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6" r:id="rId4"/>
  </p:sldMasterIdLst>
  <p:notesMasterIdLst>
    <p:notesMasterId r:id="rId25"/>
  </p:notesMasterIdLst>
  <p:handoutMasterIdLst>
    <p:handoutMasterId r:id="rId26"/>
  </p:handoutMasterIdLst>
  <p:sldIdLst>
    <p:sldId id="256" r:id="rId5"/>
    <p:sldId id="258" r:id="rId6"/>
    <p:sldId id="257" r:id="rId7"/>
    <p:sldId id="262" r:id="rId8"/>
    <p:sldId id="266" r:id="rId9"/>
    <p:sldId id="263" r:id="rId10"/>
    <p:sldId id="268" r:id="rId11"/>
    <p:sldId id="267" r:id="rId12"/>
    <p:sldId id="261" r:id="rId13"/>
    <p:sldId id="265" r:id="rId14"/>
    <p:sldId id="269" r:id="rId15"/>
    <p:sldId id="270" r:id="rId16"/>
    <p:sldId id="273" r:id="rId17"/>
    <p:sldId id="272" r:id="rId18"/>
    <p:sldId id="274" r:id="rId19"/>
    <p:sldId id="275" r:id="rId20"/>
    <p:sldId id="276" r:id="rId21"/>
    <p:sldId id="277" r:id="rId22"/>
    <p:sldId id="278" r:id="rId23"/>
    <p:sldId id="264"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AA57A-442D-4438-8486-8749F79C71E7}" v="7" dt="2023-08-31T17:41:22.737"/>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12" autoAdjust="0"/>
  </p:normalViewPr>
  <p:slideViewPr>
    <p:cSldViewPr snapToGrid="0">
      <p:cViewPr varScale="1">
        <p:scale>
          <a:sx n="114" d="100"/>
          <a:sy n="114" d="100"/>
        </p:scale>
        <p:origin x="414" y="102"/>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23E10C-4735-4A0D-A76B-FFFBF4B6ED03}" type="datetimeFigureOut">
              <a:rPr lang="en-US" smtClean="0"/>
              <a:t>8/31/2023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735CDE-2E0B-4188-96E9-ADF9ACB826A9}" type="datetimeFigureOut">
              <a:rPr lang="en-US" noProof="0" smtClean="0"/>
              <a:t>8/31/2023</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426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105010985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961396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305641709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687217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8353263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09505825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398245909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122408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435249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129940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7"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8"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0"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1"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2"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3"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4"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412679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867387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535967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422325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609314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7"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8"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0"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1"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2"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3"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4"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49157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8"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9"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1"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2"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3"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4"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5"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8782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noProof="0"/>
              <a:t>MM.DD.20XX</a:t>
            </a:r>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0"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11"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2"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3"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4"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5"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6"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7"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17690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noProof="0"/>
              <a:t>MM.DD.20XX</a:t>
            </a:r>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6"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7"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9"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0"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1"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2"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3"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9569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MM.DD.20XX</a:t>
            </a:r>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5"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6"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7"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8"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9"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0"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1"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2"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109520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8/31/2023</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8"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9"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11"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4"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50252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5" name="Date Placeholder 4"/>
          <p:cNvSpPr>
            <a:spLocks noGrp="1"/>
          </p:cNvSpPr>
          <p:nvPr>
            <p:ph type="dt" sz="half" idx="10"/>
          </p:nvPr>
        </p:nvSpPr>
        <p:spPr/>
        <p:txBody>
          <a:bodyPr/>
          <a:lstStyle/>
          <a:p>
            <a:fld id="{B61BEF0D-F0BB-DE4B-95CE-6DB70DBA9567}" type="datetimeFigureOut">
              <a:rPr lang="en-US" smtClean="0"/>
              <a:pPr/>
              <a:t>8/31/2023</a:t>
            </a:fld>
            <a:endParaRPr lang="en-US" dirty="0"/>
          </a:p>
        </p:txBody>
      </p:sp>
      <p:grpSp>
        <p:nvGrpSpPr>
          <p:cNvPr id="8"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9"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3811644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noProof="0"/>
              <a:t>MM.DD.20XX</a:t>
            </a:r>
            <a:endParaRPr lang="en-U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37020168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652" r:id="rId24"/>
    <p:sldLayoutId id="2147483653" r:id="rId25"/>
    <p:sldLayoutId id="2147483654" r:id="rId26"/>
    <p:sldLayoutId id="2147483655" r:id="rId27"/>
    <p:sldLayoutId id="2147483662" r:id="rId28"/>
    <p:sldLayoutId id="2147483663" r:id="rId29"/>
    <p:sldLayoutId id="2147483664" r:id="rId30"/>
    <p:sldLayoutId id="2147483665" r:id="rId31"/>
    <p:sldLayoutId id="2147483666" r:id="rId32"/>
    <p:sldLayoutId id="2147483669" r:id="rId33"/>
    <p:sldLayoutId id="2147483670" r:id="rId34"/>
    <p:sldLayoutId id="2147483667" r:id="rId35"/>
    <p:sldLayoutId id="2147483668" r:id="rId36"/>
    <p:sldLayoutId id="2147483660" r:id="rId3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mailto:natarsha.williams@hcbe.net" TargetMode="External"/><Relationship Id="rId2" Type="http://schemas.openxmlformats.org/officeDocument/2006/relationships/hyperlink" Target="http://www.mes.hcbe.net/"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emf"/><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ACCESS-for-ELLs.aspx" TargetMode="External"/><Relationship Id="rId2" Type="http://schemas.openxmlformats.org/officeDocument/2006/relationships/hyperlink" Target="http://www.gadoe.org/Curriculum-Instruction-and-Assessment/Assessment/Pages/CRCT.aspx"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pPr algn="ctr"/>
            <a:r>
              <a:rPr lang="en-US" dirty="0"/>
              <a:t>Miller Elementary</a:t>
            </a:r>
          </a:p>
          <a:p>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Autofit/>
          </a:bodyPr>
          <a:lstStyle/>
          <a:p>
            <a:pPr algn="ctr"/>
            <a:r>
              <a:rPr lang="en-US" sz="4000" dirty="0"/>
              <a:t>Annual Title I Parent Meeting</a:t>
            </a:r>
            <a:endParaRPr lang="ru-RU" sz="4000" dirty="0"/>
          </a:p>
        </p:txBody>
      </p:sp>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a:bodyPr>
          <a:lstStyle/>
          <a:p>
            <a:r>
              <a:rPr lang="en-US" sz="1800" dirty="0"/>
              <a:t>August 31, 2023</a:t>
            </a:r>
            <a:endParaRPr lang="ru-RU" sz="1800" dirty="0"/>
          </a:p>
        </p:txBody>
      </p:sp>
      <p:pic>
        <p:nvPicPr>
          <p:cNvPr id="5" name="Picture Placeholder 4"/>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9241" b="-4487"/>
          <a:stretch/>
        </p:blipFill>
        <p:spPr>
          <a:xfrm>
            <a:off x="1097281" y="167734"/>
            <a:ext cx="5150093" cy="5967060"/>
          </a:xfr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46924" y="443543"/>
            <a:ext cx="4855453" cy="1067041"/>
          </a:xfrm>
        </p:spPr>
        <p:txBody>
          <a:bodyPr anchor="t">
            <a:normAutofit/>
          </a:bodyPr>
          <a:lstStyle/>
          <a:p>
            <a:pPr algn="ctr"/>
            <a:r>
              <a:rPr lang="en-US" sz="2800" dirty="0"/>
              <a:t>Family Engagement Opportunities</a:t>
            </a:r>
          </a:p>
        </p:txBody>
      </p:sp>
      <p:sp>
        <p:nvSpPr>
          <p:cNvPr id="7" name="TextBox 6"/>
          <p:cNvSpPr txBox="1"/>
          <p:nvPr/>
        </p:nvSpPr>
        <p:spPr>
          <a:xfrm>
            <a:off x="2094808" y="1649453"/>
            <a:ext cx="3906981" cy="4708981"/>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Building Parent Capacity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Literacy Launchpad</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GMAS &amp; MAP Testing Training Camp</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Technology Exploration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Parent Teacher Conferences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Open House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Math News Newsletters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Shared Decision Making</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Parent Action Team</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School Council</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Shared Decision Making Meeting (Spring)</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Parent Satisfaction Survey (Spring)</a:t>
            </a:r>
          </a:p>
        </p:txBody>
      </p:sp>
      <p:sp>
        <p:nvSpPr>
          <p:cNvPr id="8" name="TextBox 7"/>
          <p:cNvSpPr txBox="1"/>
          <p:nvPr/>
        </p:nvSpPr>
        <p:spPr>
          <a:xfrm>
            <a:off x="6240384" y="1568716"/>
            <a:ext cx="5829696" cy="387798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Family Engagement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Check folders often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Attend Parent Conferences (Oct. 6, 2023)</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Sign up for Class Dojo</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Read to or listen to your child read EVERYDAY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Stay in contact with your child’s teacher</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Volunteers</a:t>
            </a:r>
          </a:p>
          <a:p>
            <a:pPr marL="285750" lvl="0" indent="-285750">
              <a:buFont typeface="Arial" panose="020B0604020202020204" pitchFamily="34" charset="0"/>
              <a:buChar char="•"/>
            </a:pPr>
            <a:r>
              <a:rPr lang="en-US" dirty="0">
                <a:solidFill>
                  <a:srgbClr val="9D0F00"/>
                </a:solidFill>
                <a:latin typeface="Calibri" panose="020F0502020204030204" pitchFamily="34" charset="0"/>
                <a:cs typeface="Calibri" panose="020F0502020204030204" pitchFamily="34" charset="0"/>
              </a:rPr>
              <a:t>Media Center</a:t>
            </a:r>
          </a:p>
          <a:p>
            <a:pPr marL="285750" lvl="0" indent="-285750">
              <a:buFont typeface="Arial" panose="020B0604020202020204" pitchFamily="34" charset="0"/>
              <a:buChar char="•"/>
            </a:pPr>
            <a:r>
              <a:rPr lang="en-US" dirty="0">
                <a:solidFill>
                  <a:srgbClr val="9D0F00"/>
                </a:solidFill>
                <a:latin typeface="Calibri" panose="020F0502020204030204" pitchFamily="34" charset="0"/>
                <a:cs typeface="Calibri" panose="020F0502020204030204" pitchFamily="34" charset="0"/>
              </a:rPr>
              <a:t>By Invitation</a:t>
            </a:r>
          </a:p>
        </p:txBody>
      </p:sp>
    </p:spTree>
    <p:extLst>
      <p:ext uri="{BB962C8B-B14F-4D97-AF65-F5344CB8AC3E}">
        <p14:creationId xmlns:p14="http://schemas.microsoft.com/office/powerpoint/2010/main" val="5958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167058" y="1786174"/>
            <a:ext cx="5030537" cy="1418649"/>
          </a:xfrm>
        </p:spPr>
        <p:txBody>
          <a:bodyPr>
            <a:normAutofit fontScale="92500" lnSpcReduction="20000"/>
          </a:bodyPr>
          <a:lstStyle/>
          <a:p>
            <a:pPr algn="ctr"/>
            <a:r>
              <a:rPr lang="en-US" dirty="0"/>
              <a:t>The staff at Miller Elementary receives four (4) professional development trainings designed to enhance and encourage effective Parent &amp; Family Engagement.</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11</a:t>
            </a:fld>
            <a:endParaRPr lang="en-US" dirty="0"/>
          </a:p>
        </p:txBody>
      </p:sp>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25434" y="1009531"/>
            <a:ext cx="4727914" cy="734415"/>
          </a:xfrm>
        </p:spPr>
        <p:txBody>
          <a:bodyPr>
            <a:noAutofit/>
          </a:bodyPr>
          <a:lstStyle/>
          <a:p>
            <a:pPr algn="ctr"/>
            <a:r>
              <a:rPr lang="en-US" sz="2800" dirty="0"/>
              <a:t>Staff Capacity for Family Engagement</a:t>
            </a:r>
          </a:p>
        </p:txBody>
      </p:sp>
      <p:sp>
        <p:nvSpPr>
          <p:cNvPr id="10" name="Rectangle 9"/>
          <p:cNvSpPr/>
          <p:nvPr/>
        </p:nvSpPr>
        <p:spPr>
          <a:xfrm rot="751739">
            <a:off x="6411828" y="934456"/>
            <a:ext cx="4755509" cy="4154984"/>
          </a:xfrm>
          <a:prstGeom prst="rect">
            <a:avLst/>
          </a:prstGeom>
        </p:spPr>
        <p:txBody>
          <a:bodyPr wrap="square">
            <a:spAutoFit/>
          </a:bodyPr>
          <a:lstStyle/>
          <a:p>
            <a:pPr defTabSz="457200"/>
            <a:r>
              <a:rPr lang="en-US" sz="2400" b="1" i="1" dirty="0">
                <a:solidFill>
                  <a:prstClr val="black"/>
                </a:solidFill>
                <a:latin typeface="Calibri Light" panose="020F0302020204030204"/>
              </a:rPr>
              <a:t>Dr. Dana Brock</a:t>
            </a:r>
            <a:r>
              <a:rPr lang="en-US" sz="2400" b="1" dirty="0">
                <a:solidFill>
                  <a:prstClr val="black"/>
                </a:solidFill>
                <a:latin typeface="Calibri Light" panose="020F0302020204030204"/>
              </a:rPr>
              <a:t>, Principal</a:t>
            </a:r>
          </a:p>
          <a:p>
            <a:pPr defTabSz="457200"/>
            <a:r>
              <a:rPr lang="en-US" sz="2400" b="1" i="1" dirty="0">
                <a:solidFill>
                  <a:prstClr val="black"/>
                </a:solidFill>
                <a:latin typeface="Calibri Light" panose="020F0302020204030204"/>
              </a:rPr>
              <a:t>Ms. Jacqueline Hodges</a:t>
            </a:r>
            <a:r>
              <a:rPr lang="en-US" sz="2400" b="1" dirty="0">
                <a:solidFill>
                  <a:prstClr val="black"/>
                </a:solidFill>
                <a:latin typeface="Calibri Light" panose="020F0302020204030204"/>
              </a:rPr>
              <a:t>, Asst. Principal for Discipline</a:t>
            </a:r>
          </a:p>
          <a:p>
            <a:pPr defTabSz="457200"/>
            <a:r>
              <a:rPr lang="en-US" sz="2400" b="1" i="1" dirty="0">
                <a:solidFill>
                  <a:prstClr val="black"/>
                </a:solidFill>
                <a:latin typeface="Calibri Light" panose="020F0302020204030204"/>
              </a:rPr>
              <a:t>Mrs. Katina Gibson</a:t>
            </a:r>
            <a:r>
              <a:rPr lang="en-US" sz="2400" b="1" dirty="0">
                <a:solidFill>
                  <a:prstClr val="black"/>
                </a:solidFill>
                <a:latin typeface="Calibri Light" panose="020F0302020204030204"/>
              </a:rPr>
              <a:t>, Asst. Principal for Instruction</a:t>
            </a:r>
          </a:p>
          <a:p>
            <a:pPr algn="ctr" defTabSz="457200"/>
            <a:endParaRPr lang="en-US" sz="2400" b="1" dirty="0">
              <a:solidFill>
                <a:prstClr val="black"/>
              </a:solidFill>
              <a:latin typeface="Calibri Light" panose="020F0302020204030204"/>
            </a:endParaRPr>
          </a:p>
          <a:p>
            <a:pPr algn="ctr" defTabSz="457200"/>
            <a:r>
              <a:rPr lang="en-US" sz="2400" b="1" dirty="0">
                <a:solidFill>
                  <a:prstClr val="black"/>
                </a:solidFill>
                <a:latin typeface="Calibri Light" panose="020F0302020204030204"/>
              </a:rPr>
              <a:t>At (478) 929-7814 or via email at </a:t>
            </a:r>
            <a:r>
              <a:rPr lang="en-US" sz="2400" b="1" dirty="0">
                <a:latin typeface="Calibri Light" panose="020F0302020204030204"/>
                <a:hlinkClick r:id="rId2">
                  <a:extLst>
                    <a:ext uri="{A12FA001-AC4F-418D-AE19-62706E023703}">
                      <ahyp:hlinkClr xmlns:ahyp="http://schemas.microsoft.com/office/drawing/2018/hyperlinkcolor" val="tx"/>
                    </a:ext>
                  </a:extLst>
                </a:hlinkClick>
              </a:rPr>
              <a:t>www.mes.hcbe.net</a:t>
            </a:r>
            <a:endParaRPr lang="en-US" sz="2400" b="1" dirty="0">
              <a:latin typeface="Calibri Light" panose="020F0302020204030204"/>
            </a:endParaRPr>
          </a:p>
          <a:p>
            <a:pPr algn="ctr" defTabSz="457200"/>
            <a:endParaRPr lang="en-US" b="1" dirty="0">
              <a:solidFill>
                <a:prstClr val="black"/>
              </a:solidFill>
              <a:latin typeface="Calibri Light" panose="020F0302020204030204"/>
            </a:endParaRPr>
          </a:p>
          <a:p>
            <a:pPr algn="ctr" defTabSz="457200"/>
            <a:r>
              <a:rPr lang="en-US" b="1" dirty="0">
                <a:solidFill>
                  <a:prstClr val="black"/>
                </a:solidFill>
                <a:latin typeface="Calibri Light" panose="020F0302020204030204"/>
              </a:rPr>
              <a:t>Rebekah Pine, Family Engagement Liaison</a:t>
            </a:r>
          </a:p>
          <a:p>
            <a:pPr algn="ctr" defTabSz="457200"/>
            <a:r>
              <a:rPr lang="en-US" b="1" dirty="0">
                <a:solidFill>
                  <a:prstClr val="black"/>
                </a:solidFill>
                <a:latin typeface="Calibri Light" panose="020F0302020204030204"/>
              </a:rPr>
              <a:t>(478) 929-7814 ext. 55282 or via email at</a:t>
            </a:r>
            <a:r>
              <a:rPr lang="en-US" b="1" dirty="0">
                <a:latin typeface="Calibri Light" panose="020F0302020204030204"/>
              </a:rPr>
              <a:t> </a:t>
            </a:r>
          </a:p>
          <a:p>
            <a:pPr algn="ctr" defTabSz="457200"/>
            <a:r>
              <a:rPr lang="en-US" b="1" dirty="0">
                <a:latin typeface="Calibri Light" panose="020F0302020204030204"/>
                <a:hlinkClick r:id="rId3">
                  <a:extLst>
                    <a:ext uri="{A12FA001-AC4F-418D-AE19-62706E023703}">
                      <ahyp:hlinkClr xmlns:ahyp="http://schemas.microsoft.com/office/drawing/2018/hyperlinkcolor" val="tx"/>
                    </a:ext>
                  </a:extLst>
                </a:hlinkClick>
              </a:rPr>
              <a:t>Rebekah.Pine@hcbe.net</a:t>
            </a:r>
            <a:endParaRPr lang="en-US" b="1" dirty="0">
              <a:latin typeface="Calibri Light" panose="020F0302020204030204"/>
            </a:endParaRPr>
          </a:p>
        </p:txBody>
      </p:sp>
      <p:sp>
        <p:nvSpPr>
          <p:cNvPr id="7" name="Text Placeholder 6">
            <a:extLst>
              <a:ext uri="{FF2B5EF4-FFF2-40B4-BE49-F238E27FC236}">
                <a16:creationId xmlns:a16="http://schemas.microsoft.com/office/drawing/2014/main" id="{BA1DF9B6-E9AD-D74D-34C7-BEE28976E5FF}"/>
              </a:ext>
            </a:extLst>
          </p:cNvPr>
          <p:cNvSpPr>
            <a:spLocks noGrp="1"/>
          </p:cNvSpPr>
          <p:nvPr>
            <p:ph type="body" sz="quarter" idx="13"/>
          </p:nvPr>
        </p:nvSpPr>
        <p:spPr/>
        <p:txBody>
          <a:bodyPr/>
          <a:lstStyle/>
          <a:p>
            <a:endParaRPr lang="en-US"/>
          </a:p>
        </p:txBody>
      </p:sp>
      <p:graphicFrame>
        <p:nvGraphicFramePr>
          <p:cNvPr id="8" name="Table 7">
            <a:extLst>
              <a:ext uri="{FF2B5EF4-FFF2-40B4-BE49-F238E27FC236}">
                <a16:creationId xmlns:a16="http://schemas.microsoft.com/office/drawing/2014/main" id="{1417969F-7475-64E7-E0CF-B68BFEA08B7B}"/>
              </a:ext>
            </a:extLst>
          </p:cNvPr>
          <p:cNvGraphicFramePr>
            <a:graphicFrameLocks noGrp="1"/>
          </p:cNvGraphicFramePr>
          <p:nvPr>
            <p:extLst>
              <p:ext uri="{D42A27DB-BD31-4B8C-83A1-F6EECF244321}">
                <p14:modId xmlns:p14="http://schemas.microsoft.com/office/powerpoint/2010/main" val="831592165"/>
              </p:ext>
            </p:extLst>
          </p:nvPr>
        </p:nvGraphicFramePr>
        <p:xfrm>
          <a:off x="630608" y="3392622"/>
          <a:ext cx="4697835" cy="3262413"/>
        </p:xfrm>
        <a:graphic>
          <a:graphicData uri="http://schemas.openxmlformats.org/drawingml/2006/table">
            <a:tbl>
              <a:tblPr firstRow="1" firstCol="1" bandRow="1">
                <a:tableStyleId>{793D81CF-94F2-401A-BA57-92F5A7B2D0C5}</a:tableStyleId>
              </a:tblPr>
              <a:tblGrid>
                <a:gridCol w="3262116">
                  <a:extLst>
                    <a:ext uri="{9D8B030D-6E8A-4147-A177-3AD203B41FA5}">
                      <a16:colId xmlns:a16="http://schemas.microsoft.com/office/drawing/2014/main" val="3660588872"/>
                    </a:ext>
                  </a:extLst>
                </a:gridCol>
                <a:gridCol w="1435719">
                  <a:extLst>
                    <a:ext uri="{9D8B030D-6E8A-4147-A177-3AD203B41FA5}">
                      <a16:colId xmlns:a16="http://schemas.microsoft.com/office/drawing/2014/main" val="573701175"/>
                    </a:ext>
                  </a:extLst>
                </a:gridCol>
              </a:tblGrid>
              <a:tr h="168969">
                <a:tc>
                  <a:txBody>
                    <a:bodyPr/>
                    <a:lstStyle/>
                    <a:p>
                      <a:pPr marL="0" marR="0" algn="l">
                        <a:spcBef>
                          <a:spcPts val="0"/>
                        </a:spcBef>
                        <a:spcAft>
                          <a:spcPts val="0"/>
                        </a:spcAft>
                      </a:pPr>
                      <a:r>
                        <a:rPr lang="en-US" sz="1200" dirty="0">
                          <a:effectLst/>
                        </a:rPr>
                        <a:t>Event</a:t>
                      </a:r>
                      <a:endParaRPr lang="en-US" sz="900" dirty="0">
                        <a:effectLst/>
                        <a:latin typeface="Calibri" panose="020F0502020204030204" pitchFamily="34" charset="0"/>
                        <a:ea typeface="Calibri" panose="020F0502020204030204" pitchFamily="34" charset="0"/>
                      </a:endParaRPr>
                    </a:p>
                  </a:txBody>
                  <a:tcPr marL="56694" marR="56694" marT="0" marB="0"/>
                </a:tc>
                <a:tc>
                  <a:txBody>
                    <a:bodyPr/>
                    <a:lstStyle/>
                    <a:p>
                      <a:pPr marL="0" marR="0" algn="l">
                        <a:spcBef>
                          <a:spcPts val="0"/>
                        </a:spcBef>
                        <a:spcAft>
                          <a:spcPts val="0"/>
                        </a:spcAft>
                      </a:pPr>
                      <a:r>
                        <a:rPr lang="en-US" sz="1200" dirty="0">
                          <a:effectLst/>
                        </a:rPr>
                        <a:t>Date</a:t>
                      </a:r>
                      <a:endParaRPr lang="en-US" sz="900" dirty="0">
                        <a:effectLst/>
                        <a:latin typeface="Calibri" panose="020F0502020204030204" pitchFamily="34" charset="0"/>
                        <a:ea typeface="Calibri" panose="020F0502020204030204" pitchFamily="34" charset="0"/>
                      </a:endParaRPr>
                    </a:p>
                  </a:txBody>
                  <a:tcPr marL="56694" marR="56694" marT="0" marB="0"/>
                </a:tc>
                <a:extLst>
                  <a:ext uri="{0D108BD9-81ED-4DB2-BD59-A6C34878D82A}">
                    <a16:rowId xmlns:a16="http://schemas.microsoft.com/office/drawing/2014/main" val="1727085697"/>
                  </a:ext>
                </a:extLst>
              </a:tr>
              <a:tr h="168969">
                <a:tc>
                  <a:txBody>
                    <a:bodyPr/>
                    <a:lstStyle/>
                    <a:p>
                      <a:pPr marL="0" marR="0" algn="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endParaRPr>
                    </a:p>
                  </a:txBody>
                  <a:tcPr marL="56694" marR="56694" marT="0" marB="0"/>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endParaRPr>
                    </a:p>
                  </a:txBody>
                  <a:tcPr marL="56694" marR="56694" marT="0" marB="0"/>
                </a:tc>
                <a:extLst>
                  <a:ext uri="{0D108BD9-81ED-4DB2-BD59-A6C34878D82A}">
                    <a16:rowId xmlns:a16="http://schemas.microsoft.com/office/drawing/2014/main" val="247949070"/>
                  </a:ext>
                </a:extLst>
              </a:tr>
              <a:tr h="161478">
                <a:tc>
                  <a:txBody>
                    <a:bodyPr/>
                    <a:lstStyle/>
                    <a:p>
                      <a:pPr marL="0" marR="0" algn="l">
                        <a:spcBef>
                          <a:spcPts val="0"/>
                        </a:spcBef>
                        <a:spcAft>
                          <a:spcPts val="0"/>
                        </a:spcAft>
                      </a:pPr>
                      <a:r>
                        <a:rPr lang="en-US" sz="1000" dirty="0">
                          <a:effectLst/>
                        </a:rPr>
                        <a:t>Meet and Greet</a:t>
                      </a:r>
                      <a:endParaRPr lang="en-US" sz="900" dirty="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July 2023</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1895141479"/>
                  </a:ext>
                </a:extLst>
              </a:tr>
              <a:tr h="163293">
                <a:tc>
                  <a:txBody>
                    <a:bodyPr/>
                    <a:lstStyle/>
                    <a:p>
                      <a:pPr marL="0" marR="0" algn="l">
                        <a:spcBef>
                          <a:spcPts val="0"/>
                        </a:spcBef>
                        <a:spcAft>
                          <a:spcPts val="0"/>
                        </a:spcAft>
                      </a:pPr>
                      <a:r>
                        <a:rPr lang="en-US" sz="1000" dirty="0">
                          <a:effectLst/>
                        </a:rPr>
                        <a:t>Open House</a:t>
                      </a:r>
                      <a:endParaRPr lang="en-US" sz="900" dirty="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August 31, 2023</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576838382"/>
                  </a:ext>
                </a:extLst>
              </a:tr>
              <a:tr h="163293">
                <a:tc>
                  <a:txBody>
                    <a:bodyPr/>
                    <a:lstStyle/>
                    <a:p>
                      <a:pPr marL="0" marR="0" algn="l">
                        <a:spcBef>
                          <a:spcPts val="0"/>
                        </a:spcBef>
                        <a:spcAft>
                          <a:spcPts val="0"/>
                        </a:spcAft>
                      </a:pPr>
                      <a:r>
                        <a:rPr lang="en-US" sz="1000" dirty="0">
                          <a:effectLst/>
                        </a:rPr>
                        <a:t>Title I Takeoff! – (Annual Title I Meeting)</a:t>
                      </a:r>
                      <a:endParaRPr lang="en-US" sz="900" dirty="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August 31, 2023</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3260437980"/>
                  </a:ext>
                </a:extLst>
              </a:tr>
              <a:tr h="253512">
                <a:tc>
                  <a:txBody>
                    <a:bodyPr/>
                    <a:lstStyle/>
                    <a:p>
                      <a:pPr marL="0" marR="0" algn="l">
                        <a:spcBef>
                          <a:spcPts val="0"/>
                        </a:spcBef>
                        <a:spcAft>
                          <a:spcPts val="0"/>
                        </a:spcAft>
                      </a:pPr>
                      <a:r>
                        <a:rPr lang="en-US" sz="1000" dirty="0">
                          <a:effectLst/>
                        </a:rPr>
                        <a:t>Grade Level Literacy Launchpad  </a:t>
                      </a:r>
                      <a:endParaRPr lang="en-US" sz="900" dirty="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a:effectLst/>
                        </a:rPr>
                        <a:t>September 21, 2023</a:t>
                      </a:r>
                      <a:endParaRPr lang="en-US" sz="90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2614351959"/>
                  </a:ext>
                </a:extLst>
              </a:tr>
              <a:tr h="163293">
                <a:tc>
                  <a:txBody>
                    <a:bodyPr/>
                    <a:lstStyle/>
                    <a:p>
                      <a:pPr marL="0" marR="0" algn="l">
                        <a:spcBef>
                          <a:spcPts val="0"/>
                        </a:spcBef>
                        <a:spcAft>
                          <a:spcPts val="0"/>
                        </a:spcAft>
                      </a:pPr>
                      <a:r>
                        <a:rPr lang="en-US" sz="1000" dirty="0">
                          <a:effectLst/>
                        </a:rPr>
                        <a:t>Parent-Teacher Conferences</a:t>
                      </a:r>
                      <a:endParaRPr lang="en-US" sz="900" dirty="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a:effectLst/>
                        </a:rPr>
                        <a:t>October 6, 2023</a:t>
                      </a:r>
                      <a:endParaRPr lang="en-US" sz="90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2052765981"/>
                  </a:ext>
                </a:extLst>
              </a:tr>
              <a:tr h="253512">
                <a:tc>
                  <a:txBody>
                    <a:bodyPr/>
                    <a:lstStyle/>
                    <a:p>
                      <a:pPr marL="0" marR="0" algn="l">
                        <a:spcBef>
                          <a:spcPts val="0"/>
                        </a:spcBef>
                        <a:spcAft>
                          <a:spcPts val="0"/>
                        </a:spcAft>
                      </a:pPr>
                      <a:r>
                        <a:rPr lang="en-US" sz="1000" dirty="0">
                          <a:effectLst/>
                        </a:rPr>
                        <a:t>G-Kids and MAP Growth Kickoff</a:t>
                      </a:r>
                      <a:endParaRPr lang="en-US" sz="900" dirty="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a:effectLst/>
                        </a:rPr>
                        <a:t>September 21, 2023</a:t>
                      </a:r>
                      <a:endParaRPr lang="en-US" sz="90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3189885362"/>
                  </a:ext>
                </a:extLst>
              </a:tr>
              <a:tr h="253512">
                <a:tc>
                  <a:txBody>
                    <a:bodyPr/>
                    <a:lstStyle/>
                    <a:p>
                      <a:pPr marL="0" marR="0" algn="l">
                        <a:spcBef>
                          <a:spcPts val="0"/>
                        </a:spcBef>
                        <a:spcAft>
                          <a:spcPts val="0"/>
                        </a:spcAft>
                      </a:pPr>
                      <a:r>
                        <a:rPr lang="en-US" sz="1000">
                          <a:effectLst/>
                        </a:rPr>
                        <a:t>ESOL Parent Info Blast Off</a:t>
                      </a:r>
                      <a:endParaRPr lang="en-US" sz="90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November 16, 2023</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3363262493"/>
                  </a:ext>
                </a:extLst>
              </a:tr>
              <a:tr h="253512">
                <a:tc>
                  <a:txBody>
                    <a:bodyPr/>
                    <a:lstStyle/>
                    <a:p>
                      <a:pPr marL="0" marR="0" algn="l">
                        <a:spcBef>
                          <a:spcPts val="0"/>
                        </a:spcBef>
                        <a:spcAft>
                          <a:spcPts val="0"/>
                        </a:spcAft>
                      </a:pPr>
                      <a:r>
                        <a:rPr lang="en-US" sz="1000">
                          <a:effectLst/>
                        </a:rPr>
                        <a:t>Tech Talk Workshop</a:t>
                      </a:r>
                      <a:endParaRPr lang="en-US" sz="90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a:effectLst/>
                        </a:rPr>
                        <a:t>November 16, 2023</a:t>
                      </a:r>
                      <a:endParaRPr lang="en-US" sz="90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1918783822"/>
                  </a:ext>
                </a:extLst>
              </a:tr>
              <a:tr h="251490">
                <a:tc>
                  <a:txBody>
                    <a:bodyPr/>
                    <a:lstStyle/>
                    <a:p>
                      <a:pPr marL="0" marR="0" algn="l">
                        <a:spcBef>
                          <a:spcPts val="0"/>
                        </a:spcBef>
                        <a:spcAft>
                          <a:spcPts val="0"/>
                        </a:spcAft>
                      </a:pPr>
                      <a:r>
                        <a:rPr lang="en-US" sz="1000">
                          <a:effectLst/>
                        </a:rPr>
                        <a:t>Math Matters </a:t>
                      </a:r>
                      <a:endParaRPr lang="en-US" sz="90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a:effectLst/>
                        </a:rPr>
                        <a:t>February 22, 2024</a:t>
                      </a:r>
                      <a:endParaRPr lang="en-US" sz="90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472322923"/>
                  </a:ext>
                </a:extLst>
              </a:tr>
              <a:tr h="163293">
                <a:tc>
                  <a:txBody>
                    <a:bodyPr/>
                    <a:lstStyle/>
                    <a:p>
                      <a:pPr marL="0" marR="0" algn="l">
                        <a:spcBef>
                          <a:spcPts val="0"/>
                        </a:spcBef>
                        <a:spcAft>
                          <a:spcPts val="0"/>
                        </a:spcAft>
                      </a:pPr>
                      <a:r>
                        <a:rPr lang="en-US" sz="1000">
                          <a:effectLst/>
                        </a:rPr>
                        <a:t>Engagement Engineers</a:t>
                      </a:r>
                      <a:endParaRPr lang="en-US" sz="90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December 2023</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3709019319"/>
                  </a:ext>
                </a:extLst>
              </a:tr>
              <a:tr h="163293">
                <a:tc>
                  <a:txBody>
                    <a:bodyPr/>
                    <a:lstStyle/>
                    <a:p>
                      <a:pPr marL="0" marR="0" algn="l">
                        <a:spcBef>
                          <a:spcPts val="0"/>
                        </a:spcBef>
                        <a:spcAft>
                          <a:spcPts val="0"/>
                        </a:spcAft>
                      </a:pPr>
                      <a:r>
                        <a:rPr lang="en-US" sz="1000">
                          <a:effectLst/>
                        </a:rPr>
                        <a:t>Title I Parent Satisfaction Survey</a:t>
                      </a:r>
                      <a:endParaRPr lang="en-US" sz="90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February 2024</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655409912"/>
                  </a:ext>
                </a:extLst>
              </a:tr>
              <a:tr h="163293">
                <a:tc>
                  <a:txBody>
                    <a:bodyPr/>
                    <a:lstStyle/>
                    <a:p>
                      <a:pPr marL="0" marR="0" algn="l">
                        <a:spcBef>
                          <a:spcPts val="0"/>
                        </a:spcBef>
                        <a:spcAft>
                          <a:spcPts val="0"/>
                        </a:spcAft>
                      </a:pPr>
                      <a:r>
                        <a:rPr lang="en-US" sz="1000">
                          <a:effectLst/>
                        </a:rPr>
                        <a:t>GMAS Parent Workshop</a:t>
                      </a:r>
                      <a:endParaRPr lang="en-US" sz="90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March 14, 2024</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4152897034"/>
                  </a:ext>
                </a:extLst>
              </a:tr>
              <a:tr h="163293">
                <a:tc>
                  <a:txBody>
                    <a:bodyPr/>
                    <a:lstStyle/>
                    <a:p>
                      <a:pPr marL="0" marR="0" algn="l">
                        <a:spcBef>
                          <a:spcPts val="0"/>
                        </a:spcBef>
                        <a:spcAft>
                          <a:spcPts val="0"/>
                        </a:spcAft>
                      </a:pPr>
                      <a:r>
                        <a:rPr lang="en-US" sz="1000">
                          <a:effectLst/>
                        </a:rPr>
                        <a:t>Voices for the Vision</a:t>
                      </a:r>
                      <a:endParaRPr lang="en-US" sz="90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March 2024</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2446344321"/>
                  </a:ext>
                </a:extLst>
              </a:tr>
              <a:tr h="163293">
                <a:tc>
                  <a:txBody>
                    <a:bodyPr/>
                    <a:lstStyle/>
                    <a:p>
                      <a:pPr marL="0" marR="0" algn="l">
                        <a:spcBef>
                          <a:spcPts val="0"/>
                        </a:spcBef>
                        <a:spcAft>
                          <a:spcPts val="0"/>
                        </a:spcAft>
                      </a:pPr>
                      <a:r>
                        <a:rPr lang="en-US" sz="1000" dirty="0">
                          <a:effectLst/>
                        </a:rPr>
                        <a:t>Miller Mission Engagement</a:t>
                      </a:r>
                      <a:endParaRPr lang="en-US" sz="900" dirty="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April 2024</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1786256026"/>
                  </a:ext>
                </a:extLst>
              </a:tr>
              <a:tr h="163293">
                <a:tc>
                  <a:txBody>
                    <a:bodyPr/>
                    <a:lstStyle/>
                    <a:p>
                      <a:pPr marL="0" marR="0" algn="l">
                        <a:spcBef>
                          <a:spcPts val="0"/>
                        </a:spcBef>
                        <a:spcAft>
                          <a:spcPts val="0"/>
                        </a:spcAft>
                      </a:pPr>
                      <a:r>
                        <a:rPr lang="en-US" sz="1000" dirty="0">
                          <a:effectLst/>
                        </a:rPr>
                        <a:t>Kindergarten Readiness for Pre K Parents</a:t>
                      </a:r>
                      <a:endParaRPr lang="en-US" sz="900" dirty="0">
                        <a:effectLst/>
                        <a:latin typeface="Calibri" panose="020F0502020204030204" pitchFamily="34" charset="0"/>
                        <a:ea typeface="Calibri" panose="020F0502020204030204" pitchFamily="34" charset="0"/>
                      </a:endParaRPr>
                    </a:p>
                  </a:txBody>
                  <a:tcPr marL="56694" marR="56694" marT="0" marB="0" anchor="ctr"/>
                </a:tc>
                <a:tc>
                  <a:txBody>
                    <a:bodyPr/>
                    <a:lstStyle/>
                    <a:p>
                      <a:pPr marL="0" marR="0" algn="ctr">
                        <a:spcBef>
                          <a:spcPts val="0"/>
                        </a:spcBef>
                        <a:spcAft>
                          <a:spcPts val="0"/>
                        </a:spcAft>
                      </a:pPr>
                      <a:r>
                        <a:rPr lang="en-US" sz="1000" dirty="0">
                          <a:effectLst/>
                        </a:rPr>
                        <a:t>April 2024</a:t>
                      </a:r>
                      <a:endParaRPr lang="en-US" sz="900" dirty="0">
                        <a:effectLst/>
                        <a:latin typeface="Calibri" panose="020F0502020204030204" pitchFamily="34" charset="0"/>
                        <a:ea typeface="Calibri" panose="020F0502020204030204" pitchFamily="34" charset="0"/>
                      </a:endParaRPr>
                    </a:p>
                  </a:txBody>
                  <a:tcPr marL="56694" marR="56694" marT="0" marB="0" anchor="ctr"/>
                </a:tc>
                <a:extLst>
                  <a:ext uri="{0D108BD9-81ED-4DB2-BD59-A6C34878D82A}">
                    <a16:rowId xmlns:a16="http://schemas.microsoft.com/office/drawing/2014/main" val="729459961"/>
                  </a:ext>
                </a:extLst>
              </a:tr>
            </a:tbl>
          </a:graphicData>
        </a:graphic>
      </p:graphicFrame>
    </p:spTree>
    <p:extLst>
      <p:ext uri="{BB962C8B-B14F-4D97-AF65-F5344CB8AC3E}">
        <p14:creationId xmlns:p14="http://schemas.microsoft.com/office/powerpoint/2010/main" val="305625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496558" y="596555"/>
            <a:ext cx="4000603" cy="754184"/>
          </a:xfrm>
        </p:spPr>
        <p:txBody>
          <a:bodyPr anchor="t">
            <a:normAutofit/>
          </a:bodyPr>
          <a:lstStyle/>
          <a:p>
            <a:r>
              <a:rPr lang="en-US" sz="2800" dirty="0"/>
              <a:t>Other Federal Programs</a:t>
            </a:r>
          </a:p>
        </p:txBody>
      </p:sp>
      <p:sp>
        <p:nvSpPr>
          <p:cNvPr id="7" name="Content Placeholder 2"/>
          <p:cNvSpPr txBox="1">
            <a:spLocks/>
          </p:cNvSpPr>
          <p:nvPr/>
        </p:nvSpPr>
        <p:spPr>
          <a:xfrm>
            <a:off x="1903614" y="1658205"/>
            <a:ext cx="8382000" cy="4459962"/>
          </a:xfrm>
          <a:prstGeom prst="rect">
            <a:avLst/>
          </a:prstGeom>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For more information about these programs contact:</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endParaRPr>
          </a:p>
          <a:p>
            <a:pPr marL="91440" marR="0" lvl="0" indent="-91440" algn="ctr" defTabSz="914400" rtl="0" eaLnBrk="1" fontAlgn="auto" latinLnBrk="0" hangingPunct="1">
              <a:lnSpc>
                <a:spcPct val="85000"/>
              </a:lnSpc>
              <a:spcBef>
                <a:spcPts val="1300"/>
              </a:spcBef>
              <a:spcAft>
                <a:spcPts val="0"/>
              </a:spcAft>
              <a:buClrTx/>
              <a:buSzTx/>
              <a:buFont typeface="Wingdings" panose="05000000000000000000" pitchFamily="2" charset="2"/>
              <a:buChar char="q"/>
              <a:tabLst/>
              <a:defRPr/>
            </a:pPr>
            <a:r>
              <a:rPr kumimoji="0" lang="en-US" sz="2600"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Patricia</a:t>
            </a:r>
            <a:r>
              <a:rPr kumimoji="0" lang="en-US" sz="2600" b="1" i="0" u="none" strike="noStrike" kern="1200" cap="none" spc="0" normalizeH="0" noProof="0" dirty="0">
                <a:ln>
                  <a:noFill/>
                </a:ln>
                <a:solidFill>
                  <a:sysClr val="windowText" lastClr="000000">
                    <a:lumMod val="85000"/>
                    <a:lumOff val="15000"/>
                  </a:sysClr>
                </a:solidFill>
                <a:effectLst/>
                <a:uLnTx/>
                <a:uFillTx/>
                <a:latin typeface="Calibri Light" panose="020F0302020204030204"/>
                <a:ea typeface="+mn-ea"/>
                <a:cs typeface="+mn-cs"/>
              </a:rPr>
              <a:t> Lane </a:t>
            </a:r>
            <a:r>
              <a:rPr kumimoji="0" lang="en-US" sz="2600"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a:t>
            </a:r>
            <a:r>
              <a:rPr kumimoji="0" lang="en-US" sz="26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 </a:t>
            </a:r>
            <a:r>
              <a:rPr kumimoji="0" lang="en-US" sz="2600"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McKinney-Vento Homeless Program</a:t>
            </a:r>
          </a:p>
          <a:p>
            <a:pPr marL="91440" marR="0" lvl="0" indent="-91440" algn="ctr" defTabSz="914400" rtl="0" eaLnBrk="1" fontAlgn="auto" latinLnBrk="0" hangingPunct="1">
              <a:lnSpc>
                <a:spcPct val="85000"/>
              </a:lnSpc>
              <a:spcBef>
                <a:spcPts val="1300"/>
              </a:spcBef>
              <a:spcAft>
                <a:spcPts val="0"/>
              </a:spcAft>
              <a:buClrTx/>
              <a:buSzTx/>
              <a:buFont typeface="Wingdings" panose="05000000000000000000" pitchFamily="2" charset="2"/>
              <a:buChar char="q"/>
              <a:tabLst/>
              <a:defRPr/>
            </a:pPr>
            <a:endParaRPr kumimoji="0" lang="en-US" sz="2600"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endParaRPr>
          </a:p>
          <a:p>
            <a:pPr marL="91440" marR="0" lvl="0" indent="-91440" algn="ctr" defTabSz="914400" rtl="0" eaLnBrk="1" fontAlgn="auto" latinLnBrk="0" hangingPunct="1">
              <a:lnSpc>
                <a:spcPct val="85000"/>
              </a:lnSpc>
              <a:spcBef>
                <a:spcPts val="1300"/>
              </a:spcBef>
              <a:spcAft>
                <a:spcPts val="0"/>
              </a:spcAft>
              <a:buClrTx/>
              <a:buSzTx/>
              <a:buFont typeface="Wingdings" panose="05000000000000000000" pitchFamily="2" charset="2"/>
              <a:buChar char="q"/>
              <a:tabLst/>
              <a:defRPr/>
            </a:pPr>
            <a:r>
              <a:rPr lang="en-US" sz="2600" i="1" dirty="0">
                <a:solidFill>
                  <a:sysClr val="windowText" lastClr="000000">
                    <a:lumMod val="85000"/>
                    <a:lumOff val="15000"/>
                  </a:sysClr>
                </a:solidFill>
                <a:latin typeface="Calibri Light" panose="020F0302020204030204"/>
              </a:rPr>
              <a:t>Rosalin Rodriguez &amp; Jessica Perez </a:t>
            </a:r>
            <a:r>
              <a:rPr kumimoji="0" lang="en-US" sz="2600"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 ESOL</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endParaRPr>
          </a:p>
          <a:p>
            <a:pPr marL="91440" marR="0" lvl="0" indent="-91440" algn="ctr" defTabSz="914400" rtl="0" eaLnBrk="1" fontAlgn="auto" latinLnBrk="0" hangingPunct="1">
              <a:lnSpc>
                <a:spcPct val="85000"/>
              </a:lnSpc>
              <a:spcBef>
                <a:spcPts val="1300"/>
              </a:spcBef>
              <a:spcAft>
                <a:spcPts val="0"/>
              </a:spcAft>
              <a:buClrTx/>
              <a:buSzTx/>
              <a:buFont typeface="Wingdings" panose="05000000000000000000" pitchFamily="2" charset="2"/>
              <a:buChar char="q"/>
              <a:tabLst/>
              <a:defRPr/>
            </a:pPr>
            <a:r>
              <a:rPr kumimoji="0" lang="en-US" sz="2600"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Araceli Ulmer - Migrant Education</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endParaRPr kumimoji="0" lang="en-US" sz="30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endParaRP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Located at the Central Office</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1100 Main Street, Perry, Georgia 31069 478-988-6200</a:t>
            </a:r>
          </a:p>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endParaRPr kumimoji="0" lang="en-US" sz="18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9556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2301A5-1463-CBCB-4153-F4D8D829C49B}"/>
              </a:ext>
            </a:extLst>
          </p:cNvPr>
          <p:cNvSpPr>
            <a:spLocks noGrp="1"/>
          </p:cNvSpPr>
          <p:nvPr>
            <p:ph type="ftr" sz="quarter" idx="11"/>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B38B4D6F-B243-C266-B15F-63C027B8EB0B}"/>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a:extLst>
              <a:ext uri="{FF2B5EF4-FFF2-40B4-BE49-F238E27FC236}">
                <a16:creationId xmlns:a16="http://schemas.microsoft.com/office/drawing/2014/main" id="{E6E15771-70F6-C64E-E070-187164B8A1D2}"/>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FE15FF0B-FEC8-2598-AFD9-EF24F11DCC5D}"/>
              </a:ext>
            </a:extLst>
          </p:cNvPr>
          <p:cNvSpPr>
            <a:spLocks noGrp="1"/>
          </p:cNvSpPr>
          <p:nvPr>
            <p:ph type="body" sz="quarter" idx="13"/>
          </p:nvPr>
        </p:nvSpPr>
        <p:spPr/>
        <p:txBody>
          <a:bodyPr/>
          <a:lstStyle/>
          <a:p>
            <a:r>
              <a:rPr lang="en-US" dirty="0"/>
              <a:t>Bullying and Title IX</a:t>
            </a:r>
          </a:p>
        </p:txBody>
      </p:sp>
    </p:spTree>
    <p:extLst>
      <p:ext uri="{BB962C8B-B14F-4D97-AF65-F5344CB8AC3E}">
        <p14:creationId xmlns:p14="http://schemas.microsoft.com/office/powerpoint/2010/main" val="304800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6" name="Content Placeholder 2"/>
          <p:cNvSpPr txBox="1">
            <a:spLocks/>
          </p:cNvSpPr>
          <p:nvPr/>
        </p:nvSpPr>
        <p:spPr>
          <a:xfrm>
            <a:off x="1094993" y="993338"/>
            <a:ext cx="8577514" cy="472153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Local Board Policy Requirements</a:t>
            </a:r>
          </a:p>
          <a:p>
            <a:pPr marL="0" indent="0" algn="ctr">
              <a:buNone/>
              <a:defRPr/>
            </a:pPr>
            <a:r>
              <a:rPr kumimoji="0" lang="en-US" sz="3200"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House Bill 250 states that each local board</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of education shall adopt a policy that</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prohibits Bullying of a student and shall</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require such prohibition to be included in</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the student Code of Conduct for schools</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in that system.</a:t>
            </a:r>
            <a:endParaRPr kumimoji="0" lang="en-US" sz="3200"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4748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6" name="Content Placeholder 2"/>
          <p:cNvSpPr txBox="1">
            <a:spLocks/>
          </p:cNvSpPr>
          <p:nvPr/>
        </p:nvSpPr>
        <p:spPr>
          <a:xfrm>
            <a:off x="490987" y="884281"/>
            <a:ext cx="5028970" cy="472153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l"/>
            <a:r>
              <a:rPr lang="en-US" b="0" i="0" u="none" strike="noStrike" baseline="0" dirty="0">
                <a:solidFill>
                  <a:srgbClr val="95C700"/>
                </a:solidFill>
                <a:latin typeface="+mj-lt"/>
              </a:rPr>
              <a:t>What is Bullying…(in Georgia)</a:t>
            </a:r>
          </a:p>
          <a:p>
            <a:pPr algn="l"/>
            <a:r>
              <a:rPr lang="en-US" b="0" i="0" u="none" strike="noStrike" baseline="0" dirty="0">
                <a:solidFill>
                  <a:srgbClr val="95C700"/>
                </a:solidFill>
                <a:latin typeface="+mj-lt"/>
              </a:rPr>
              <a:t>1. </a:t>
            </a:r>
            <a:r>
              <a:rPr lang="en-US" b="0" i="0" u="none" strike="noStrike" baseline="0" dirty="0">
                <a:solidFill>
                  <a:srgbClr val="3E3D2D"/>
                </a:solidFill>
                <a:latin typeface="+mj-lt"/>
              </a:rPr>
              <a:t>Any willful attempt or threat to inflict injury on another person, when accompanied by an apparent present ability to do so.</a:t>
            </a:r>
          </a:p>
          <a:p>
            <a:pPr algn="l"/>
            <a:r>
              <a:rPr lang="en-US" b="0" i="0" u="none" strike="noStrike" baseline="0" dirty="0">
                <a:solidFill>
                  <a:srgbClr val="95C700"/>
                </a:solidFill>
                <a:latin typeface="+mj-lt"/>
              </a:rPr>
              <a:t>2. </a:t>
            </a:r>
            <a:r>
              <a:rPr lang="en-US" b="0" i="0" u="none" strike="noStrike" baseline="0" dirty="0">
                <a:solidFill>
                  <a:srgbClr val="3E3D2D"/>
                </a:solidFill>
                <a:latin typeface="+mj-lt"/>
              </a:rPr>
              <a:t>Any intentional display of force that would give the victim reason to fear or expect immediate bodily harm.</a:t>
            </a:r>
            <a:r>
              <a:rPr lang="en-US" b="0" i="0" u="none" strike="noStrike" baseline="0" dirty="0">
                <a:solidFill>
                  <a:srgbClr val="ABEB25"/>
                </a:solidFill>
                <a:latin typeface="+mj-lt"/>
              </a:rPr>
              <a:t> </a:t>
            </a:r>
          </a:p>
          <a:p>
            <a:pPr algn="l"/>
            <a:r>
              <a:rPr lang="en-US" b="0" i="0" u="none" strike="noStrike" baseline="0" dirty="0">
                <a:solidFill>
                  <a:srgbClr val="ABEB25"/>
                </a:solidFill>
                <a:latin typeface="+mj-lt"/>
              </a:rPr>
              <a:t>3</a:t>
            </a:r>
            <a:r>
              <a:rPr lang="en-US" b="0" i="0" u="none" strike="noStrike" baseline="0" dirty="0">
                <a:solidFill>
                  <a:srgbClr val="3E3D2D"/>
                </a:solidFill>
                <a:latin typeface="+mj-lt"/>
              </a:rPr>
              <a:t>. Any intentional written, verbal, or physical act, which a reasonable person would perceive as being intended to threaten, harass, or intimidate.</a:t>
            </a:r>
          </a:p>
        </p:txBody>
      </p:sp>
      <p:sp>
        <p:nvSpPr>
          <p:cNvPr id="2" name="Content Placeholder 2">
            <a:extLst>
              <a:ext uri="{FF2B5EF4-FFF2-40B4-BE49-F238E27FC236}">
                <a16:creationId xmlns:a16="http://schemas.microsoft.com/office/drawing/2014/main" id="{B7B4DA98-7C5E-A3D4-8480-83E761E46893}"/>
              </a:ext>
            </a:extLst>
          </p:cNvPr>
          <p:cNvSpPr txBox="1">
            <a:spLocks/>
          </p:cNvSpPr>
          <p:nvPr/>
        </p:nvSpPr>
        <p:spPr>
          <a:xfrm>
            <a:off x="5877886" y="130670"/>
            <a:ext cx="5205139" cy="472153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l"/>
            <a:endParaRPr lang="en-US" sz="1800" b="0" i="0" u="none" strike="noStrike" baseline="0" dirty="0">
              <a:solidFill>
                <a:srgbClr val="3E3D2D"/>
              </a:solidFill>
              <a:latin typeface="CIDFont+F1"/>
            </a:endParaRPr>
          </a:p>
          <a:p>
            <a:pPr algn="l"/>
            <a:r>
              <a:rPr lang="en-US" sz="2800" b="0" i="0" u="none" strike="noStrike" baseline="0" dirty="0">
                <a:solidFill>
                  <a:srgbClr val="3E3D2D"/>
                </a:solidFill>
                <a:latin typeface="+mj-lt"/>
              </a:rPr>
              <a:t>Bullying:</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Causes another person substantial physical harm or visible bodily harm.</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Affects the student’s education.</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Is so severe, </a:t>
            </a:r>
            <a:r>
              <a:rPr lang="en-US" sz="2800" b="0" i="0" u="none" strike="noStrike" baseline="0" dirty="0">
                <a:solidFill>
                  <a:srgbClr val="FF0000"/>
                </a:solidFill>
                <a:latin typeface="+mj-lt"/>
              </a:rPr>
              <a:t>persistent</a:t>
            </a:r>
            <a:r>
              <a:rPr lang="en-US" sz="2800" b="0" i="0" u="none" strike="noStrike" baseline="0" dirty="0">
                <a:solidFill>
                  <a:srgbClr val="3E3D2D"/>
                </a:solidFill>
                <a:latin typeface="+mj-lt"/>
              </a:rPr>
              <a:t>, or pervasive that it creates an intimidating or threatening educational environment.</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Has the effect of substantially disrupting the orderly operation of the school.</a:t>
            </a:r>
            <a:endParaRPr kumimoji="0" lang="en-US" sz="2800" b="0" i="1" u="none" strike="noStrike" kern="1200" cap="none" spc="0" normalizeH="0" baseline="0" noProof="0" dirty="0">
              <a:ln>
                <a:noFill/>
              </a:ln>
              <a:solidFill>
                <a:sysClr val="windowText" lastClr="000000">
                  <a:lumMod val="85000"/>
                  <a:lumOff val="15000"/>
                </a:sysClr>
              </a:solidFill>
              <a:effectLst/>
              <a:uLnTx/>
              <a:uFillTx/>
              <a:latin typeface="+mj-lt"/>
              <a:ea typeface="+mn-ea"/>
              <a:cs typeface="+mn-cs"/>
            </a:endParaRPr>
          </a:p>
        </p:txBody>
      </p:sp>
    </p:spTree>
    <p:extLst>
      <p:ext uri="{BB962C8B-B14F-4D97-AF65-F5344CB8AC3E}">
        <p14:creationId xmlns:p14="http://schemas.microsoft.com/office/powerpoint/2010/main" val="165531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6" name="Content Placeholder 2"/>
          <p:cNvSpPr txBox="1">
            <a:spLocks/>
          </p:cNvSpPr>
          <p:nvPr/>
        </p:nvSpPr>
        <p:spPr>
          <a:xfrm>
            <a:off x="1061436" y="372553"/>
            <a:ext cx="8711737" cy="472153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l"/>
            <a:r>
              <a:rPr lang="en-US" b="0" i="0" u="none" strike="noStrike" baseline="0" dirty="0">
                <a:solidFill>
                  <a:srgbClr val="3E3D2D"/>
                </a:solidFill>
                <a:latin typeface="+mj-lt"/>
              </a:rPr>
              <a:t>Bullying also involves acts which occur through the use of</a:t>
            </a:r>
            <a:r>
              <a:rPr lang="en-US" dirty="0">
                <a:solidFill>
                  <a:srgbClr val="3E3D2D"/>
                </a:solidFill>
                <a:latin typeface="+mj-lt"/>
              </a:rPr>
              <a:t> </a:t>
            </a:r>
            <a:r>
              <a:rPr lang="en-US" b="0" i="0" u="none" strike="noStrike" baseline="0" dirty="0">
                <a:solidFill>
                  <a:srgbClr val="3E3D2D"/>
                </a:solidFill>
                <a:latin typeface="+mj-lt"/>
              </a:rPr>
              <a:t>electronic communication, whether or not such an electronic act originated on school property or with school</a:t>
            </a:r>
          </a:p>
          <a:p>
            <a:pPr algn="l"/>
            <a:r>
              <a:rPr lang="en-US" b="0" i="0" u="none" strike="noStrike" baseline="0" dirty="0">
                <a:solidFill>
                  <a:srgbClr val="3E3D2D"/>
                </a:solidFill>
                <a:latin typeface="+mj-lt"/>
              </a:rPr>
              <a:t>equipment. The electronic communication can be bullying if it:</a:t>
            </a:r>
          </a:p>
          <a:p>
            <a:pPr algn="l"/>
            <a:r>
              <a:rPr lang="en-US" b="0" i="0" u="none" strike="noStrike" baseline="0" dirty="0">
                <a:solidFill>
                  <a:srgbClr val="95C700"/>
                </a:solidFill>
                <a:latin typeface="+mj-lt"/>
              </a:rPr>
              <a:t> </a:t>
            </a:r>
            <a:r>
              <a:rPr lang="en-US" b="0" i="0" u="none" strike="noStrike" baseline="0" dirty="0">
                <a:solidFill>
                  <a:srgbClr val="3E3D2D"/>
                </a:solidFill>
                <a:latin typeface="+mj-lt"/>
              </a:rPr>
              <a:t>is directed specifically at students or school personnel,</a:t>
            </a:r>
          </a:p>
          <a:p>
            <a:pPr algn="l"/>
            <a:r>
              <a:rPr lang="en-US" b="0" i="0" u="none" strike="noStrike" baseline="0" dirty="0">
                <a:solidFill>
                  <a:srgbClr val="95C700"/>
                </a:solidFill>
                <a:latin typeface="+mj-lt"/>
              </a:rPr>
              <a:t> </a:t>
            </a:r>
            <a:r>
              <a:rPr lang="en-US" b="0" i="0" u="none" strike="noStrike" baseline="0" dirty="0">
                <a:solidFill>
                  <a:srgbClr val="3E3D2D"/>
                </a:solidFill>
                <a:latin typeface="+mj-lt"/>
              </a:rPr>
              <a:t>is maliciously intended for the purpose of threatening the safety of those specified or substantially disrupting the orderly operation of the school, and</a:t>
            </a:r>
          </a:p>
          <a:p>
            <a:pPr algn="l"/>
            <a:r>
              <a:rPr lang="en-US" b="0" i="0" u="none" strike="noStrike" baseline="0" dirty="0">
                <a:solidFill>
                  <a:srgbClr val="95C700"/>
                </a:solidFill>
                <a:latin typeface="+mj-lt"/>
              </a:rPr>
              <a:t> </a:t>
            </a:r>
            <a:r>
              <a:rPr lang="en-US" b="0" i="0" u="none" strike="noStrike" baseline="0" dirty="0">
                <a:solidFill>
                  <a:srgbClr val="000000"/>
                </a:solidFill>
                <a:latin typeface="+mj-lt"/>
              </a:rPr>
              <a:t>it creates a reasonable fear of harm to the student’s or school personnel’s person or property or has a high likelihood of succeeding in that purpose.</a:t>
            </a:r>
          </a:p>
          <a:p>
            <a:pPr algn="l"/>
            <a:r>
              <a:rPr lang="en-US" b="0" i="0" u="none" strike="noStrike" baseline="0" dirty="0">
                <a:solidFill>
                  <a:srgbClr val="000000"/>
                </a:solidFill>
                <a:latin typeface="+mj-lt"/>
              </a:rPr>
              <a:t>Electronic communication includes, but is not limited to, any transfer of signs, signals, writings, images, sounds, data, or intelligence of any nature transmitted in whole or in part by a wire, radio, electromagnetic, photo electronic, or photo optical system.</a:t>
            </a:r>
            <a:endParaRPr kumimoji="0" lang="en-US" b="0" i="1" u="none" strike="noStrike" kern="1200" cap="none" spc="0" normalizeH="0" baseline="0" noProof="0" dirty="0">
              <a:ln>
                <a:noFill/>
              </a:ln>
              <a:solidFill>
                <a:sysClr val="windowText" lastClr="000000">
                  <a:lumMod val="85000"/>
                  <a:lumOff val="15000"/>
                </a:sysClr>
              </a:solidFill>
              <a:effectLst/>
              <a:uLnTx/>
              <a:uFillTx/>
              <a:latin typeface="+mj-lt"/>
              <a:ea typeface="+mn-ea"/>
              <a:cs typeface="+mn-cs"/>
            </a:endParaRPr>
          </a:p>
        </p:txBody>
      </p:sp>
    </p:spTree>
    <p:extLst>
      <p:ext uri="{BB962C8B-B14F-4D97-AF65-F5344CB8AC3E}">
        <p14:creationId xmlns:p14="http://schemas.microsoft.com/office/powerpoint/2010/main" val="41957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17</a:t>
            </a:fld>
            <a:endParaRPr lang="en-US" dirty="0"/>
          </a:p>
        </p:txBody>
      </p:sp>
      <p:sp>
        <p:nvSpPr>
          <p:cNvPr id="6" name="Content Placeholder 2"/>
          <p:cNvSpPr txBox="1">
            <a:spLocks/>
          </p:cNvSpPr>
          <p:nvPr/>
        </p:nvSpPr>
        <p:spPr>
          <a:xfrm>
            <a:off x="1388608" y="708112"/>
            <a:ext cx="8090952" cy="472153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l"/>
            <a:r>
              <a:rPr lang="en-US" sz="4000" b="0" i="0" u="none" strike="noStrike" baseline="0" dirty="0">
                <a:solidFill>
                  <a:srgbClr val="95C700"/>
                </a:solidFill>
                <a:latin typeface="+mj-lt"/>
              </a:rPr>
              <a:t>Where Can Bullying Occur?</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Bullying may occur...</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On school property, school bus, at designated school bus stops, or at school related functions /activities.</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By the use of data or software that is</a:t>
            </a:r>
          </a:p>
          <a:p>
            <a:pPr algn="l"/>
            <a:r>
              <a:rPr lang="en-US" sz="2800" b="0" i="0" u="none" strike="noStrike" baseline="0" dirty="0">
                <a:solidFill>
                  <a:srgbClr val="3E3D2D"/>
                </a:solidFill>
                <a:latin typeface="+mj-lt"/>
              </a:rPr>
              <a:t>accessed through a computer, a computer</a:t>
            </a:r>
          </a:p>
          <a:p>
            <a:pPr algn="l"/>
            <a:r>
              <a:rPr lang="en-US" sz="2800" b="0" i="0" u="none" strike="noStrike" baseline="0" dirty="0">
                <a:solidFill>
                  <a:srgbClr val="3E3D2D"/>
                </a:solidFill>
                <a:latin typeface="+mj-lt"/>
              </a:rPr>
              <a:t>system, a computer network, or any other</a:t>
            </a:r>
          </a:p>
          <a:p>
            <a:pPr algn="l"/>
            <a:r>
              <a:rPr lang="en-US" sz="2800" b="0" i="0" u="none" strike="noStrike" baseline="0" dirty="0">
                <a:solidFill>
                  <a:srgbClr val="3E3D2D"/>
                </a:solidFill>
                <a:latin typeface="+mj-lt"/>
              </a:rPr>
              <a:t>electronic technology.</a:t>
            </a:r>
            <a:endParaRPr kumimoji="0" lang="en-US" sz="2800" b="0" i="1" u="none" strike="noStrike" kern="1200" cap="none" spc="0" normalizeH="0" baseline="0" noProof="0" dirty="0">
              <a:ln>
                <a:noFill/>
              </a:ln>
              <a:solidFill>
                <a:sysClr val="windowText" lastClr="000000">
                  <a:lumMod val="85000"/>
                  <a:lumOff val="15000"/>
                </a:sysClr>
              </a:solidFill>
              <a:effectLst/>
              <a:uLnTx/>
              <a:uFillTx/>
              <a:latin typeface="+mj-lt"/>
              <a:ea typeface="+mn-ea"/>
              <a:cs typeface="+mn-cs"/>
            </a:endParaRPr>
          </a:p>
        </p:txBody>
      </p:sp>
    </p:spTree>
    <p:extLst>
      <p:ext uri="{BB962C8B-B14F-4D97-AF65-F5344CB8AC3E}">
        <p14:creationId xmlns:p14="http://schemas.microsoft.com/office/powerpoint/2010/main" val="265029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3566F1-F550-CDD9-F990-38A1964D6F91}"/>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92B070D6-84F0-F79C-06F8-FD0C0B84F019}"/>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7" name="TextBox 6">
            <a:extLst>
              <a:ext uri="{FF2B5EF4-FFF2-40B4-BE49-F238E27FC236}">
                <a16:creationId xmlns:a16="http://schemas.microsoft.com/office/drawing/2014/main" id="{483BF0A9-0420-2E45-B460-75EFA068AF02}"/>
              </a:ext>
            </a:extLst>
          </p:cNvPr>
          <p:cNvSpPr txBox="1"/>
          <p:nvPr/>
        </p:nvSpPr>
        <p:spPr>
          <a:xfrm>
            <a:off x="1887522" y="1027770"/>
            <a:ext cx="7468299" cy="4278094"/>
          </a:xfrm>
          <a:prstGeom prst="rect">
            <a:avLst/>
          </a:prstGeom>
          <a:noFill/>
        </p:spPr>
        <p:txBody>
          <a:bodyPr wrap="square">
            <a:spAutoFit/>
          </a:bodyPr>
          <a:lstStyle/>
          <a:p>
            <a:pPr algn="l"/>
            <a:r>
              <a:rPr lang="en-US" sz="4000" b="0" i="0" u="none" strike="noStrike" baseline="0" dirty="0">
                <a:solidFill>
                  <a:srgbClr val="95C700"/>
                </a:solidFill>
                <a:latin typeface="+mj-lt"/>
              </a:rPr>
              <a:t>REPORT BULLYING</a:t>
            </a:r>
          </a:p>
          <a:p>
            <a:pPr algn="l"/>
            <a:r>
              <a:rPr lang="en-US" sz="4000" b="0" i="0" u="none" strike="noStrike" baseline="0" dirty="0">
                <a:solidFill>
                  <a:srgbClr val="95C700"/>
                </a:solidFill>
                <a:latin typeface="+mj-lt"/>
              </a:rPr>
              <a:t>ANONYMOUSLY</a:t>
            </a:r>
          </a:p>
          <a:p>
            <a:pPr algn="l"/>
            <a:r>
              <a:rPr lang="en-US" sz="2400" b="0" i="0" u="none" strike="noStrike" baseline="0" dirty="0">
                <a:solidFill>
                  <a:srgbClr val="95C700"/>
                </a:solidFill>
                <a:latin typeface="+mj-lt"/>
              </a:rPr>
              <a:t> </a:t>
            </a:r>
            <a:r>
              <a:rPr lang="en-US" sz="2400" b="0" i="0" u="none" strike="noStrike" baseline="0" dirty="0">
                <a:solidFill>
                  <a:srgbClr val="3E3D2D"/>
                </a:solidFill>
                <a:latin typeface="+mj-lt"/>
              </a:rPr>
              <a:t>Your child can tell their teacher or another adult – they can simply write an anonymous note</a:t>
            </a:r>
          </a:p>
          <a:p>
            <a:pPr algn="l"/>
            <a:r>
              <a:rPr lang="en-US" sz="2400" b="0" i="0" u="none" strike="noStrike" baseline="0" dirty="0">
                <a:solidFill>
                  <a:srgbClr val="95C700"/>
                </a:solidFill>
                <a:latin typeface="+mj-lt"/>
              </a:rPr>
              <a:t> </a:t>
            </a:r>
            <a:r>
              <a:rPr lang="en-US" sz="2400" b="0" i="0" u="none" strike="noStrike" baseline="0" dirty="0">
                <a:solidFill>
                  <a:srgbClr val="3E3D2D"/>
                </a:solidFill>
                <a:latin typeface="+mj-lt"/>
              </a:rPr>
              <a:t>They can ask to be referred to the Counselor’s office</a:t>
            </a:r>
          </a:p>
          <a:p>
            <a:pPr algn="l"/>
            <a:r>
              <a:rPr lang="en-US" sz="2400" b="0" i="0" u="none" strike="noStrike" baseline="0" dirty="0">
                <a:solidFill>
                  <a:srgbClr val="95C700"/>
                </a:solidFill>
                <a:latin typeface="+mj-lt"/>
              </a:rPr>
              <a:t> </a:t>
            </a:r>
            <a:r>
              <a:rPr lang="en-US" sz="2400" b="0" i="0" u="none" strike="noStrike" baseline="0" dirty="0">
                <a:solidFill>
                  <a:srgbClr val="3E3D2D"/>
                </a:solidFill>
                <a:latin typeface="+mj-lt"/>
              </a:rPr>
              <a:t>They can ask you, the parent, to call the Counselor’s office</a:t>
            </a:r>
          </a:p>
          <a:p>
            <a:pPr algn="l"/>
            <a:r>
              <a:rPr lang="en-US" sz="2400" b="0" i="0" u="none" strike="noStrike" baseline="0" dirty="0">
                <a:solidFill>
                  <a:srgbClr val="95C700"/>
                </a:solidFill>
                <a:latin typeface="+mj-lt"/>
              </a:rPr>
              <a:t> </a:t>
            </a:r>
            <a:r>
              <a:rPr lang="en-US" sz="2400" b="0" i="0" u="none" strike="noStrike" baseline="0" dirty="0">
                <a:solidFill>
                  <a:srgbClr val="3E3D2D"/>
                </a:solidFill>
                <a:latin typeface="+mj-lt"/>
              </a:rPr>
              <a:t>They can use the Anonymous Alerts App – it really is anonymous!!</a:t>
            </a:r>
            <a:endParaRPr lang="en-US" sz="2400" dirty="0">
              <a:latin typeface="+mj-lt"/>
            </a:endParaRPr>
          </a:p>
        </p:txBody>
      </p:sp>
      <p:pic>
        <p:nvPicPr>
          <p:cNvPr id="9" name="Picture 8">
            <a:extLst>
              <a:ext uri="{FF2B5EF4-FFF2-40B4-BE49-F238E27FC236}">
                <a16:creationId xmlns:a16="http://schemas.microsoft.com/office/drawing/2014/main" id="{B1C24CFD-49C1-A2D8-6374-FD3E6C1A09F3}"/>
              </a:ext>
            </a:extLst>
          </p:cNvPr>
          <p:cNvPicPr>
            <a:picLocks noChangeAspect="1"/>
          </p:cNvPicPr>
          <p:nvPr/>
        </p:nvPicPr>
        <p:blipFill>
          <a:blip r:embed="rId2"/>
          <a:stretch>
            <a:fillRect/>
          </a:stretch>
        </p:blipFill>
        <p:spPr>
          <a:xfrm>
            <a:off x="8526750" y="704518"/>
            <a:ext cx="1494503" cy="1288026"/>
          </a:xfrm>
          <a:prstGeom prst="rect">
            <a:avLst/>
          </a:prstGeom>
        </p:spPr>
      </p:pic>
      <p:pic>
        <p:nvPicPr>
          <p:cNvPr id="11" name="Picture 10">
            <a:extLst>
              <a:ext uri="{FF2B5EF4-FFF2-40B4-BE49-F238E27FC236}">
                <a16:creationId xmlns:a16="http://schemas.microsoft.com/office/drawing/2014/main" id="{5178FABD-F1E0-86CD-F576-BCD2CE88130D}"/>
              </a:ext>
            </a:extLst>
          </p:cNvPr>
          <p:cNvPicPr>
            <a:picLocks noChangeAspect="1"/>
          </p:cNvPicPr>
          <p:nvPr/>
        </p:nvPicPr>
        <p:blipFill>
          <a:blip r:embed="rId3"/>
          <a:stretch>
            <a:fillRect/>
          </a:stretch>
        </p:blipFill>
        <p:spPr>
          <a:xfrm>
            <a:off x="9274001" y="3166817"/>
            <a:ext cx="2438400" cy="2015613"/>
          </a:xfrm>
          <a:prstGeom prst="rect">
            <a:avLst/>
          </a:prstGeom>
        </p:spPr>
      </p:pic>
    </p:spTree>
    <p:extLst>
      <p:ext uri="{BB962C8B-B14F-4D97-AF65-F5344CB8AC3E}">
        <p14:creationId xmlns:p14="http://schemas.microsoft.com/office/powerpoint/2010/main" val="228756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3566F1-F550-CDD9-F990-38A1964D6F91}"/>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92B070D6-84F0-F79C-06F8-FD0C0B84F019}"/>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7" name="TextBox 6">
            <a:extLst>
              <a:ext uri="{FF2B5EF4-FFF2-40B4-BE49-F238E27FC236}">
                <a16:creationId xmlns:a16="http://schemas.microsoft.com/office/drawing/2014/main" id="{483BF0A9-0420-2E45-B460-75EFA068AF02}"/>
              </a:ext>
            </a:extLst>
          </p:cNvPr>
          <p:cNvSpPr txBox="1"/>
          <p:nvPr/>
        </p:nvSpPr>
        <p:spPr>
          <a:xfrm>
            <a:off x="1492517" y="2227396"/>
            <a:ext cx="6660860" cy="3108543"/>
          </a:xfrm>
          <a:prstGeom prst="rect">
            <a:avLst/>
          </a:prstGeom>
          <a:noFill/>
        </p:spPr>
        <p:txBody>
          <a:bodyPr wrap="square">
            <a:spAutoFit/>
          </a:bodyPr>
          <a:lstStyle/>
          <a:p>
            <a:pPr algn="l"/>
            <a:r>
              <a:rPr lang="en-US" sz="2800" b="0" i="0" u="none" strike="noStrike" baseline="0" dirty="0">
                <a:solidFill>
                  <a:srgbClr val="95C700"/>
                </a:solidFill>
                <a:latin typeface="+mj-lt"/>
              </a:rPr>
              <a:t>Use the Anonymous Alerts App to report bullying or unsafe behavior…</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Download the App to your cell phone or use your computer</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Someone will be able to communicate with you if you use your cell phone</a:t>
            </a:r>
          </a:p>
          <a:p>
            <a:pPr algn="l"/>
            <a:r>
              <a:rPr lang="en-US" sz="2800" b="0" i="0" u="none" strike="noStrike" baseline="0" dirty="0">
                <a:solidFill>
                  <a:srgbClr val="95C700"/>
                </a:solidFill>
                <a:latin typeface="+mj-lt"/>
              </a:rPr>
              <a:t> </a:t>
            </a:r>
            <a:r>
              <a:rPr lang="en-US" sz="2800" b="0" i="0" u="none" strike="noStrike" baseline="0" dirty="0">
                <a:solidFill>
                  <a:srgbClr val="3E3D2D"/>
                </a:solidFill>
                <a:latin typeface="+mj-lt"/>
              </a:rPr>
              <a:t>You will still remain</a:t>
            </a:r>
            <a:r>
              <a:rPr lang="en-US" sz="2800" dirty="0">
                <a:solidFill>
                  <a:srgbClr val="3E3D2D"/>
                </a:solidFill>
                <a:latin typeface="+mj-lt"/>
              </a:rPr>
              <a:t> </a:t>
            </a:r>
            <a:r>
              <a:rPr lang="en-US" sz="2800" b="0" i="0" u="none" strike="noStrike" baseline="0" dirty="0">
                <a:solidFill>
                  <a:srgbClr val="3E3D2D"/>
                </a:solidFill>
                <a:latin typeface="+mj-lt"/>
              </a:rPr>
              <a:t>anonymous!</a:t>
            </a:r>
            <a:endParaRPr lang="en-US" sz="2800" dirty="0">
              <a:latin typeface="+mj-lt"/>
            </a:endParaRPr>
          </a:p>
        </p:txBody>
      </p:sp>
      <p:pic>
        <p:nvPicPr>
          <p:cNvPr id="5" name="Picture 4">
            <a:extLst>
              <a:ext uri="{FF2B5EF4-FFF2-40B4-BE49-F238E27FC236}">
                <a16:creationId xmlns:a16="http://schemas.microsoft.com/office/drawing/2014/main" id="{45161FB7-199B-9283-E19C-CDA3D9B3F8D4}"/>
              </a:ext>
            </a:extLst>
          </p:cNvPr>
          <p:cNvPicPr>
            <a:picLocks noChangeAspect="1"/>
          </p:cNvPicPr>
          <p:nvPr/>
        </p:nvPicPr>
        <p:blipFill>
          <a:blip r:embed="rId2"/>
          <a:stretch>
            <a:fillRect/>
          </a:stretch>
        </p:blipFill>
        <p:spPr>
          <a:xfrm>
            <a:off x="8010764" y="721341"/>
            <a:ext cx="3972232" cy="5230761"/>
          </a:xfrm>
          <a:prstGeom prst="rect">
            <a:avLst/>
          </a:prstGeom>
        </p:spPr>
      </p:pic>
      <p:pic>
        <p:nvPicPr>
          <p:cNvPr id="8" name="Picture 7" descr="A close up of a sign&#10;&#10;Description automatically generated">
            <a:extLst>
              <a:ext uri="{FF2B5EF4-FFF2-40B4-BE49-F238E27FC236}">
                <a16:creationId xmlns:a16="http://schemas.microsoft.com/office/drawing/2014/main" id="{EA84CF3E-50C4-792D-C607-ABAC28AF7CC5}"/>
              </a:ext>
            </a:extLst>
          </p:cNvPr>
          <p:cNvPicPr>
            <a:picLocks noChangeAspect="1"/>
          </p:cNvPicPr>
          <p:nvPr/>
        </p:nvPicPr>
        <p:blipFill>
          <a:blip r:embed="rId3"/>
          <a:stretch>
            <a:fillRect/>
          </a:stretch>
        </p:blipFill>
        <p:spPr>
          <a:xfrm>
            <a:off x="365282" y="314591"/>
            <a:ext cx="2563586" cy="1774271"/>
          </a:xfrm>
          <a:prstGeom prst="rect">
            <a:avLst/>
          </a:prstGeom>
        </p:spPr>
      </p:pic>
    </p:spTree>
    <p:extLst>
      <p:ext uri="{BB962C8B-B14F-4D97-AF65-F5344CB8AC3E}">
        <p14:creationId xmlns:p14="http://schemas.microsoft.com/office/powerpoint/2010/main" val="67303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502617" y="2277686"/>
            <a:ext cx="5030537" cy="1418649"/>
          </a:xfrm>
        </p:spPr>
        <p:txBody>
          <a:bodyPr>
            <a:normAutofit fontScale="85000" lnSpcReduction="10000"/>
          </a:bodyPr>
          <a:lstStyle/>
          <a:p>
            <a:r>
              <a:rPr lang="en-US" sz="2400" dirty="0"/>
              <a:t>The purpose is to ensure all children have a fair, equal, and significant chance to get a high-quality education.  Title I schools work to:</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530227" y="1200674"/>
            <a:ext cx="3933620" cy="734415"/>
          </a:xfrm>
        </p:spPr>
        <p:txBody>
          <a:bodyPr>
            <a:normAutofit fontScale="90000"/>
          </a:bodyPr>
          <a:lstStyle/>
          <a:p>
            <a:r>
              <a:rPr lang="en-US" dirty="0"/>
              <a:t>What is a Title I School?</a:t>
            </a: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502617" y="3696335"/>
            <a:ext cx="4717776" cy="2953847"/>
          </a:xfrm>
        </p:spPr>
        <p:txBody>
          <a:bodyPr>
            <a:normAutofit lnSpcReduction="10000"/>
          </a:bodyPr>
          <a:lstStyle/>
          <a:p>
            <a:r>
              <a:rPr lang="en-US" sz="2400" dirty="0"/>
              <a:t>Identify students most in need of educational help</a:t>
            </a:r>
          </a:p>
          <a:p>
            <a:r>
              <a:rPr lang="en-US" sz="2400" dirty="0"/>
              <a:t>Set goals for improvement</a:t>
            </a:r>
          </a:p>
          <a:p>
            <a:r>
              <a:rPr lang="en-US" sz="2400" dirty="0"/>
              <a:t>Measure student progress and develop programs that add to classroom instruction</a:t>
            </a:r>
          </a:p>
          <a:p>
            <a:r>
              <a:rPr lang="en-US" sz="2400" dirty="0"/>
              <a:t>Involve parents in all aspects of the program</a:t>
            </a:r>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6" b="26"/>
          <a:stretch/>
        </p:blipFill>
        <p:spPr/>
      </p:pic>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a:xfrm rot="720000">
            <a:off x="8228822" y="4021590"/>
            <a:ext cx="3990592" cy="642938"/>
          </a:xfrm>
        </p:spPr>
        <p:txBody>
          <a:bodyPr/>
          <a:lstStyle/>
          <a:p>
            <a:pPr algn="ctr"/>
            <a:r>
              <a:rPr lang="en-US" dirty="0"/>
              <a:t>Open House ends promptly at 7pm, enjoy!</a:t>
            </a:r>
            <a:endParaRPr lang="ru-RU" dirty="0"/>
          </a:p>
        </p:txBody>
      </p:sp>
      <p:sp>
        <p:nvSpPr>
          <p:cNvPr id="3" name="Picture Placeholder 2">
            <a:extLst>
              <a:ext uri="{FF2B5EF4-FFF2-40B4-BE49-F238E27FC236}">
                <a16:creationId xmlns:a16="http://schemas.microsoft.com/office/drawing/2014/main" id="{7CCEFA78-5DAB-5EA1-2481-B4B832CED18F}"/>
              </a:ext>
            </a:extLst>
          </p:cNvPr>
          <p:cNvSpPr>
            <a:spLocks noGrp="1"/>
          </p:cNvSpPr>
          <p:nvPr>
            <p:ph type="pic" sz="quarter" idx="13"/>
          </p:nvPr>
        </p:nvSpPr>
        <p:spPr>
          <a:xfrm>
            <a:off x="0" y="1046422"/>
            <a:ext cx="6052552" cy="5259842"/>
          </a:xfrm>
        </p:spPr>
        <p:txBody>
          <a:bodyPr/>
          <a:lstStyle/>
          <a:p>
            <a:r>
              <a:rPr lang="en-US" sz="4800" dirty="0">
                <a:latin typeface="+mj-lt"/>
              </a:rPr>
              <a:t>2 Sessions</a:t>
            </a:r>
          </a:p>
          <a:p>
            <a:r>
              <a:rPr lang="en-US" sz="4800" dirty="0">
                <a:latin typeface="+mj-lt"/>
              </a:rPr>
              <a:t>Session 1	6:00-6:30</a:t>
            </a:r>
          </a:p>
          <a:p>
            <a:r>
              <a:rPr lang="en-US" sz="4800" dirty="0">
                <a:latin typeface="+mj-lt"/>
              </a:rPr>
              <a:t>Session 1	6:30-7:00</a:t>
            </a:r>
          </a:p>
          <a:p>
            <a:endParaRPr lang="en-US" dirty="0"/>
          </a:p>
        </p:txBody>
      </p:sp>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D25A3CAD-2ED9-4CC4-AC5F-E449BB76427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084" r="6084"/>
          <a:stretch>
            <a:fillRect/>
          </a:stretch>
        </p:blipFill>
        <p:spPr/>
      </p:pic>
      <p:sp>
        <p:nvSpPr>
          <p:cNvPr id="8" name="Footer Placeholder 7">
            <a:extLst>
              <a:ext uri="{FF2B5EF4-FFF2-40B4-BE49-F238E27FC236}">
                <a16:creationId xmlns:a16="http://schemas.microsoft.com/office/drawing/2014/main" id="{0616C4DF-BD76-4DFD-9788-A65985F05CA6}"/>
              </a:ext>
            </a:extLst>
          </p:cNvPr>
          <p:cNvSpPr>
            <a:spLocks noGrp="1"/>
          </p:cNvSpPr>
          <p:nvPr>
            <p:ph type="ftr" sz="quarter" idx="11"/>
          </p:nvPr>
        </p:nvSpPr>
        <p:spPr>
          <a:xfrm>
            <a:off x="172850" y="2244436"/>
            <a:ext cx="2919486" cy="2460567"/>
          </a:xfrm>
        </p:spPr>
        <p:txBody>
          <a:bodyPr anchor="t"/>
          <a:lstStyle/>
          <a:p>
            <a:pPr marL="0" lvl="4" algn="ctr">
              <a:lnSpc>
                <a:spcPct val="85000"/>
              </a:lnSpc>
              <a:spcBef>
                <a:spcPts val="600"/>
              </a:spcBef>
            </a:pPr>
            <a:r>
              <a:rPr lang="en-US" sz="2400" dirty="0">
                <a:solidFill>
                  <a:prstClr val="black">
                    <a:lumMod val="85000"/>
                    <a:lumOff val="15000"/>
                  </a:prstClr>
                </a:solidFill>
                <a:latin typeface="Calibri Light" panose="020F0302020204030204"/>
              </a:rPr>
              <a:t>Using Milestones scores from Spring 2022 as baseline, Miller Elementary will increase scores for Spring 2024 by 3% in Reading, ELA, &amp; Math.</a:t>
            </a:r>
            <a:endParaRPr lang="en-US" dirty="0"/>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197051" y="931940"/>
            <a:ext cx="4536779" cy="700842"/>
          </a:xfrm>
        </p:spPr>
        <p:txBody>
          <a:bodyPr>
            <a:normAutofit fontScale="90000"/>
          </a:bodyPr>
          <a:lstStyle/>
          <a:p>
            <a:r>
              <a:rPr lang="en-US" dirty="0"/>
              <a:t>School wide goals</a:t>
            </a:r>
          </a:p>
        </p:txBody>
      </p:sp>
      <p:sp>
        <p:nvSpPr>
          <p:cNvPr id="3" name="TextBox 2"/>
          <p:cNvSpPr txBox="1"/>
          <p:nvPr/>
        </p:nvSpPr>
        <p:spPr>
          <a:xfrm>
            <a:off x="606829" y="5353396"/>
            <a:ext cx="2707411" cy="1323439"/>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MAP Growth for 1</a:t>
            </a:r>
            <a:r>
              <a:rPr lang="en-US" sz="2000" baseline="30000" dirty="0">
                <a:latin typeface="Calibri Light" panose="020F0302020204030204" pitchFamily="34" charset="0"/>
                <a:cs typeface="Calibri Light" panose="020F0302020204030204" pitchFamily="34" charset="0"/>
              </a:rPr>
              <a:t>st</a:t>
            </a:r>
            <a:r>
              <a:rPr lang="en-US" sz="2000" dirty="0">
                <a:latin typeface="Calibri Light" panose="020F0302020204030204" pitchFamily="34" charset="0"/>
                <a:cs typeface="Calibri Light" panose="020F0302020204030204" pitchFamily="34" charset="0"/>
              </a:rPr>
              <a:t> – 5</a:t>
            </a:r>
            <a:r>
              <a:rPr lang="en-US" sz="2000" baseline="30000" dirty="0">
                <a:latin typeface="Calibri Light" panose="020F0302020204030204" pitchFamily="34" charset="0"/>
                <a:cs typeface="Calibri Light" panose="020F0302020204030204" pitchFamily="34" charset="0"/>
              </a:rPr>
              <a:t>th</a:t>
            </a:r>
            <a:r>
              <a:rPr lang="en-US" sz="2000" dirty="0">
                <a:latin typeface="Calibri Light" panose="020F0302020204030204" pitchFamily="34" charset="0"/>
                <a:cs typeface="Calibri Light" panose="020F0302020204030204" pitchFamily="34" charset="0"/>
              </a:rPr>
              <a:t> grades’ goal is 65% or higher growth for each administration. </a:t>
            </a:r>
          </a:p>
        </p:txBody>
      </p:sp>
    </p:spTree>
    <p:extLst>
      <p:ext uri="{BB962C8B-B14F-4D97-AF65-F5344CB8AC3E}">
        <p14:creationId xmlns:p14="http://schemas.microsoft.com/office/powerpoint/2010/main" val="243994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275914" y="508611"/>
            <a:ext cx="4262821" cy="1091949"/>
          </a:xfrm>
          <a:solidFill>
            <a:srgbClr val="7030A0"/>
          </a:solidFill>
        </p:spPr>
        <p:txBody>
          <a:bodyPr>
            <a:normAutofit/>
          </a:bodyPr>
          <a:lstStyle/>
          <a:p>
            <a:pPr algn="ctr"/>
            <a:r>
              <a:rPr lang="en-US" sz="3200" dirty="0">
                <a:solidFill>
                  <a:schemeClr val="bg1"/>
                </a:solidFill>
              </a:rPr>
              <a:t>How is Title I money spent?</a:t>
            </a:r>
          </a:p>
        </p:txBody>
      </p:sp>
      <p:pic>
        <p:nvPicPr>
          <p:cNvPr id="9" name="Picture Placeholder 8" descr="Painting and Drawing Tools Set">
            <a:extLst>
              <a:ext uri="{FF2B5EF4-FFF2-40B4-BE49-F238E27FC236}">
                <a16:creationId xmlns:a16="http://schemas.microsoft.com/office/drawing/2014/main" id="{71721CA4-A4DE-4064-A8E6-96148525225A}"/>
              </a:ext>
            </a:extLst>
          </p:cNvPr>
          <p:cNvPicPr>
            <a:picLocks noGrp="1" noChangeAspect="1"/>
          </p:cNvPicPr>
          <p:nvPr>
            <p:ph type="pic" idx="1"/>
          </p:nvPr>
        </p:nvPicPr>
        <p:blipFill rotWithShape="1">
          <a:blip r:embed="rId2"/>
          <a:srcRect t="16454" b="16454"/>
          <a:stretch/>
        </p:blipFill>
        <p:spPr>
          <a:xfrm>
            <a:off x="4788130" y="927659"/>
            <a:ext cx="6924503" cy="4176355"/>
          </a:xfrm>
        </p:spPr>
      </p:pic>
      <p:sp>
        <p:nvSpPr>
          <p:cNvPr id="4" name="Text Placeholder 3">
            <a:extLst>
              <a:ext uri="{FF2B5EF4-FFF2-40B4-BE49-F238E27FC236}">
                <a16:creationId xmlns:a16="http://schemas.microsoft.com/office/drawing/2014/main" id="{1C507F06-C190-4897-A2E9-0AA8E6684053}"/>
              </a:ext>
            </a:extLst>
          </p:cNvPr>
          <p:cNvSpPr>
            <a:spLocks noGrp="1"/>
          </p:cNvSpPr>
          <p:nvPr>
            <p:ph type="body" sz="half" idx="2"/>
          </p:nvPr>
        </p:nvSpPr>
        <p:spPr>
          <a:xfrm>
            <a:off x="430027" y="2006004"/>
            <a:ext cx="4267808" cy="4400483"/>
          </a:xfrm>
        </p:spPr>
        <p:txBody>
          <a:bodyPr anchor="t">
            <a:normAutofit lnSpcReduction="10000"/>
          </a:bodyPr>
          <a:lstStyle/>
          <a:p>
            <a:pPr marL="285750" lvl="0" indent="-285750" defTabSz="457200">
              <a:lnSpc>
                <a:spcPct val="100000"/>
              </a:lnSpc>
              <a:spcBef>
                <a:spcPts val="0"/>
              </a:spcBef>
              <a:buFont typeface="Arial" panose="020B0604020202020204" pitchFamily="34" charset="0"/>
              <a:buChar char="•"/>
            </a:pPr>
            <a:r>
              <a:rPr lang="en-US" sz="1800" b="0" dirty="0">
                <a:solidFill>
                  <a:prstClr val="black"/>
                </a:solidFill>
                <a:latin typeface="Trebuchet MS" panose="020B0603020202020204" pitchFamily="34" charset="0"/>
              </a:rPr>
              <a:t>Salaries for Intervention Staff Paraprofessionals and Family Engagement Liaison</a:t>
            </a:r>
          </a:p>
          <a:p>
            <a:pPr marL="285750" lvl="0" indent="-285750" defTabSz="457200">
              <a:lnSpc>
                <a:spcPct val="100000"/>
              </a:lnSpc>
              <a:spcBef>
                <a:spcPts val="0"/>
              </a:spcBef>
              <a:buFont typeface="Arial" panose="020B0604020202020204" pitchFamily="34" charset="0"/>
              <a:buChar char="•"/>
            </a:pPr>
            <a:r>
              <a:rPr lang="en-US" sz="1800" b="0" dirty="0">
                <a:solidFill>
                  <a:prstClr val="black"/>
                </a:solidFill>
                <a:latin typeface="Trebuchet MS" panose="020B0603020202020204" pitchFamily="34" charset="0"/>
              </a:rPr>
              <a:t>Technology Equipment and Supplies</a:t>
            </a:r>
          </a:p>
          <a:p>
            <a:pPr marL="285750" lvl="0" indent="-285750" defTabSz="457200">
              <a:lnSpc>
                <a:spcPct val="100000"/>
              </a:lnSpc>
              <a:spcBef>
                <a:spcPts val="0"/>
              </a:spcBef>
              <a:buFont typeface="Arial" panose="020B0604020202020204" pitchFamily="34" charset="0"/>
              <a:buChar char="•"/>
            </a:pPr>
            <a:r>
              <a:rPr lang="en-US" sz="1800" b="0" dirty="0">
                <a:solidFill>
                  <a:prstClr val="black"/>
                </a:solidFill>
                <a:latin typeface="Trebuchet MS" panose="020B0603020202020204" pitchFamily="34" charset="0"/>
              </a:rPr>
              <a:t>Substitutes</a:t>
            </a:r>
          </a:p>
          <a:p>
            <a:pPr marL="285750" lvl="0" indent="-285750" defTabSz="457200">
              <a:lnSpc>
                <a:spcPct val="100000"/>
              </a:lnSpc>
              <a:spcBef>
                <a:spcPts val="0"/>
              </a:spcBef>
              <a:buFont typeface="Arial" panose="020B0604020202020204" pitchFamily="34" charset="0"/>
              <a:buChar char="•"/>
            </a:pPr>
            <a:r>
              <a:rPr lang="en-US" sz="1800" b="0" dirty="0">
                <a:solidFill>
                  <a:prstClr val="black"/>
                </a:solidFill>
                <a:latin typeface="Trebuchet MS" panose="020B0603020202020204" pitchFamily="34" charset="0"/>
              </a:rPr>
              <a:t>Professional Learning Conferences</a:t>
            </a:r>
          </a:p>
          <a:p>
            <a:pPr marL="285750" lvl="0" indent="-285750" defTabSz="457200">
              <a:lnSpc>
                <a:spcPct val="100000"/>
              </a:lnSpc>
              <a:spcBef>
                <a:spcPts val="0"/>
              </a:spcBef>
              <a:buFont typeface="Arial" panose="020B0604020202020204" pitchFamily="34" charset="0"/>
              <a:buChar char="•"/>
            </a:pPr>
            <a:r>
              <a:rPr lang="en-US" sz="1800" b="0" dirty="0">
                <a:solidFill>
                  <a:prstClr val="black"/>
                </a:solidFill>
                <a:latin typeface="Trebuchet MS" panose="020B0603020202020204" pitchFamily="34" charset="0"/>
              </a:rPr>
              <a:t>Professional Learning Books and Supplies for Staff</a:t>
            </a:r>
          </a:p>
          <a:p>
            <a:pPr marL="285750" lvl="0" indent="-285750" defTabSz="457200">
              <a:lnSpc>
                <a:spcPct val="100000"/>
              </a:lnSpc>
              <a:spcBef>
                <a:spcPts val="0"/>
              </a:spcBef>
              <a:buFont typeface="Arial" panose="020B0604020202020204" pitchFamily="34" charset="0"/>
              <a:buChar char="•"/>
            </a:pPr>
            <a:r>
              <a:rPr lang="en-US" sz="1800" b="0" dirty="0">
                <a:solidFill>
                  <a:prstClr val="black"/>
                </a:solidFill>
                <a:latin typeface="Trebuchet MS" panose="020B0603020202020204" pitchFamily="34" charset="0"/>
              </a:rPr>
              <a:t>Classroom Libraries and Supplies for Students</a:t>
            </a:r>
          </a:p>
          <a:p>
            <a:pPr marL="285750" lvl="0" indent="-285750" defTabSz="457200">
              <a:lnSpc>
                <a:spcPct val="100000"/>
              </a:lnSpc>
              <a:spcBef>
                <a:spcPts val="0"/>
              </a:spcBef>
              <a:buFont typeface="Arial" panose="020B0604020202020204" pitchFamily="34" charset="0"/>
              <a:buChar char="•"/>
            </a:pPr>
            <a:r>
              <a:rPr lang="en-US" sz="1800" b="0" dirty="0">
                <a:solidFill>
                  <a:prstClr val="black"/>
                </a:solidFill>
                <a:latin typeface="Trebuchet MS" panose="020B0603020202020204" pitchFamily="34" charset="0"/>
              </a:rPr>
              <a:t>Stipends for After-school tutoring, Saturday school, and summer planning</a:t>
            </a:r>
          </a:p>
          <a:p>
            <a:pPr marL="285750" lvl="0" indent="-285750" defTabSz="457200">
              <a:lnSpc>
                <a:spcPct val="100000"/>
              </a:lnSpc>
              <a:spcBef>
                <a:spcPts val="0"/>
              </a:spcBef>
              <a:buFont typeface="Arial" panose="020B0604020202020204" pitchFamily="34" charset="0"/>
              <a:buChar char="•"/>
            </a:pPr>
            <a:r>
              <a:rPr lang="en-US" sz="1800" b="0" dirty="0">
                <a:solidFill>
                  <a:prstClr val="black"/>
                </a:solidFill>
                <a:latin typeface="Trebuchet MS" panose="020B0603020202020204" pitchFamily="34" charset="0"/>
              </a:rPr>
              <a:t>Web-based Programs (I-Ready &amp; Write Score)</a:t>
            </a:r>
          </a:p>
          <a:p>
            <a:pPr marL="285750" lvl="0" indent="-285750" defTabSz="457200">
              <a:lnSpc>
                <a:spcPct val="100000"/>
              </a:lnSpc>
              <a:spcBef>
                <a:spcPts val="0"/>
              </a:spcBef>
              <a:buFont typeface="Arial" panose="020B0604020202020204" pitchFamily="34" charset="0"/>
              <a:buChar char="•"/>
            </a:pPr>
            <a:r>
              <a:rPr lang="en-US" sz="1800" b="0" dirty="0">
                <a:solidFill>
                  <a:prstClr val="black"/>
                </a:solidFill>
                <a:latin typeface="Trebuchet MS" panose="020B0603020202020204" pitchFamily="34" charset="0"/>
              </a:rPr>
              <a:t>Funds used by Family Engagement Liaison </a:t>
            </a:r>
          </a:p>
          <a:p>
            <a:endParaRPr lang="en-US" dirty="0"/>
          </a:p>
        </p:txBody>
      </p:sp>
      <p:sp>
        <p:nvSpPr>
          <p:cNvPr id="2" name="Footer Placeholder 1">
            <a:extLst>
              <a:ext uri="{FF2B5EF4-FFF2-40B4-BE49-F238E27FC236}">
                <a16:creationId xmlns:a16="http://schemas.microsoft.com/office/drawing/2014/main" id="{A39B2A57-9893-4BCD-AA1A-122310BC6253}"/>
              </a:ext>
            </a:extLst>
          </p:cNvPr>
          <p:cNvSpPr>
            <a:spLocks noGrp="1"/>
          </p:cNvSpPr>
          <p:nvPr>
            <p:ph type="ftr" sz="quarter" idx="11"/>
          </p:nvPr>
        </p:nvSpPr>
        <p:spPr>
          <a:xfrm>
            <a:off x="5249486" y="5269719"/>
            <a:ext cx="6001789" cy="375054"/>
          </a:xfrm>
        </p:spPr>
        <p:txBody>
          <a:bodyPr/>
          <a:lstStyle/>
          <a:p>
            <a:pPr algn="ctr"/>
            <a:r>
              <a:rPr lang="en-US" sz="1400" dirty="0">
                <a:solidFill>
                  <a:schemeClr val="tx1"/>
                </a:solidFill>
              </a:rPr>
              <a:t>School-wide requirements for Title I: Miller is a School-wide Title I school therefore ALL students benefit from Title I resources.</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4</a:t>
            </a:fld>
            <a:endParaRPr lang="en-US" dirty="0"/>
          </a:p>
        </p:txBody>
      </p:sp>
    </p:spTree>
    <p:extLst>
      <p:ext uri="{BB962C8B-B14F-4D97-AF65-F5344CB8AC3E}">
        <p14:creationId xmlns:p14="http://schemas.microsoft.com/office/powerpoint/2010/main" val="253257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047555" y="400586"/>
            <a:ext cx="6749935" cy="832104"/>
          </a:xfrm>
        </p:spPr>
        <p:txBody>
          <a:bodyPr>
            <a:noAutofit/>
          </a:bodyPr>
          <a:lstStyle/>
          <a:p>
            <a:pPr algn="ctr"/>
            <a:r>
              <a:rPr lang="en-US" sz="2800" dirty="0"/>
              <a:t>Programs/supports in place at Miller to help your child</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6" name="Content Placeholder 2"/>
          <p:cNvSpPr txBox="1">
            <a:spLocks/>
          </p:cNvSpPr>
          <p:nvPr/>
        </p:nvSpPr>
        <p:spPr>
          <a:xfrm>
            <a:off x="1454725" y="1471351"/>
            <a:ext cx="7556270" cy="45700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t>i</a:t>
            </a:r>
            <a:r>
              <a:rPr lang="en-US" sz="2000" dirty="0"/>
              <a:t> Ready</a:t>
            </a:r>
          </a:p>
          <a:p>
            <a:r>
              <a:rPr lang="en-US" sz="2000" dirty="0"/>
              <a:t>Educational websites</a:t>
            </a:r>
          </a:p>
          <a:p>
            <a:r>
              <a:rPr lang="en-US" sz="2000" dirty="0"/>
              <a:t>Parent Capacity Building Events</a:t>
            </a:r>
          </a:p>
          <a:p>
            <a:r>
              <a:rPr lang="en-US" sz="2000" dirty="0"/>
              <a:t>Positive Behavioral Interventions and Supports (PBIS)</a:t>
            </a:r>
          </a:p>
          <a:p>
            <a:r>
              <a:rPr lang="en-US" sz="2000" dirty="0"/>
              <a:t>Professional learning for Staff</a:t>
            </a:r>
          </a:p>
          <a:p>
            <a:r>
              <a:rPr lang="en-US" sz="2000" dirty="0"/>
              <a:t>Early Intervention Program teachers (EIP)</a:t>
            </a:r>
          </a:p>
          <a:p>
            <a:r>
              <a:rPr lang="en-US" sz="2000" dirty="0"/>
              <a:t>After-school tutoring for selected students</a:t>
            </a:r>
          </a:p>
          <a:p>
            <a:r>
              <a:rPr lang="en-US" sz="2000" dirty="0"/>
              <a:t>Parent Resource Room &amp; Parent Lending Library (in media center)</a:t>
            </a:r>
          </a:p>
          <a:p>
            <a:r>
              <a:rPr lang="en-US" sz="2000" dirty="0"/>
              <a:t>Monthly Newsletter (Parent Launchpad)</a:t>
            </a:r>
          </a:p>
        </p:txBody>
      </p:sp>
    </p:spTree>
    <p:extLst>
      <p:ext uri="{BB962C8B-B14F-4D97-AF65-F5344CB8AC3E}">
        <p14:creationId xmlns:p14="http://schemas.microsoft.com/office/powerpoint/2010/main" val="21596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175462" y="5438039"/>
            <a:ext cx="5253643" cy="832104"/>
          </a:xfrm>
        </p:spPr>
        <p:txBody>
          <a:bodyPr>
            <a:normAutofit/>
          </a:bodyPr>
          <a:lstStyle/>
          <a:p>
            <a:pPr algn="ctr"/>
            <a:r>
              <a:rPr lang="en-US" sz="2800" dirty="0"/>
              <a:t>Curriculum used at Miller</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6" name="Content Placeholder 2"/>
          <p:cNvSpPr txBox="1">
            <a:spLocks/>
          </p:cNvSpPr>
          <p:nvPr/>
        </p:nvSpPr>
        <p:spPr>
          <a:xfrm>
            <a:off x="1304717" y="716501"/>
            <a:ext cx="8577514" cy="472153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The </a:t>
            </a:r>
            <a:r>
              <a:rPr kumimoji="0" lang="en-US" b="1" i="0" u="none" strike="noStrike" kern="1200" cap="none" spc="0" normalizeH="0" baseline="0" noProof="0" dirty="0">
                <a:ln>
                  <a:noFill/>
                </a:ln>
                <a:solidFill>
                  <a:srgbClr val="FF0000"/>
                </a:solidFill>
                <a:effectLst/>
                <a:uLnTx/>
                <a:uFillTx/>
                <a:latin typeface="Calibri Light" panose="020F0302020204030204"/>
                <a:ea typeface="+mn-ea"/>
                <a:cs typeface="+mn-cs"/>
              </a:rPr>
              <a:t>Georgia Standards of Excellence </a:t>
            </a:r>
            <a:r>
              <a:rPr kumimoji="0" lang="en-US" b="1"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provide a consistent framework to prepare students for success in college and/or the 21st century workplace.</a:t>
            </a: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endParaRPr kumimoji="0" lang="en-US"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endParaRP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2000"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The performance standards provide clear expectations for instruction, assessment, and student work. </a:t>
            </a: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2000"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The performance standards isolate and identify the skills needed to use the knowledge and skills to problem-solve, reason, communicate, and make connections with other information. </a:t>
            </a: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2000"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They also tell the teacher how to assess the extent to which the student knows the material or can manipulate and apply the information. </a:t>
            </a: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2000" b="0"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The performance standard incorporates the content standard, which simply tells the teacher what a student is expected to know (i.e., what concepts he or she is expected to master). </a:t>
            </a:r>
          </a:p>
        </p:txBody>
      </p:sp>
    </p:spTree>
    <p:extLst>
      <p:ext uri="{BB962C8B-B14F-4D97-AF65-F5344CB8AC3E}">
        <p14:creationId xmlns:p14="http://schemas.microsoft.com/office/powerpoint/2010/main" val="413896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p:txBody>
          <a:bodyPr>
            <a:normAutofit fontScale="90000"/>
          </a:bodyPr>
          <a:lstStyle/>
          <a:p>
            <a:r>
              <a:rPr lang="en-US" dirty="0"/>
              <a:t>What tests will my child take?</a:t>
            </a:r>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166255" y="2796784"/>
            <a:ext cx="5037512" cy="2772743"/>
          </a:xfrm>
        </p:spPr>
        <p:txBody>
          <a:bodyPr tIns="180000" bIns="108000">
            <a:normAutofit fontScale="85000" lnSpcReduction="10000"/>
          </a:bodyPr>
          <a:lstStyle/>
          <a:p>
            <a:r>
              <a:rPr lang="en-US" dirty="0">
                <a:cs typeface="Times New Roman" panose="02020603050405020304" pitchFamily="18" charset="0"/>
              </a:rPr>
              <a:t>The Georgia student assessment program is designed to measure student achievement relative to the state-mandated content standards, to identify students failing to achieve mastery of content, to provide teachers with diagnostic information, and to assist school systems in identifying strengths and weaknesses in order to establish priorities in planning educational programs. </a:t>
            </a:r>
          </a:p>
          <a:p>
            <a:endParaRPr lang="en-US" dirty="0"/>
          </a:p>
        </p:txBody>
      </p:sp>
      <p:sp>
        <p:nvSpPr>
          <p:cNvPr id="8" name="Content Placeholder 2"/>
          <p:cNvSpPr txBox="1">
            <a:spLocks/>
          </p:cNvSpPr>
          <p:nvPr/>
        </p:nvSpPr>
        <p:spPr>
          <a:xfrm>
            <a:off x="5470904" y="1514902"/>
            <a:ext cx="6335096" cy="3655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u="sng" dirty="0">
                <a:cs typeface="Times New Roman" panose="02020603050405020304" pitchFamily="18" charset="0"/>
              </a:rPr>
              <a:t>MAP Reading Fluency (grades K-1)</a:t>
            </a:r>
          </a:p>
          <a:p>
            <a:r>
              <a:rPr lang="en-US" sz="3200" dirty="0">
                <a:cs typeface="Times New Roman" panose="02020603050405020304" pitchFamily="18" charset="0"/>
                <a:hlinkClick r:id="rId2" action="ppaction://hlinkfile"/>
              </a:rPr>
              <a:t>MAP (grades 1 - 5)  </a:t>
            </a:r>
          </a:p>
          <a:p>
            <a:r>
              <a:rPr lang="en-US" sz="3200" u="sng" dirty="0">
                <a:cs typeface="Times New Roman" panose="02020603050405020304" pitchFamily="18" charset="0"/>
              </a:rPr>
              <a:t>GA MILESTONES </a:t>
            </a:r>
            <a:r>
              <a:rPr lang="en-US" sz="3200" dirty="0">
                <a:cs typeface="Times New Roman" panose="02020603050405020304" pitchFamily="18" charset="0"/>
              </a:rPr>
              <a:t>(grade 3– 5)	</a:t>
            </a:r>
          </a:p>
          <a:p>
            <a:r>
              <a:rPr lang="en-US" sz="3200" dirty="0">
                <a:cs typeface="Times New Roman" panose="02020603050405020304" pitchFamily="18" charset="0"/>
                <a:hlinkClick r:id="rId3" action="ppaction://hlinkfile"/>
              </a:rPr>
              <a:t>ACCESS for ells </a:t>
            </a:r>
            <a:r>
              <a:rPr lang="en-US" sz="3200" dirty="0">
                <a:cs typeface="Times New Roman" panose="02020603050405020304" pitchFamily="18" charset="0"/>
              </a:rPr>
              <a:t>(ESOL students)</a:t>
            </a:r>
          </a:p>
          <a:p>
            <a:r>
              <a:rPr lang="en-US" sz="3200" dirty="0">
                <a:cs typeface="Times New Roman" panose="02020603050405020304" pitchFamily="18" charset="0"/>
              </a:rPr>
              <a:t>Georgia kindergarten inventory of developing skills (GKIDS)</a:t>
            </a:r>
          </a:p>
        </p:txBody>
      </p:sp>
    </p:spTree>
    <p:extLst>
      <p:ext uri="{BB962C8B-B14F-4D97-AF65-F5344CB8AC3E}">
        <p14:creationId xmlns:p14="http://schemas.microsoft.com/office/powerpoint/2010/main" val="233912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410692" y="5529772"/>
            <a:ext cx="7265323" cy="832104"/>
          </a:xfrm>
        </p:spPr>
        <p:txBody>
          <a:bodyPr>
            <a:noAutofit/>
          </a:bodyPr>
          <a:lstStyle/>
          <a:p>
            <a:pPr algn="ctr"/>
            <a:r>
              <a:rPr lang="en-US" sz="3200" dirty="0"/>
              <a:t>Law requirements for </a:t>
            </a:r>
            <a:br>
              <a:rPr lang="en-US" sz="3200" dirty="0"/>
            </a:br>
            <a:r>
              <a:rPr lang="en-US" sz="3200" dirty="0"/>
              <a:t>Parent &amp; Family Engagement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5" name="Content Placeholder 2"/>
          <p:cNvSpPr txBox="1">
            <a:spLocks/>
          </p:cNvSpPr>
          <p:nvPr/>
        </p:nvSpPr>
        <p:spPr>
          <a:xfrm>
            <a:off x="2410692" y="271972"/>
            <a:ext cx="6894022" cy="5257800"/>
          </a:xfrm>
          <a:prstGeom prst="rect">
            <a:avLst/>
          </a:prstGeom>
        </p:spPr>
        <p:txBody>
          <a:bodyPr vert="horz" lIns="91440" tIns="45720" rIns="91440" bIns="45720" rtlCol="0">
            <a:normAutofit fontScale="475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4300" b="1"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The law requires a 1%  set-aside of Title I Funds be allocated for Parent &amp; Family Engagement</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endParaRPr kumimoji="0" lang="en-US" sz="4300" b="1" i="1"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endParaRP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Family Engagement Liaison Salary</a:t>
            </a: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Technology to support student learning</a:t>
            </a: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Workshop Materials</a:t>
            </a: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Conferences</a:t>
            </a: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Programs that will improve student achievement and include ways to help parents help their children succeed (Building Capacity)</a:t>
            </a: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Parent input in the development of a written Parent &amp; Family Engagement Plan</a:t>
            </a: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Shared Decision Making Opportunities</a:t>
            </a: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Title I Handbook</a:t>
            </a: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Parent &amp; Family Engagement Plan (District</a:t>
            </a:r>
            <a:r>
              <a:rPr kumimoji="0" lang="en-US" sz="4300" b="0" i="0" u="none" strike="noStrike" kern="1200" cap="none" spc="0" normalizeH="0" noProof="0" dirty="0">
                <a:ln>
                  <a:noFill/>
                </a:ln>
                <a:solidFill>
                  <a:sysClr val="windowText" lastClr="000000">
                    <a:lumMod val="85000"/>
                    <a:lumOff val="15000"/>
                  </a:sysClr>
                </a:solidFill>
                <a:effectLst/>
                <a:uLnTx/>
                <a:uFillTx/>
                <a:latin typeface="Calibri Light" panose="020F0302020204030204"/>
                <a:ea typeface="+mn-ea"/>
                <a:cs typeface="+mn-cs"/>
              </a:rPr>
              <a:t> &amp; School)</a:t>
            </a:r>
            <a:endPar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endParaRPr>
          </a:p>
          <a:p>
            <a:pPr marL="514350" marR="0" lvl="0" indent="-514350" algn="l" defTabSz="914400" rtl="0" eaLnBrk="1" fontAlgn="auto" latinLnBrk="0" hangingPunct="1">
              <a:lnSpc>
                <a:spcPct val="85000"/>
              </a:lnSpc>
              <a:spcBef>
                <a:spcPts val="1300"/>
              </a:spcBef>
              <a:spcAft>
                <a:spcPts val="0"/>
              </a:spcAft>
              <a:buClrTx/>
              <a:buSzTx/>
              <a:buFont typeface="+mj-lt"/>
              <a:buAutoNum type="romanUcPeriod"/>
              <a:tabLst/>
              <a:defRPr/>
            </a:pPr>
            <a:r>
              <a:rPr kumimoji="0" lang="en-US" sz="4300" b="0" i="0" u="none" strike="noStrike" kern="1200" cap="none" spc="0" normalizeH="0" baseline="0" noProof="0" dirty="0">
                <a:ln>
                  <a:noFill/>
                </a:ln>
                <a:solidFill>
                  <a:sysClr val="windowText" lastClr="000000">
                    <a:lumMod val="85000"/>
                    <a:lumOff val="15000"/>
                  </a:sysClr>
                </a:solidFill>
                <a:effectLst/>
                <a:uLnTx/>
                <a:uFillTx/>
                <a:latin typeface="Calibri Light" panose="020F0302020204030204"/>
                <a:ea typeface="+mn-ea"/>
                <a:cs typeface="+mn-cs"/>
              </a:rPr>
              <a:t>School-Parent Compact</a:t>
            </a:r>
          </a:p>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ysClr val="windowText" lastClr="000000">
                  <a:lumMod val="85000"/>
                  <a:lumOff val="15000"/>
                </a:sysClr>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67983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163327" y="1022253"/>
            <a:ext cx="4541648" cy="707449"/>
          </a:xfrm>
        </p:spPr>
        <p:txBody>
          <a:bodyPr>
            <a:noAutofit/>
          </a:bodyPr>
          <a:lstStyle/>
          <a:p>
            <a:r>
              <a:rPr lang="en-US" sz="2800" dirty="0"/>
              <a:t>Professional qualifications </a:t>
            </a:r>
          </a:p>
        </p:txBody>
      </p:sp>
      <p:pic>
        <p:nvPicPr>
          <p:cNvPr id="8" name="Picture 7"/>
          <p:cNvPicPr>
            <a:picLocks noChangeAspect="1"/>
          </p:cNvPicPr>
          <p:nvPr/>
        </p:nvPicPr>
        <p:blipFill>
          <a:blip r:embed="rId2"/>
          <a:stretch>
            <a:fillRect/>
          </a:stretch>
        </p:blipFill>
        <p:spPr>
          <a:xfrm>
            <a:off x="-363695" y="2965395"/>
            <a:ext cx="6549835" cy="1573941"/>
          </a:xfrm>
          <a:prstGeom prst="rect">
            <a:avLst/>
          </a:prstGeom>
        </p:spPr>
      </p:pic>
      <p:pic>
        <p:nvPicPr>
          <p:cNvPr id="9" name="Picture 8"/>
          <p:cNvPicPr>
            <a:picLocks noChangeAspect="1"/>
          </p:cNvPicPr>
          <p:nvPr/>
        </p:nvPicPr>
        <p:blipFill>
          <a:blip r:embed="rId3"/>
          <a:stretch>
            <a:fillRect/>
          </a:stretch>
        </p:blipFill>
        <p:spPr>
          <a:xfrm>
            <a:off x="5220363" y="3186979"/>
            <a:ext cx="6195809" cy="3238759"/>
          </a:xfrm>
          <a:prstGeom prst="rect">
            <a:avLst/>
          </a:prstGeom>
        </p:spPr>
      </p:pic>
      <p:pic>
        <p:nvPicPr>
          <p:cNvPr id="6" name="Picture 5" descr="How to Boost Preschool and Elementary Students’ Emotional Vocabulary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1801" y="331974"/>
            <a:ext cx="5092932" cy="28647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18442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6C8FF-3D90-457B-9108-406F928CD7CB}">
  <ds:schemaRefs>
    <ds:schemaRef ds:uri="http://schemas.microsoft.com/office/2006/documentManagement/types"/>
    <ds:schemaRef ds:uri="71af3243-3dd4-4a8d-8c0d-dd76da1f02a5"/>
    <ds:schemaRef ds:uri="http://schemas.microsoft.com/office/2006/metadata/properties"/>
    <ds:schemaRef ds:uri="http://www.w3.org/XML/1998/namespace"/>
    <ds:schemaRef ds:uri="http://schemas.microsoft.com/office/infopath/2007/PartnerControls"/>
    <ds:schemaRef ds:uri="16c05727-aa75-4e4a-9b5f-8a80a1165891"/>
    <ds:schemaRef ds:uri="http://purl.org/dc/dcmitype/"/>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1485</Words>
  <Application>Microsoft Office PowerPoint</Application>
  <PresentationFormat>Widescreen</PresentationFormat>
  <Paragraphs>213</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Bookman Old Style</vt:lpstr>
      <vt:lpstr>Calibri</vt:lpstr>
      <vt:lpstr>Calibri Light</vt:lpstr>
      <vt:lpstr>CIDFont+F1</vt:lpstr>
      <vt:lpstr>Franklin Gothic Book</vt:lpstr>
      <vt:lpstr>Trebuchet MS</vt:lpstr>
      <vt:lpstr>Wingdings</vt:lpstr>
      <vt:lpstr>Wingdings 3</vt:lpstr>
      <vt:lpstr>Facet</vt:lpstr>
      <vt:lpstr>Annual Title I Parent Meeting</vt:lpstr>
      <vt:lpstr>What is a Title I School?</vt:lpstr>
      <vt:lpstr>School wide goals</vt:lpstr>
      <vt:lpstr>How is Title I money spent?</vt:lpstr>
      <vt:lpstr>Programs/supports in place at Miller to help your child</vt:lpstr>
      <vt:lpstr>Curriculum used at Miller</vt:lpstr>
      <vt:lpstr>What tests will my child take?</vt:lpstr>
      <vt:lpstr>Law requirements for  Parent &amp; Family Engagement</vt:lpstr>
      <vt:lpstr>Professional qualifications </vt:lpstr>
      <vt:lpstr>Family Engagement Opportunities</vt:lpstr>
      <vt:lpstr>Staff Capacity for Family Engagement</vt:lpstr>
      <vt:lpstr>Other Federal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2019-08-08T14:25:45Z</dcterms:created>
  <dcterms:modified xsi:type="dcterms:W3CDTF">2023-08-31T17:42:28Z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