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8" r:id="rId2"/>
    <p:sldId id="259" r:id="rId3"/>
  </p:sldIdLst>
  <p:sldSz cx="7772400" cy="10058400"/>
  <p:notesSz cx="6877050" cy="9656763"/>
  <p:embeddedFontLst>
    <p:embeddedFont>
      <p:font typeface="Calibri" panose="020F0502020204030204" pitchFamily="34" charset="0"/>
      <p:regular r:id="rId4"/>
      <p:bold r:id="rId5"/>
      <p:italic r:id="rId6"/>
      <p:boldItalic r:id="rId7"/>
    </p:embeddedFont>
    <p:embeddedFont>
      <p:font typeface="Comic Sans MS" panose="030F0702030302020204" pitchFamily="66" charset="0"/>
      <p:regular r:id="rId8"/>
      <p:bold r:id="rId9"/>
      <p:italic r:id="rId10"/>
      <p:boldItalic r:id="rId11"/>
    </p:embeddedFont>
    <p:embeddedFont>
      <p:font typeface="Cordia New" panose="020B0304020202020204" pitchFamily="34" charset="-34"/>
      <p:regular r:id="rId12"/>
      <p:bold r:id="rId13"/>
      <p:italic r:id="rId14"/>
      <p:boldItalic r:id="rId15"/>
    </p:embeddedFont>
    <p:embeddedFont>
      <p:font typeface="HelloAbracadabra" panose="020B0604020202020204" charset="0"/>
      <p:regular r:id="rId16"/>
    </p:embeddedFont>
    <p:embeddedFont>
      <p:font typeface="HelloFickleJuice" panose="020B0604020202020204" charset="0"/>
      <p:regular r:id="rId17"/>
    </p:embeddedFont>
    <p:embeddedFont>
      <p:font typeface="HelloTypeHype" panose="020B0604020202020204" charset="0"/>
      <p:regular r:id="rId18"/>
    </p:embeddedFont>
    <p:embeddedFont>
      <p:font typeface="PBCoffeeBeforeTalkie" panose="020B0604020202020204" charset="0"/>
      <p:regular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E6E0"/>
    <a:srgbClr val="638492"/>
    <a:srgbClr val="F291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68" autoAdjust="0"/>
    <p:restoredTop sz="94660"/>
  </p:normalViewPr>
  <p:slideViewPr>
    <p:cSldViewPr snapToGrid="0" snapToObjects="1">
      <p:cViewPr>
        <p:scale>
          <a:sx n="100" d="100"/>
          <a:sy n="100" d="100"/>
        </p:scale>
        <p:origin x="1162" y="-2621"/>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ableStyles" Target="tableStyles.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69E5A3-0363-354D-B726-9131886A5E52}"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5C3BB-E5B5-824B-BA6A-E3EAF10CA8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69E5A3-0363-354D-B726-9131886A5E52}"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5C3BB-E5B5-824B-BA6A-E3EAF10CA8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69E5A3-0363-354D-B726-9131886A5E52}"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5C3BB-E5B5-824B-BA6A-E3EAF10CA8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69E5A3-0363-354D-B726-9131886A5E52}"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5C3BB-E5B5-824B-BA6A-E3EAF10CA8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69E5A3-0363-354D-B726-9131886A5E52}"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5C3BB-E5B5-824B-BA6A-E3EAF10CA8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69E5A3-0363-354D-B726-9131886A5E52}"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5C3BB-E5B5-824B-BA6A-E3EAF10CA8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69E5A3-0363-354D-B726-9131886A5E52}" type="datetimeFigureOut">
              <a:rPr lang="en-US" smtClean="0"/>
              <a:pPr/>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5C3BB-E5B5-824B-BA6A-E3EAF10CA8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69E5A3-0363-354D-B726-9131886A5E52}" type="datetimeFigureOut">
              <a:rPr lang="en-US" smtClean="0"/>
              <a:pPr/>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5C3BB-E5B5-824B-BA6A-E3EAF10CA8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9E5A3-0363-354D-B726-9131886A5E52}" type="datetimeFigureOut">
              <a:rPr lang="en-US" smtClean="0"/>
              <a:pPr/>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5C3BB-E5B5-824B-BA6A-E3EAF10CA8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69E5A3-0363-354D-B726-9131886A5E52}"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5C3BB-E5B5-824B-BA6A-E3EAF10CA8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69E5A3-0363-354D-B726-9131886A5E52}"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5C3BB-E5B5-824B-BA6A-E3EAF10CA8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7769E5A3-0363-354D-B726-9131886A5E52}" type="datetimeFigureOut">
              <a:rPr lang="en-US" smtClean="0"/>
              <a:pPr/>
              <a:t>3/21/2025</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515C3BB-E5B5-824B-BA6A-E3EAF10CA8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91088" y="967224"/>
            <a:ext cx="4576120" cy="630942"/>
          </a:xfrm>
          <a:prstGeom prst="rect">
            <a:avLst/>
          </a:prstGeom>
          <a:noFill/>
        </p:spPr>
        <p:txBody>
          <a:bodyPr wrap="square" rtlCol="0">
            <a:spAutoFit/>
          </a:bodyPr>
          <a:lstStyle/>
          <a:p>
            <a:pPr algn="ctr"/>
            <a:r>
              <a:rPr lang="en-US" sz="3500" b="1" dirty="0">
                <a:latin typeface="PBCoffeeBeforeTalkie" panose="02000603000000000000" pitchFamily="2" charset="0"/>
                <a:ea typeface="PBCoffeeBeforeTalkie" panose="02000603000000000000" pitchFamily="2" charset="0"/>
                <a:cs typeface="Century Gothic"/>
              </a:rPr>
              <a:t>Ms. Rowell</a:t>
            </a:r>
          </a:p>
        </p:txBody>
      </p:sp>
      <p:sp>
        <p:nvSpPr>
          <p:cNvPr id="6" name="TextBox 5"/>
          <p:cNvSpPr txBox="1"/>
          <p:nvPr/>
        </p:nvSpPr>
        <p:spPr>
          <a:xfrm>
            <a:off x="-702866" y="1646559"/>
            <a:ext cx="6559600" cy="492443"/>
          </a:xfrm>
          <a:prstGeom prst="rect">
            <a:avLst/>
          </a:prstGeom>
          <a:noFill/>
        </p:spPr>
        <p:txBody>
          <a:bodyPr wrap="square" rtlCol="0">
            <a:spAutoFit/>
          </a:bodyPr>
          <a:lstStyle/>
          <a:p>
            <a:r>
              <a:rPr lang="en-US" sz="2600" dirty="0">
                <a:solidFill>
                  <a:schemeClr val="bg1"/>
                </a:solidFill>
                <a:latin typeface="HelloTypeHype" panose="02000603000000000000" pitchFamily="2" charset="0"/>
                <a:ea typeface="HelloTypeHype" panose="02000603000000000000" pitchFamily="2" charset="0"/>
                <a:cs typeface="Century Gothic"/>
              </a:rPr>
              <a:t>         March 31 – April 4</a:t>
            </a:r>
          </a:p>
        </p:txBody>
      </p:sp>
      <p:sp>
        <p:nvSpPr>
          <p:cNvPr id="10" name="TextBox 9"/>
          <p:cNvSpPr txBox="1"/>
          <p:nvPr/>
        </p:nvSpPr>
        <p:spPr>
          <a:xfrm>
            <a:off x="4429031" y="2759252"/>
            <a:ext cx="2855406" cy="4462760"/>
          </a:xfrm>
          <a:prstGeom prst="rect">
            <a:avLst/>
          </a:prstGeom>
          <a:noFill/>
        </p:spPr>
        <p:txBody>
          <a:bodyPr wrap="square" rtlCol="0">
            <a:spAutoFit/>
          </a:bodyPr>
          <a:lstStyle/>
          <a:p>
            <a:br>
              <a:rPr lang="en-US" b="1" dirty="0"/>
            </a:br>
            <a:r>
              <a:rPr lang="en-US" sz="1400" b="1" u="sng" dirty="0">
                <a:latin typeface="Cordia New" panose="020B0304020202020204" pitchFamily="34" charset="-34"/>
                <a:cs typeface="Cordia New" panose="020B0304020202020204" pitchFamily="34" charset="-34"/>
              </a:rPr>
              <a:t>ELA</a:t>
            </a:r>
            <a:r>
              <a:rPr lang="en-US" sz="1400" dirty="0">
                <a:latin typeface="Cordia New" panose="020B0304020202020204" pitchFamily="34" charset="-34"/>
                <a:cs typeface="Cordia New" panose="020B0304020202020204" pitchFamily="34" charset="-34"/>
              </a:rPr>
              <a:t>    </a:t>
            </a:r>
            <a:r>
              <a:rPr lang="en-US" sz="1400" b="1" dirty="0">
                <a:latin typeface="Cordia New" panose="020B0304020202020204" pitchFamily="34" charset="-34"/>
                <a:cs typeface="Cordia New" panose="020B0304020202020204" pitchFamily="34" charset="-34"/>
              </a:rPr>
              <a:t>Phonics </a:t>
            </a:r>
            <a:r>
              <a:rPr lang="en-US" sz="1400" dirty="0">
                <a:latin typeface="Cordia New" panose="020B0304020202020204" pitchFamily="34" charset="-34"/>
                <a:cs typeface="Cordia New" panose="020B0304020202020204" pitchFamily="34" charset="-34"/>
              </a:rPr>
              <a:t>– /</a:t>
            </a:r>
            <a:r>
              <a:rPr lang="en-US" sz="1400" dirty="0" err="1">
                <a:latin typeface="Cordia New" panose="020B0304020202020204" pitchFamily="34" charset="-34"/>
                <a:cs typeface="Cordia New" panose="020B0304020202020204" pitchFamily="34" charset="-34"/>
              </a:rPr>
              <a:t>oo</a:t>
            </a:r>
            <a:r>
              <a:rPr lang="en-US" sz="1400" dirty="0">
                <a:latin typeface="Cordia New" panose="020B0304020202020204" pitchFamily="34" charset="-34"/>
                <a:cs typeface="Cordia New" panose="020B0304020202020204" pitchFamily="34" charset="-34"/>
              </a:rPr>
              <a:t> spelled u, </a:t>
            </a:r>
            <a:r>
              <a:rPr lang="en-US" sz="1400" dirty="0" err="1">
                <a:latin typeface="Cordia New" panose="020B0304020202020204" pitchFamily="34" charset="-34"/>
                <a:cs typeface="Cordia New" panose="020B0304020202020204" pitchFamily="34" charset="-34"/>
              </a:rPr>
              <a:t>u_e</a:t>
            </a:r>
            <a:r>
              <a:rPr lang="en-US" sz="1400" dirty="0">
                <a:latin typeface="Cordia New" panose="020B0304020202020204" pitchFamily="34" charset="-34"/>
                <a:cs typeface="Cordia New" panose="020B0304020202020204" pitchFamily="34" charset="-34"/>
              </a:rPr>
              <a:t>, _</a:t>
            </a:r>
            <a:r>
              <a:rPr lang="en-US" sz="1400" dirty="0" err="1">
                <a:latin typeface="Cordia New" panose="020B0304020202020204" pitchFamily="34" charset="-34"/>
                <a:cs typeface="Cordia New" panose="020B0304020202020204" pitchFamily="34" charset="-34"/>
              </a:rPr>
              <a:t>ew</a:t>
            </a:r>
            <a:r>
              <a:rPr lang="en-US" sz="1400" dirty="0">
                <a:latin typeface="Cordia New" panose="020B0304020202020204" pitchFamily="34" charset="-34"/>
                <a:cs typeface="Cordia New" panose="020B0304020202020204" pitchFamily="34" charset="-34"/>
              </a:rPr>
              <a:t>, and _</a:t>
            </a:r>
            <a:r>
              <a:rPr lang="en-US" sz="1400" dirty="0" err="1">
                <a:latin typeface="Cordia New" panose="020B0304020202020204" pitchFamily="34" charset="-34"/>
                <a:cs typeface="Cordia New" panose="020B0304020202020204" pitchFamily="34" charset="-34"/>
              </a:rPr>
              <a:t>ue</a:t>
            </a:r>
            <a:r>
              <a:rPr lang="en-US" sz="1400" dirty="0">
                <a:latin typeface="Cordia New" panose="020B0304020202020204" pitchFamily="34" charset="-34"/>
                <a:cs typeface="Cordia New" panose="020B0304020202020204" pitchFamily="34" charset="-34"/>
              </a:rPr>
              <a:t>;</a:t>
            </a:r>
            <a:br>
              <a:rPr lang="en-US" sz="1400" dirty="0">
                <a:latin typeface="Cordia New" panose="020B0304020202020204" pitchFamily="34" charset="-34"/>
                <a:cs typeface="Cordia New" panose="020B0304020202020204" pitchFamily="34" charset="-34"/>
              </a:rPr>
            </a:br>
            <a:r>
              <a:rPr lang="en-US" sz="1400" dirty="0">
                <a:latin typeface="Cordia New" panose="020B0304020202020204" pitchFamily="34" charset="-34"/>
                <a:cs typeface="Cordia New" panose="020B0304020202020204" pitchFamily="34" charset="-34"/>
              </a:rPr>
              <a:t>                            prefixes pre- and mis-</a:t>
            </a:r>
            <a:endParaRPr lang="en-US" sz="1400" i="1" dirty="0">
              <a:latin typeface="Cordia New" panose="020B0304020202020204" pitchFamily="34" charset="-34"/>
              <a:cs typeface="Cordia New" panose="020B0304020202020204" pitchFamily="34" charset="-34"/>
            </a:endParaRPr>
          </a:p>
          <a:p>
            <a:r>
              <a:rPr lang="en-US" sz="1400" u="sng" dirty="0">
                <a:latin typeface="Cordia New" panose="020B0304020202020204" pitchFamily="34" charset="-34"/>
                <a:cs typeface="Cordia New" panose="020B0304020202020204" pitchFamily="34" charset="-34"/>
              </a:rPr>
              <a:t>Comprehension </a:t>
            </a:r>
            <a:r>
              <a:rPr lang="en-US" sz="1400" dirty="0">
                <a:latin typeface="Cordia New" panose="020B0304020202020204" pitchFamily="34" charset="-34"/>
                <a:cs typeface="Cordia New" panose="020B0304020202020204" pitchFamily="34" charset="-34"/>
              </a:rPr>
              <a:t>Skill – causes and effects in a </a:t>
            </a:r>
            <a:br>
              <a:rPr lang="en-US" sz="1400" dirty="0">
                <a:latin typeface="Cordia New" panose="020B0304020202020204" pitchFamily="34" charset="-34"/>
                <a:cs typeface="Cordia New" panose="020B0304020202020204" pitchFamily="34" charset="-34"/>
              </a:rPr>
            </a:br>
            <a:r>
              <a:rPr lang="en-US" sz="1400" dirty="0">
                <a:latin typeface="Cordia New" panose="020B0304020202020204" pitchFamily="34" charset="-34"/>
                <a:cs typeface="Cordia New" panose="020B0304020202020204" pitchFamily="34" charset="-34"/>
              </a:rPr>
              <a:t>                                      story</a:t>
            </a:r>
            <a:br>
              <a:rPr lang="en-US" sz="1400" dirty="0">
                <a:latin typeface="Cordia New" panose="020B0304020202020204" pitchFamily="34" charset="-34"/>
                <a:cs typeface="Cordia New" panose="020B0304020202020204" pitchFamily="34" charset="-34"/>
              </a:rPr>
            </a:br>
            <a:r>
              <a:rPr lang="en-US" sz="1400" dirty="0">
                <a:latin typeface="Cordia New" panose="020B0304020202020204" pitchFamily="34" charset="-34"/>
                <a:cs typeface="Cordia New" panose="020B0304020202020204" pitchFamily="34" charset="-34"/>
              </a:rPr>
              <a:t>                                   - identify sequence in a story</a:t>
            </a:r>
            <a:br>
              <a:rPr lang="en-US" sz="1400" dirty="0">
                <a:latin typeface="Cordia New" panose="020B0304020202020204" pitchFamily="34" charset="-34"/>
                <a:cs typeface="Cordia New" panose="020B0304020202020204" pitchFamily="34" charset="-34"/>
              </a:rPr>
            </a:br>
            <a:r>
              <a:rPr lang="en-US" sz="1400" dirty="0">
                <a:latin typeface="Cordia New" panose="020B0304020202020204" pitchFamily="34" charset="-34"/>
                <a:cs typeface="Cordia New" panose="020B0304020202020204" pitchFamily="34" charset="-34"/>
              </a:rPr>
              <a:t>                       </a:t>
            </a:r>
          </a:p>
          <a:p>
            <a:r>
              <a:rPr lang="en-US" sz="1400" b="1" dirty="0">
                <a:latin typeface="Cordia New" panose="020B0304020202020204" pitchFamily="34" charset="-34"/>
                <a:cs typeface="Cordia New" panose="020B0304020202020204" pitchFamily="34" charset="-34"/>
              </a:rPr>
              <a:t>Spelling words</a:t>
            </a:r>
            <a:r>
              <a:rPr lang="en-US" sz="1400" dirty="0">
                <a:latin typeface="Cordia New" panose="020B0304020202020204" pitchFamily="34" charset="-34"/>
                <a:cs typeface="Cordia New" panose="020B0304020202020204" pitchFamily="34" charset="-34"/>
              </a:rPr>
              <a:t>:</a:t>
            </a:r>
          </a:p>
          <a:p>
            <a:r>
              <a:rPr lang="en-US" sz="1400" dirty="0">
                <a:latin typeface="Cordia New" panose="020B0304020202020204" pitchFamily="34" charset="-34"/>
                <a:cs typeface="Cordia New" panose="020B0304020202020204" pitchFamily="34" charset="-34"/>
              </a:rPr>
              <a:t>1. clue            2. blew          3. tube        4. misread </a:t>
            </a:r>
            <a:br>
              <a:rPr lang="en-US" sz="1400" dirty="0">
                <a:latin typeface="Cordia New" panose="020B0304020202020204" pitchFamily="34" charset="-34"/>
                <a:cs typeface="Cordia New" panose="020B0304020202020204" pitchFamily="34" charset="-34"/>
              </a:rPr>
            </a:br>
            <a:r>
              <a:rPr lang="en-US" sz="1400" dirty="0">
                <a:latin typeface="Cordia New" panose="020B0304020202020204" pitchFamily="34" charset="-34"/>
                <a:cs typeface="Cordia New" panose="020B0304020202020204" pitchFamily="34" charset="-34"/>
              </a:rPr>
              <a:t>5. preheat      6. student      7. grew       8. precut         </a:t>
            </a:r>
            <a:br>
              <a:rPr lang="en-US" sz="1400" dirty="0">
                <a:latin typeface="Cordia New" panose="020B0304020202020204" pitchFamily="34" charset="-34"/>
                <a:cs typeface="Cordia New" panose="020B0304020202020204" pitchFamily="34" charset="-34"/>
              </a:rPr>
            </a:br>
            <a:r>
              <a:rPr lang="en-US" sz="1400" dirty="0">
                <a:latin typeface="Cordia New" panose="020B0304020202020204" pitchFamily="34" charset="-34"/>
                <a:cs typeface="Cordia New" panose="020B0304020202020204" pitchFamily="34" charset="-34"/>
              </a:rPr>
              <a:t>9. mislead    10. June</a:t>
            </a:r>
            <a:br>
              <a:rPr lang="en-US" sz="1400" dirty="0">
                <a:latin typeface="Cordia New" panose="020B0304020202020204" pitchFamily="34" charset="-34"/>
                <a:cs typeface="Cordia New" panose="020B0304020202020204" pitchFamily="34" charset="-34"/>
              </a:rPr>
            </a:br>
            <a:endParaRPr lang="en-US" sz="1400" dirty="0">
              <a:latin typeface="Cordia New" panose="020B0304020202020204" pitchFamily="34" charset="-34"/>
              <a:cs typeface="Cordia New" panose="020B0304020202020204" pitchFamily="34" charset="-34"/>
            </a:endParaRPr>
          </a:p>
          <a:p>
            <a:r>
              <a:rPr lang="en-US" sz="1400" b="1" dirty="0">
                <a:latin typeface="Cordia New" panose="020B0304020202020204" pitchFamily="34" charset="-34"/>
                <a:cs typeface="Cordia New" panose="020B0304020202020204" pitchFamily="34" charset="-34"/>
              </a:rPr>
              <a:t>Grammar</a:t>
            </a:r>
            <a:r>
              <a:rPr lang="en-US" sz="1400" dirty="0">
                <a:latin typeface="Cordia New" panose="020B0304020202020204" pitchFamily="34" charset="-34"/>
                <a:cs typeface="Cordia New" panose="020B0304020202020204" pitchFamily="34" charset="-34"/>
              </a:rPr>
              <a:t> – possessive nouns and pronouns</a:t>
            </a:r>
          </a:p>
          <a:p>
            <a:br>
              <a:rPr lang="en-US" sz="1200" dirty="0">
                <a:latin typeface="Cordia New" panose="020B0304020202020204" pitchFamily="34" charset="-34"/>
                <a:cs typeface="Cordia New" panose="020B0304020202020204" pitchFamily="34" charset="-34"/>
              </a:rPr>
            </a:br>
            <a:r>
              <a:rPr lang="en-US" sz="1600" b="1" u="sng" dirty="0">
                <a:latin typeface="Cordia New" panose="020B0304020202020204" pitchFamily="34" charset="-34"/>
                <a:cs typeface="Cordia New" panose="020B0304020202020204" pitchFamily="34" charset="-34"/>
              </a:rPr>
              <a:t>Math</a:t>
            </a:r>
            <a:r>
              <a:rPr lang="en-US" sz="1600" dirty="0">
                <a:latin typeface="Cordia New" panose="020B0304020202020204" pitchFamily="34" charset="-34"/>
                <a:cs typeface="Cordia New" panose="020B0304020202020204" pitchFamily="34" charset="-34"/>
              </a:rPr>
              <a:t>: Topic 7 More Practice with Addition and Subtraction</a:t>
            </a:r>
            <a:br>
              <a:rPr lang="en-US" sz="1600" dirty="0">
                <a:latin typeface="Cordia New" panose="020B0304020202020204" pitchFamily="34" charset="-34"/>
                <a:cs typeface="Cordia New" panose="020B0304020202020204" pitchFamily="34" charset="-34"/>
              </a:rPr>
            </a:br>
            <a:br>
              <a:rPr lang="en-US" dirty="0">
                <a:latin typeface="Cordia New" panose="020B0304020202020204" pitchFamily="34" charset="-34"/>
                <a:cs typeface="Cordia New" panose="020B0304020202020204" pitchFamily="34" charset="-34"/>
              </a:rPr>
            </a:br>
            <a:endParaRPr lang="en-US" u="sng" dirty="0">
              <a:latin typeface="Cordia New" panose="020B0304020202020204" pitchFamily="34" charset="-34"/>
              <a:cs typeface="Cordia New" panose="020B0304020202020204" pitchFamily="34" charset="-34"/>
            </a:endParaRPr>
          </a:p>
          <a:p>
            <a:endParaRPr lang="en-US" dirty="0"/>
          </a:p>
        </p:txBody>
      </p:sp>
      <p:sp>
        <p:nvSpPr>
          <p:cNvPr id="11" name="TextBox 10"/>
          <p:cNvSpPr txBox="1"/>
          <p:nvPr/>
        </p:nvSpPr>
        <p:spPr>
          <a:xfrm>
            <a:off x="410917" y="8362411"/>
            <a:ext cx="6745748" cy="1477328"/>
          </a:xfrm>
          <a:prstGeom prst="rect">
            <a:avLst/>
          </a:prstGeom>
          <a:noFill/>
        </p:spPr>
        <p:txBody>
          <a:bodyPr wrap="square" rtlCol="0">
            <a:spAutoFit/>
          </a:bodyPr>
          <a:lstStyle/>
          <a:p>
            <a:r>
              <a:rPr lang="en-US" dirty="0">
                <a:latin typeface="Cordia New" panose="020B0304020202020204" pitchFamily="34" charset="-34"/>
                <a:cs typeface="Cordia New" panose="020B0304020202020204" pitchFamily="34" charset="-34"/>
              </a:rPr>
              <a:t>stephanie.rowell@acboe.net</a:t>
            </a:r>
            <a:br>
              <a:rPr lang="en-US" dirty="0">
                <a:latin typeface="Cordia New" panose="020B0304020202020204" pitchFamily="34" charset="-34"/>
                <a:cs typeface="Cordia New" panose="020B0304020202020204" pitchFamily="34" charset="-34"/>
              </a:rPr>
            </a:br>
            <a:r>
              <a:rPr lang="en-US" dirty="0" err="1">
                <a:latin typeface="Cordia New" panose="020B0304020202020204" pitchFamily="34" charset="-34"/>
                <a:cs typeface="Cordia New" panose="020B0304020202020204" pitchFamily="34" charset="-34"/>
              </a:rPr>
              <a:t>parentsquare</a:t>
            </a:r>
            <a:r>
              <a:rPr lang="en-US" dirty="0">
                <a:latin typeface="Cordia New" panose="020B0304020202020204" pitchFamily="34" charset="-34"/>
                <a:cs typeface="Cordia New" panose="020B0304020202020204" pitchFamily="34" charset="-34"/>
              </a:rPr>
              <a:t>– Ms. Rowell’s Class 2024 -2025    </a:t>
            </a:r>
            <a:r>
              <a:rPr lang="en-US" b="1" dirty="0">
                <a:latin typeface="Cordia New" panose="020B0304020202020204" pitchFamily="34" charset="-34"/>
                <a:cs typeface="Cordia New" panose="020B0304020202020204" pitchFamily="34" charset="-34"/>
              </a:rPr>
              <a:t>Parent Square Hours: 3:15 – 4:00   </a:t>
            </a:r>
            <a:r>
              <a:rPr lang="en-US" dirty="0">
                <a:latin typeface="Cordia New" panose="020B0304020202020204" pitchFamily="34" charset="-34"/>
                <a:cs typeface="Cordia New" panose="020B0304020202020204" pitchFamily="34" charset="-34"/>
              </a:rPr>
              <a:t>Please do not message me throughout the school day. Messages that need to get to me throughout the school day must go through the front office. Please only message me with the most urgent concerns. Thank you!</a:t>
            </a:r>
          </a:p>
        </p:txBody>
      </p:sp>
      <p:sp>
        <p:nvSpPr>
          <p:cNvPr id="13" name="TextBox 12"/>
          <p:cNvSpPr txBox="1"/>
          <p:nvPr/>
        </p:nvSpPr>
        <p:spPr>
          <a:xfrm>
            <a:off x="472239" y="7895578"/>
            <a:ext cx="4490286" cy="461665"/>
          </a:xfrm>
          <a:prstGeom prst="rect">
            <a:avLst/>
          </a:prstGeom>
          <a:noFill/>
        </p:spPr>
        <p:txBody>
          <a:bodyPr wrap="square" rtlCol="0">
            <a:spAutoFit/>
          </a:bodyPr>
          <a:lstStyle/>
          <a:p>
            <a:r>
              <a:rPr lang="en-US" sz="2400" b="1" cap="all" dirty="0">
                <a:latin typeface="HelloAbracadabra" panose="02000603000000000000" pitchFamily="2" charset="0"/>
                <a:ea typeface="HelloAbracadabra" panose="02000603000000000000" pitchFamily="2" charset="0"/>
                <a:cs typeface="Century Gothic"/>
              </a:rPr>
              <a:t>Contact Information</a:t>
            </a:r>
            <a:r>
              <a:rPr lang="en-US" sz="2400" b="1" cap="all" dirty="0">
                <a:latin typeface="Comic Sans MS" panose="030F0702030302020204" pitchFamily="66" charset="0"/>
                <a:ea typeface="PondFreeMe" panose="02000603000000000000" pitchFamily="2" charset="0"/>
                <a:cs typeface="Century Gothic"/>
              </a:rPr>
              <a:t>:</a:t>
            </a:r>
          </a:p>
        </p:txBody>
      </p:sp>
      <p:sp>
        <p:nvSpPr>
          <p:cNvPr id="2" name="TextBox 1"/>
          <p:cNvSpPr txBox="1"/>
          <p:nvPr/>
        </p:nvSpPr>
        <p:spPr>
          <a:xfrm>
            <a:off x="410917" y="2420066"/>
            <a:ext cx="4018114" cy="400110"/>
          </a:xfrm>
          <a:prstGeom prst="rect">
            <a:avLst/>
          </a:prstGeom>
          <a:noFill/>
        </p:spPr>
        <p:txBody>
          <a:bodyPr wrap="square" rtlCol="0">
            <a:spAutoFit/>
          </a:bodyPr>
          <a:lstStyle/>
          <a:p>
            <a:r>
              <a:rPr lang="en-US" sz="2000" b="1" dirty="0">
                <a:latin typeface="PBCoffeeBeforeTalkie" panose="02000603000000000000" pitchFamily="2" charset="0"/>
                <a:ea typeface="PBCoffeeBeforeTalkie" panose="02000603000000000000" pitchFamily="2" charset="0"/>
              </a:rPr>
              <a:t>Special Dates</a:t>
            </a:r>
          </a:p>
        </p:txBody>
      </p:sp>
      <p:sp>
        <p:nvSpPr>
          <p:cNvPr id="3" name="TextBox 2"/>
          <p:cNvSpPr txBox="1"/>
          <p:nvPr/>
        </p:nvSpPr>
        <p:spPr>
          <a:xfrm>
            <a:off x="4429031" y="2420066"/>
            <a:ext cx="2783668" cy="369332"/>
          </a:xfrm>
          <a:prstGeom prst="rect">
            <a:avLst/>
          </a:prstGeom>
          <a:noFill/>
        </p:spPr>
        <p:txBody>
          <a:bodyPr wrap="square" rtlCol="0">
            <a:spAutoFit/>
          </a:bodyPr>
          <a:lstStyle/>
          <a:p>
            <a:pPr algn="ctr"/>
            <a:r>
              <a:rPr lang="en-US" b="1" dirty="0">
                <a:latin typeface="PBCoffeeBeforeTalkie" panose="02000603000000000000" pitchFamily="2" charset="0"/>
                <a:ea typeface="PBCoffeeBeforeTalkie" panose="02000603000000000000" pitchFamily="2" charset="0"/>
              </a:rPr>
              <a:t>What We’re Learning</a:t>
            </a:r>
          </a:p>
        </p:txBody>
      </p:sp>
      <p:sp>
        <p:nvSpPr>
          <p:cNvPr id="7" name="TextBox 6">
            <a:extLst>
              <a:ext uri="{FF2B5EF4-FFF2-40B4-BE49-F238E27FC236}">
                <a16:creationId xmlns:a16="http://schemas.microsoft.com/office/drawing/2014/main" id="{1F47A2F6-CA5A-4375-8E51-A673E3E8C1E5}"/>
              </a:ext>
            </a:extLst>
          </p:cNvPr>
          <p:cNvSpPr txBox="1"/>
          <p:nvPr/>
        </p:nvSpPr>
        <p:spPr>
          <a:xfrm>
            <a:off x="410917" y="218661"/>
            <a:ext cx="4856291" cy="1015663"/>
          </a:xfrm>
          <a:prstGeom prst="rect">
            <a:avLst/>
          </a:prstGeom>
          <a:noFill/>
        </p:spPr>
        <p:txBody>
          <a:bodyPr wrap="square" rtlCol="0">
            <a:spAutoFit/>
          </a:bodyPr>
          <a:lstStyle/>
          <a:p>
            <a:pPr algn="ctr"/>
            <a:r>
              <a:rPr lang="en-US" sz="6000" dirty="0">
                <a:latin typeface="HelloFickleJuice" panose="02000603000000000000" pitchFamily="2" charset="0"/>
                <a:ea typeface="HelloFickleJuice" panose="02000603000000000000" pitchFamily="2" charset="0"/>
                <a:cs typeface="Century Gothic"/>
              </a:rPr>
              <a:t>Class News</a:t>
            </a:r>
          </a:p>
        </p:txBody>
      </p:sp>
      <p:sp>
        <p:nvSpPr>
          <p:cNvPr id="4" name="TextBox 3">
            <a:extLst>
              <a:ext uri="{FF2B5EF4-FFF2-40B4-BE49-F238E27FC236}">
                <a16:creationId xmlns:a16="http://schemas.microsoft.com/office/drawing/2014/main" id="{D484C244-E540-0235-8B73-4B8BE6D1351F}"/>
              </a:ext>
            </a:extLst>
          </p:cNvPr>
          <p:cNvSpPr txBox="1"/>
          <p:nvPr/>
        </p:nvSpPr>
        <p:spPr>
          <a:xfrm>
            <a:off x="410917" y="5705061"/>
            <a:ext cx="3763518" cy="400110"/>
          </a:xfrm>
          <a:prstGeom prst="rect">
            <a:avLst/>
          </a:prstGeom>
          <a:solidFill>
            <a:srgbClr val="B6E6E0"/>
          </a:solidFill>
          <a:ln w="31750">
            <a:solidFill>
              <a:schemeClr val="tx1"/>
            </a:solidFill>
          </a:ln>
        </p:spPr>
        <p:txBody>
          <a:bodyPr wrap="square" rtlCol="0">
            <a:spAutoFit/>
          </a:bodyPr>
          <a:lstStyle/>
          <a:p>
            <a:r>
              <a:rPr lang="en-US" sz="2000" b="1" dirty="0">
                <a:latin typeface="PBCoffeeBeforeTalkie" panose="02000603000000000000" pitchFamily="2" charset="0"/>
                <a:ea typeface="PBCoffeeBeforeTalkie" panose="02000603000000000000" pitchFamily="2" charset="0"/>
              </a:rPr>
              <a:t>Assessments</a:t>
            </a:r>
          </a:p>
        </p:txBody>
      </p:sp>
      <p:sp>
        <p:nvSpPr>
          <p:cNvPr id="8" name="TextBox 7">
            <a:extLst>
              <a:ext uri="{FF2B5EF4-FFF2-40B4-BE49-F238E27FC236}">
                <a16:creationId xmlns:a16="http://schemas.microsoft.com/office/drawing/2014/main" id="{C935BDA0-B98D-2143-FB55-B81579D79683}"/>
              </a:ext>
            </a:extLst>
          </p:cNvPr>
          <p:cNvSpPr txBox="1"/>
          <p:nvPr/>
        </p:nvSpPr>
        <p:spPr>
          <a:xfrm>
            <a:off x="472239" y="6105171"/>
            <a:ext cx="3702196" cy="2062103"/>
          </a:xfrm>
          <a:prstGeom prst="rect">
            <a:avLst/>
          </a:prstGeom>
          <a:noFill/>
        </p:spPr>
        <p:txBody>
          <a:bodyPr wrap="square" rtlCol="0">
            <a:spAutoFit/>
          </a:bodyPr>
          <a:lstStyle/>
          <a:p>
            <a:r>
              <a:rPr lang="en-US" sz="1500" b="1" dirty="0">
                <a:latin typeface="Cordia New" panose="020B0502040204020203" pitchFamily="34" charset="-34"/>
                <a:cs typeface="Cordia New" panose="020B0502040204020203" pitchFamily="34" charset="-34"/>
              </a:rPr>
              <a:t>Monday, April 7  – ELA Assessments (These will be on the Monday after math ACAP assessments.)</a:t>
            </a:r>
          </a:p>
          <a:p>
            <a:br>
              <a:rPr lang="en-US" sz="1500" dirty="0">
                <a:latin typeface="Cordia New" panose="020B0502040204020203" pitchFamily="34" charset="-34"/>
                <a:cs typeface="Cordia New" panose="020B0502040204020203" pitchFamily="34" charset="-34"/>
              </a:rPr>
            </a:br>
            <a:r>
              <a:rPr lang="en-US" sz="1500" dirty="0">
                <a:latin typeface="Cordia New" panose="020B0502040204020203" pitchFamily="34" charset="-34"/>
                <a:cs typeface="Cordia New" panose="020B0502040204020203" pitchFamily="34" charset="-34"/>
              </a:rPr>
              <a:t>                            </a:t>
            </a:r>
          </a:p>
          <a:p>
            <a:br>
              <a:rPr lang="en-US" sz="1600" dirty="0">
                <a:latin typeface="Cordia New" panose="020B0502040204020203" pitchFamily="34" charset="-34"/>
                <a:cs typeface="Cordia New" panose="020B0502040204020203" pitchFamily="34" charset="-34"/>
              </a:rPr>
            </a:br>
            <a:r>
              <a:rPr lang="en-US" sz="1600" dirty="0">
                <a:latin typeface="Cordia New" panose="020B0502040204020203" pitchFamily="34" charset="-34"/>
                <a:cs typeface="Cordia New" panose="020B0502040204020203" pitchFamily="34" charset="-34"/>
              </a:rPr>
              <a:t>                                   </a:t>
            </a:r>
            <a:br>
              <a:rPr lang="en-US" sz="1600" b="1" dirty="0">
                <a:latin typeface="Cordia New" panose="020B0502040204020203" pitchFamily="34" charset="-34"/>
                <a:cs typeface="Cordia New" panose="020B0502040204020203" pitchFamily="34" charset="-34"/>
              </a:rPr>
            </a:br>
            <a:br>
              <a:rPr lang="en-US" sz="1800" b="1" dirty="0">
                <a:latin typeface="Cordia New" panose="020B0502040204020203" pitchFamily="34" charset="-34"/>
                <a:cs typeface="Cordia New" panose="020B0502040204020203" pitchFamily="34" charset="-34"/>
              </a:rPr>
            </a:br>
            <a:r>
              <a:rPr lang="en-US" sz="1800" b="1" dirty="0">
                <a:latin typeface="Cordia New" panose="020B0502040204020203" pitchFamily="34" charset="-34"/>
                <a:cs typeface="Cordia New" panose="020B0502040204020203" pitchFamily="34" charset="-34"/>
              </a:rPr>
              <a:t>                                </a:t>
            </a:r>
            <a:endParaRPr lang="en-US" sz="1800" dirty="0">
              <a:latin typeface="Cordia New" panose="020B0502040204020203" pitchFamily="34" charset="-34"/>
              <a:cs typeface="Cordia New" panose="020B0502040204020203" pitchFamily="34" charset="-34"/>
            </a:endParaRPr>
          </a:p>
        </p:txBody>
      </p:sp>
      <p:sp>
        <p:nvSpPr>
          <p:cNvPr id="9" name="TextBox 8">
            <a:extLst>
              <a:ext uri="{FF2B5EF4-FFF2-40B4-BE49-F238E27FC236}">
                <a16:creationId xmlns:a16="http://schemas.microsoft.com/office/drawing/2014/main" id="{73CE3524-02C7-9CEC-D540-E4630A21D4E8}"/>
              </a:ext>
            </a:extLst>
          </p:cNvPr>
          <p:cNvSpPr txBox="1"/>
          <p:nvPr/>
        </p:nvSpPr>
        <p:spPr>
          <a:xfrm>
            <a:off x="472239" y="3133725"/>
            <a:ext cx="3518736" cy="1015663"/>
          </a:xfrm>
          <a:prstGeom prst="rect">
            <a:avLst/>
          </a:prstGeom>
          <a:noFill/>
        </p:spPr>
        <p:txBody>
          <a:bodyPr wrap="square" rtlCol="0">
            <a:spAutoFit/>
          </a:bodyPr>
          <a:lstStyle/>
          <a:p>
            <a:r>
              <a:rPr lang="en-US" sz="1500" b="1" dirty="0">
                <a:latin typeface="Cordia New" panose="020B0304020202020204" pitchFamily="34" charset="-34"/>
                <a:cs typeface="Cordia New" panose="020B0304020202020204" pitchFamily="34" charset="-34"/>
              </a:rPr>
              <a:t>Thursday, April 3 </a:t>
            </a:r>
            <a:r>
              <a:rPr lang="en-US" sz="1500" dirty="0">
                <a:latin typeface="Cordia New" panose="020B0304020202020204" pitchFamily="34" charset="-34"/>
                <a:cs typeface="Cordia New" panose="020B0304020202020204" pitchFamily="34" charset="-34"/>
              </a:rPr>
              <a:t>– Math ACAP Test</a:t>
            </a:r>
          </a:p>
          <a:p>
            <a:r>
              <a:rPr lang="en-US" sz="1500" b="1" dirty="0">
                <a:latin typeface="Cordia New" panose="020B0304020202020204" pitchFamily="34" charset="-34"/>
                <a:cs typeface="Cordia New" panose="020B0304020202020204" pitchFamily="34" charset="-34"/>
              </a:rPr>
              <a:t>Friday, April 4 </a:t>
            </a:r>
            <a:r>
              <a:rPr lang="en-US" sz="1500" dirty="0">
                <a:latin typeface="Cordia New" panose="020B0304020202020204" pitchFamily="34" charset="-34"/>
                <a:cs typeface="Cordia New" panose="020B0304020202020204" pitchFamily="34" charset="-34"/>
              </a:rPr>
              <a:t>– Math ACAP Test </a:t>
            </a:r>
          </a:p>
          <a:p>
            <a:br>
              <a:rPr lang="en-US" sz="1500" dirty="0">
                <a:latin typeface="Cordia New" panose="020B0304020202020204" pitchFamily="34" charset="-34"/>
                <a:cs typeface="Cordia New" panose="020B0304020202020204" pitchFamily="34" charset="-34"/>
              </a:rPr>
            </a:br>
            <a:endParaRPr lang="en-US" sz="1500" dirty="0">
              <a:latin typeface="Cordia New" panose="020B0304020202020204" pitchFamily="34" charset="-34"/>
              <a:cs typeface="Cordia New" panose="020B0304020202020204" pitchFamily="34" charset="-3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88FC0-3FD5-2918-5873-8288DA572663}"/>
              </a:ext>
            </a:extLst>
          </p:cNvPr>
          <p:cNvSpPr>
            <a:spLocks noGrp="1"/>
          </p:cNvSpPr>
          <p:nvPr>
            <p:ph type="ctrTitle"/>
          </p:nvPr>
        </p:nvSpPr>
        <p:spPr>
          <a:xfrm>
            <a:off x="392430" y="1756835"/>
            <a:ext cx="6606540" cy="2495125"/>
          </a:xfrm>
        </p:spPr>
        <p:txBody>
          <a:bodyPr>
            <a:normAutofit fontScale="90000"/>
          </a:bodyPr>
          <a:lstStyle/>
          <a:p>
            <a:pPr algn="l"/>
            <a:r>
              <a:rPr lang="en-US" sz="1800" b="1" dirty="0">
                <a:latin typeface="Comic Sans MS" panose="030F0702030302020204" pitchFamily="66" charset="0"/>
              </a:rPr>
              <a:t>Vocabulary    </a:t>
            </a:r>
            <a:r>
              <a:rPr lang="en-US" sz="1800" b="1" i="1" dirty="0">
                <a:latin typeface="Comic Sans MS" panose="030F0702030302020204" pitchFamily="66" charset="0"/>
              </a:rPr>
              <a:t>The Green Grass Grew All Around</a:t>
            </a:r>
            <a:br>
              <a:rPr lang="en-US" sz="1800" b="1" i="1" dirty="0">
                <a:latin typeface="Comic Sans MS" panose="030F0702030302020204" pitchFamily="66" charset="0"/>
              </a:rPr>
            </a:br>
            <a:br>
              <a:rPr lang="en-US" sz="1800" b="1" i="1" dirty="0">
                <a:latin typeface="Comic Sans MS" panose="030F0702030302020204" pitchFamily="66" charset="0"/>
              </a:rPr>
            </a:br>
            <a:r>
              <a:rPr lang="en-US" sz="1800" dirty="0">
                <a:latin typeface="Comic Sans MS" panose="030F0702030302020204" pitchFamily="66" charset="0"/>
              </a:rPr>
              <a:t>1. </a:t>
            </a:r>
            <a:r>
              <a:rPr lang="en-US" sz="1800" b="1" dirty="0">
                <a:latin typeface="Comic Sans MS" panose="030F0702030302020204" pitchFamily="66" charset="0"/>
              </a:rPr>
              <a:t>middle</a:t>
            </a:r>
            <a:r>
              <a:rPr lang="en-US" sz="1800" dirty="0">
                <a:latin typeface="Comic Sans MS" panose="030F0702030302020204" pitchFamily="66" charset="0"/>
              </a:rPr>
              <a:t>: the center</a:t>
            </a:r>
            <a:br>
              <a:rPr lang="en-US" sz="1800" dirty="0">
                <a:latin typeface="Comic Sans MS" panose="030F0702030302020204" pitchFamily="66" charset="0"/>
              </a:rPr>
            </a:br>
            <a:br>
              <a:rPr lang="en-US" sz="1800" dirty="0">
                <a:latin typeface="Comic Sans MS" panose="030F0702030302020204" pitchFamily="66" charset="0"/>
              </a:rPr>
            </a:br>
            <a:r>
              <a:rPr lang="en-US" sz="1800" dirty="0">
                <a:latin typeface="Comic Sans MS" panose="030F0702030302020204" pitchFamily="66" charset="0"/>
              </a:rPr>
              <a:t>2. </a:t>
            </a:r>
            <a:r>
              <a:rPr lang="en-US" sz="1800" b="1" dirty="0">
                <a:latin typeface="Comic Sans MS" panose="030F0702030302020204" pitchFamily="66" charset="0"/>
              </a:rPr>
              <a:t>ground</a:t>
            </a:r>
            <a:r>
              <a:rPr lang="en-US" sz="1800" dirty="0">
                <a:latin typeface="Comic Sans MS" panose="030F0702030302020204" pitchFamily="66" charset="0"/>
              </a:rPr>
              <a:t>: soil; land</a:t>
            </a:r>
            <a:br>
              <a:rPr lang="en-US" sz="1800" dirty="0">
                <a:latin typeface="Comic Sans MS" panose="030F0702030302020204" pitchFamily="66" charset="0"/>
              </a:rPr>
            </a:br>
            <a:br>
              <a:rPr lang="en-US" sz="1800" b="1" dirty="0">
                <a:latin typeface="Comic Sans MS" panose="030F0702030302020204" pitchFamily="66" charset="0"/>
              </a:rPr>
            </a:br>
            <a:r>
              <a:rPr lang="en-US" sz="1800" dirty="0">
                <a:latin typeface="Comic Sans MS" panose="030F0702030302020204" pitchFamily="66" charset="0"/>
              </a:rPr>
              <a:t>3. </a:t>
            </a:r>
            <a:r>
              <a:rPr lang="en-US" sz="1800" b="1" dirty="0">
                <a:latin typeface="Comic Sans MS" panose="030F0702030302020204" pitchFamily="66" charset="0"/>
              </a:rPr>
              <a:t>ever</a:t>
            </a:r>
            <a:r>
              <a:rPr lang="en-US" sz="1800" dirty="0">
                <a:latin typeface="Comic Sans MS" panose="030F0702030302020204" pitchFamily="66" charset="0"/>
              </a:rPr>
              <a:t>: throughout all time</a:t>
            </a:r>
            <a:br>
              <a:rPr lang="en-US" sz="1800" dirty="0">
                <a:latin typeface="Comic Sans MS" panose="030F0702030302020204" pitchFamily="66" charset="0"/>
              </a:rPr>
            </a:br>
            <a:br>
              <a:rPr lang="en-US" sz="1800" dirty="0">
                <a:latin typeface="Comic Sans MS" panose="030F0702030302020204" pitchFamily="66" charset="0"/>
              </a:rPr>
            </a:br>
            <a:r>
              <a:rPr lang="en-US" sz="1800" dirty="0">
                <a:latin typeface="Comic Sans MS" panose="030F0702030302020204" pitchFamily="66" charset="0"/>
              </a:rPr>
              <a:t>4. </a:t>
            </a:r>
            <a:r>
              <a:rPr lang="en-US" sz="1800" b="1" dirty="0">
                <a:latin typeface="Comic Sans MS" panose="030F0702030302020204" pitchFamily="66" charset="0"/>
              </a:rPr>
              <a:t>around</a:t>
            </a:r>
            <a:r>
              <a:rPr lang="en-US" sz="1800" dirty="0">
                <a:latin typeface="Comic Sans MS" panose="030F0702030302020204" pitchFamily="66" charset="0"/>
              </a:rPr>
              <a:t>: on all sides</a:t>
            </a:r>
            <a:br>
              <a:rPr lang="en-US" sz="1800" dirty="0">
                <a:latin typeface="Comic Sans MS" panose="030F0702030302020204" pitchFamily="66" charset="0"/>
              </a:rPr>
            </a:br>
            <a:br>
              <a:rPr lang="en-US" sz="1800" dirty="0">
                <a:latin typeface="Comic Sans MS" panose="030F0702030302020204" pitchFamily="66" charset="0"/>
              </a:rPr>
            </a:br>
            <a:r>
              <a:rPr lang="en-US" sz="1800" dirty="0">
                <a:latin typeface="Comic Sans MS" panose="030F0702030302020204" pitchFamily="66" charset="0"/>
              </a:rPr>
              <a:t>5. </a:t>
            </a:r>
            <a:r>
              <a:rPr lang="en-US" sz="1800" b="1" dirty="0">
                <a:latin typeface="Comic Sans MS" panose="030F0702030302020204" pitchFamily="66" charset="0"/>
              </a:rPr>
              <a:t>root</a:t>
            </a:r>
            <a:r>
              <a:rPr lang="en-US" sz="1800" dirty="0">
                <a:latin typeface="Comic Sans MS" panose="030F0702030302020204" pitchFamily="66" charset="0"/>
              </a:rPr>
              <a:t>: the part of the plant that grows down into the ground</a:t>
            </a:r>
            <a:br>
              <a:rPr lang="en-US" sz="1800" dirty="0">
                <a:latin typeface="Comic Sans MS" panose="030F0702030302020204" pitchFamily="66" charset="0"/>
              </a:rPr>
            </a:br>
            <a:br>
              <a:rPr lang="en-US" sz="1800" dirty="0">
                <a:latin typeface="Comic Sans MS" panose="030F0702030302020204" pitchFamily="66" charset="0"/>
              </a:rPr>
            </a:br>
            <a:r>
              <a:rPr lang="en-US" sz="1800" dirty="0">
                <a:latin typeface="Comic Sans MS" panose="030F0702030302020204" pitchFamily="66" charset="0"/>
              </a:rPr>
              <a:t>6. </a:t>
            </a:r>
            <a:r>
              <a:rPr lang="en-US" sz="1800" b="1" dirty="0">
                <a:latin typeface="Comic Sans MS" panose="030F0702030302020204" pitchFamily="66" charset="0"/>
              </a:rPr>
              <a:t>branch</a:t>
            </a:r>
            <a:r>
              <a:rPr lang="en-US" sz="1800" dirty="0">
                <a:latin typeface="Comic Sans MS" panose="030F0702030302020204" pitchFamily="66" charset="0"/>
              </a:rPr>
              <a:t>: a part of a tree or bush that grows out from the trunk</a:t>
            </a:r>
            <a:br>
              <a:rPr lang="en-US" sz="1800" dirty="0">
                <a:latin typeface="Comic Sans MS" panose="030F0702030302020204" pitchFamily="66" charset="0"/>
              </a:rPr>
            </a:br>
            <a:br>
              <a:rPr lang="en-US" sz="1800" dirty="0">
                <a:latin typeface="Comic Sans MS" panose="030F0702030302020204" pitchFamily="66" charset="0"/>
              </a:rPr>
            </a:br>
            <a:r>
              <a:rPr lang="en-US" sz="1800" dirty="0">
                <a:latin typeface="Comic Sans MS" panose="030F0702030302020204" pitchFamily="66" charset="0"/>
              </a:rPr>
              <a:t>7. </a:t>
            </a:r>
            <a:r>
              <a:rPr lang="en-US" sz="1800" b="1" dirty="0">
                <a:latin typeface="Comic Sans MS" panose="030F0702030302020204" pitchFamily="66" charset="0"/>
              </a:rPr>
              <a:t>twig</a:t>
            </a:r>
            <a:r>
              <a:rPr lang="en-US" sz="1800" dirty="0">
                <a:latin typeface="Comic Sans MS" panose="030F0702030302020204" pitchFamily="66" charset="0"/>
              </a:rPr>
              <a:t>: a small branch of a tree or other woody plant</a:t>
            </a:r>
            <a:br>
              <a:rPr lang="en-US" sz="1800" dirty="0">
                <a:latin typeface="Comic Sans MS" panose="030F0702030302020204" pitchFamily="66" charset="0"/>
              </a:rPr>
            </a:br>
            <a:br>
              <a:rPr lang="en-US" sz="1800" dirty="0">
                <a:latin typeface="Comic Sans MS" panose="030F0702030302020204" pitchFamily="66" charset="0"/>
              </a:rPr>
            </a:br>
            <a:endParaRPr lang="en-US" sz="1400" i="1" dirty="0">
              <a:latin typeface="Comic Sans MS" panose="030F0702030302020204" pitchFamily="66" charset="0"/>
            </a:endParaRPr>
          </a:p>
        </p:txBody>
      </p:sp>
      <p:sp>
        <p:nvSpPr>
          <p:cNvPr id="5" name="Title 1">
            <a:extLst>
              <a:ext uri="{FF2B5EF4-FFF2-40B4-BE49-F238E27FC236}">
                <a16:creationId xmlns:a16="http://schemas.microsoft.com/office/drawing/2014/main" id="{A7B94F40-DE10-4977-9879-9C380BACBE98}"/>
              </a:ext>
            </a:extLst>
          </p:cNvPr>
          <p:cNvSpPr txBox="1">
            <a:spLocks/>
          </p:cNvSpPr>
          <p:nvPr/>
        </p:nvSpPr>
        <p:spPr>
          <a:xfrm>
            <a:off x="445770" y="6107855"/>
            <a:ext cx="6606540" cy="24951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latin typeface="Comic Sans MS" panose="030F0702030302020204" pitchFamily="66" charset="0"/>
              </a:rPr>
              <a:t>Vocabulary    </a:t>
            </a:r>
            <a:r>
              <a:rPr lang="en-US" sz="1600" b="1" i="1" dirty="0">
                <a:latin typeface="Comic Sans MS" panose="030F0702030302020204" pitchFamily="66" charset="0"/>
              </a:rPr>
              <a:t>The Green Grass Grew All Around</a:t>
            </a:r>
            <a:br>
              <a:rPr lang="en-US" sz="1600" b="1" i="1" dirty="0">
                <a:latin typeface="Comic Sans MS" panose="030F0702030302020204" pitchFamily="66" charset="0"/>
              </a:rPr>
            </a:br>
            <a:br>
              <a:rPr lang="en-US" sz="1600" b="1" i="1" dirty="0">
                <a:latin typeface="Comic Sans MS" panose="030F0702030302020204" pitchFamily="66" charset="0"/>
              </a:rPr>
            </a:br>
            <a:r>
              <a:rPr lang="en-US" sz="1600" dirty="0">
                <a:latin typeface="Comic Sans MS" panose="030F0702030302020204" pitchFamily="66" charset="0"/>
              </a:rPr>
              <a:t>1. </a:t>
            </a:r>
            <a:r>
              <a:rPr lang="en-US" sz="1600" b="1" dirty="0">
                <a:latin typeface="Comic Sans MS" panose="030F0702030302020204" pitchFamily="66" charset="0"/>
              </a:rPr>
              <a:t>middle</a:t>
            </a:r>
            <a:r>
              <a:rPr lang="en-US" sz="1600" dirty="0">
                <a:latin typeface="Comic Sans MS" panose="030F0702030302020204" pitchFamily="66" charset="0"/>
              </a:rPr>
              <a:t>: the center</a:t>
            </a:r>
            <a:br>
              <a:rPr lang="en-US" sz="1600" dirty="0">
                <a:latin typeface="Comic Sans MS" panose="030F0702030302020204" pitchFamily="66" charset="0"/>
              </a:rPr>
            </a:br>
            <a:br>
              <a:rPr lang="en-US" sz="1600" dirty="0">
                <a:latin typeface="Comic Sans MS" panose="030F0702030302020204" pitchFamily="66" charset="0"/>
              </a:rPr>
            </a:br>
            <a:r>
              <a:rPr lang="en-US" sz="1600" dirty="0">
                <a:latin typeface="Comic Sans MS" panose="030F0702030302020204" pitchFamily="66" charset="0"/>
              </a:rPr>
              <a:t>2. </a:t>
            </a:r>
            <a:r>
              <a:rPr lang="en-US" sz="1600" b="1" dirty="0">
                <a:latin typeface="Comic Sans MS" panose="030F0702030302020204" pitchFamily="66" charset="0"/>
              </a:rPr>
              <a:t>ground</a:t>
            </a:r>
            <a:r>
              <a:rPr lang="en-US" sz="1600" dirty="0">
                <a:latin typeface="Comic Sans MS" panose="030F0702030302020204" pitchFamily="66" charset="0"/>
              </a:rPr>
              <a:t>: soil; land</a:t>
            </a:r>
            <a:br>
              <a:rPr lang="en-US" sz="1600" dirty="0">
                <a:latin typeface="Comic Sans MS" panose="030F0702030302020204" pitchFamily="66" charset="0"/>
              </a:rPr>
            </a:br>
            <a:br>
              <a:rPr lang="en-US" sz="1600" b="1" dirty="0">
                <a:latin typeface="Comic Sans MS" panose="030F0702030302020204" pitchFamily="66" charset="0"/>
              </a:rPr>
            </a:br>
            <a:r>
              <a:rPr lang="en-US" sz="1600" dirty="0">
                <a:latin typeface="Comic Sans MS" panose="030F0702030302020204" pitchFamily="66" charset="0"/>
              </a:rPr>
              <a:t>3. </a:t>
            </a:r>
            <a:r>
              <a:rPr lang="en-US" sz="1600" b="1" dirty="0">
                <a:latin typeface="Comic Sans MS" panose="030F0702030302020204" pitchFamily="66" charset="0"/>
              </a:rPr>
              <a:t>ever</a:t>
            </a:r>
            <a:r>
              <a:rPr lang="en-US" sz="1600" dirty="0">
                <a:latin typeface="Comic Sans MS" panose="030F0702030302020204" pitchFamily="66" charset="0"/>
              </a:rPr>
              <a:t>: throughout all time</a:t>
            </a:r>
            <a:br>
              <a:rPr lang="en-US" sz="1600" dirty="0">
                <a:latin typeface="Comic Sans MS" panose="030F0702030302020204" pitchFamily="66" charset="0"/>
              </a:rPr>
            </a:br>
            <a:br>
              <a:rPr lang="en-US" sz="1600" dirty="0">
                <a:latin typeface="Comic Sans MS" panose="030F0702030302020204" pitchFamily="66" charset="0"/>
              </a:rPr>
            </a:br>
            <a:r>
              <a:rPr lang="en-US" sz="1600" dirty="0">
                <a:latin typeface="Comic Sans MS" panose="030F0702030302020204" pitchFamily="66" charset="0"/>
              </a:rPr>
              <a:t>4. </a:t>
            </a:r>
            <a:r>
              <a:rPr lang="en-US" sz="1600" b="1" dirty="0">
                <a:latin typeface="Comic Sans MS" panose="030F0702030302020204" pitchFamily="66" charset="0"/>
              </a:rPr>
              <a:t>around</a:t>
            </a:r>
            <a:r>
              <a:rPr lang="en-US" sz="1600" dirty="0">
                <a:latin typeface="Comic Sans MS" panose="030F0702030302020204" pitchFamily="66" charset="0"/>
              </a:rPr>
              <a:t>: on all sides</a:t>
            </a:r>
            <a:br>
              <a:rPr lang="en-US" sz="1600" dirty="0">
                <a:latin typeface="Comic Sans MS" panose="030F0702030302020204" pitchFamily="66" charset="0"/>
              </a:rPr>
            </a:br>
            <a:br>
              <a:rPr lang="en-US" sz="1600" dirty="0">
                <a:latin typeface="Comic Sans MS" panose="030F0702030302020204" pitchFamily="66" charset="0"/>
              </a:rPr>
            </a:br>
            <a:r>
              <a:rPr lang="en-US" sz="1600" dirty="0">
                <a:latin typeface="Comic Sans MS" panose="030F0702030302020204" pitchFamily="66" charset="0"/>
              </a:rPr>
              <a:t>5. </a:t>
            </a:r>
            <a:r>
              <a:rPr lang="en-US" sz="1600" b="1" dirty="0">
                <a:latin typeface="Comic Sans MS" panose="030F0702030302020204" pitchFamily="66" charset="0"/>
              </a:rPr>
              <a:t>root</a:t>
            </a:r>
            <a:r>
              <a:rPr lang="en-US" sz="1600" dirty="0">
                <a:latin typeface="Comic Sans MS" panose="030F0702030302020204" pitchFamily="66" charset="0"/>
              </a:rPr>
              <a:t>: the part of the plant that grows down into the ground</a:t>
            </a:r>
            <a:br>
              <a:rPr lang="en-US" sz="1600" dirty="0">
                <a:latin typeface="Comic Sans MS" panose="030F0702030302020204" pitchFamily="66" charset="0"/>
              </a:rPr>
            </a:br>
            <a:br>
              <a:rPr lang="en-US" sz="1600" dirty="0">
                <a:latin typeface="Comic Sans MS" panose="030F0702030302020204" pitchFamily="66" charset="0"/>
              </a:rPr>
            </a:br>
            <a:r>
              <a:rPr lang="en-US" sz="1600" dirty="0">
                <a:latin typeface="Comic Sans MS" panose="030F0702030302020204" pitchFamily="66" charset="0"/>
              </a:rPr>
              <a:t>6. </a:t>
            </a:r>
            <a:r>
              <a:rPr lang="en-US" sz="1600" b="1" dirty="0">
                <a:latin typeface="Comic Sans MS" panose="030F0702030302020204" pitchFamily="66" charset="0"/>
              </a:rPr>
              <a:t>branch</a:t>
            </a:r>
            <a:r>
              <a:rPr lang="en-US" sz="1600" dirty="0">
                <a:latin typeface="Comic Sans MS" panose="030F0702030302020204" pitchFamily="66" charset="0"/>
              </a:rPr>
              <a:t>: a part of a tree or bush that grows out from the trunk</a:t>
            </a:r>
            <a:br>
              <a:rPr lang="en-US" sz="1600" dirty="0">
                <a:latin typeface="Comic Sans MS" panose="030F0702030302020204" pitchFamily="66" charset="0"/>
              </a:rPr>
            </a:br>
            <a:br>
              <a:rPr lang="en-US" sz="1600" dirty="0">
                <a:latin typeface="Comic Sans MS" panose="030F0702030302020204" pitchFamily="66" charset="0"/>
              </a:rPr>
            </a:br>
            <a:r>
              <a:rPr lang="en-US" sz="1600" dirty="0">
                <a:latin typeface="Comic Sans MS" panose="030F0702030302020204" pitchFamily="66" charset="0"/>
              </a:rPr>
              <a:t>7. </a:t>
            </a:r>
            <a:r>
              <a:rPr lang="en-US" sz="1600" b="1">
                <a:latin typeface="Comic Sans MS" panose="030F0702030302020204" pitchFamily="66" charset="0"/>
              </a:rPr>
              <a:t>twig</a:t>
            </a:r>
            <a:r>
              <a:rPr lang="en-US" sz="1600">
                <a:latin typeface="Comic Sans MS" panose="030F0702030302020204" pitchFamily="66" charset="0"/>
              </a:rPr>
              <a:t>: a small branch of a tree or other woody plant</a:t>
            </a:r>
            <a:br>
              <a:rPr lang="en-US" sz="1600">
                <a:latin typeface="Comic Sans MS" panose="030F0702030302020204" pitchFamily="66" charset="0"/>
              </a:rPr>
            </a:br>
            <a:endParaRPr lang="en-US" sz="1600" i="1" dirty="0">
              <a:latin typeface="Comic Sans MS" panose="030F0702030302020204" pitchFamily="66" charset="0"/>
            </a:endParaRPr>
          </a:p>
        </p:txBody>
      </p:sp>
    </p:spTree>
    <p:extLst>
      <p:ext uri="{BB962C8B-B14F-4D97-AF65-F5344CB8AC3E}">
        <p14:creationId xmlns:p14="http://schemas.microsoft.com/office/powerpoint/2010/main" val="2493049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2982</TotalTime>
  <Words>421</Words>
  <Application>Microsoft Office PowerPoint</Application>
  <PresentationFormat>Custom</PresentationFormat>
  <Paragraphs>22</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HelloTypeHype</vt:lpstr>
      <vt:lpstr>Arial</vt:lpstr>
      <vt:lpstr>HelloFickleJuice</vt:lpstr>
      <vt:lpstr>PBCoffeeBeforeTalkie</vt:lpstr>
      <vt:lpstr>HelloAbracadabra</vt:lpstr>
      <vt:lpstr>Calibri</vt:lpstr>
      <vt:lpstr>Comic Sans MS</vt:lpstr>
      <vt:lpstr>Cordia New</vt:lpstr>
      <vt:lpstr>Office Theme</vt:lpstr>
      <vt:lpstr>PowerPoint Presentation</vt:lpstr>
      <vt:lpstr>Vocabulary    The Green Grass Grew All Around  1. middle: the center  2. ground: soil; land  3. ever: throughout all time  4. around: on all sides  5. root: the part of the plant that grows down into the ground  6. branch: a part of a tree or bush that grows out from the trunk  7. twig: a small branch of a tree or other woody plant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Briana Barnett</dc:creator>
  <cp:lastModifiedBy>Stephanie Rowell</cp:lastModifiedBy>
  <cp:revision>156</cp:revision>
  <cp:lastPrinted>2022-05-10T13:17:37Z</cp:lastPrinted>
  <dcterms:created xsi:type="dcterms:W3CDTF">2020-07-20T18:54:56Z</dcterms:created>
  <dcterms:modified xsi:type="dcterms:W3CDTF">2025-03-21T14:02:18Z</dcterms:modified>
</cp:coreProperties>
</file>