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9"/>
  </p:notesMasterIdLst>
  <p:sldIdLst>
    <p:sldId id="263" r:id="rId5"/>
    <p:sldId id="260" r:id="rId6"/>
    <p:sldId id="264" r:id="rId7"/>
    <p:sldId id="265" r:id="rId8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/>
    <p:restoredTop sz="94665"/>
  </p:normalViewPr>
  <p:slideViewPr>
    <p:cSldViewPr snapToObjects="1">
      <p:cViewPr varScale="1">
        <p:scale>
          <a:sx n="43" d="100"/>
          <a:sy n="43" d="100"/>
        </p:scale>
        <p:origin x="1972" y="6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7ED87F-DB32-D848-9DEC-4B1646F1B3F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1F56AA-5463-094C-9EA2-53BE1E81D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1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D55-3284-B043-AF32-81FDEC0D9F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BAA-D80B-7A41-9686-877DEDA60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D55-3284-B043-AF32-81FDEC0D9F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BAA-D80B-7A41-9686-877DEDA60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D55-3284-B043-AF32-81FDEC0D9F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BAA-D80B-7A41-9686-877DEDA60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D55-3284-B043-AF32-81FDEC0D9F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BAA-D80B-7A41-9686-877DEDA60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D55-3284-B043-AF32-81FDEC0D9F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BAA-D80B-7A41-9686-877DEDA60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D55-3284-B043-AF32-81FDEC0D9F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BAA-D80B-7A41-9686-877DEDA60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D55-3284-B043-AF32-81FDEC0D9F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BAA-D80B-7A41-9686-877DEDA60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D55-3284-B043-AF32-81FDEC0D9F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BAA-D80B-7A41-9686-877DEDA60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D55-3284-B043-AF32-81FDEC0D9F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BAA-D80B-7A41-9686-877DEDA60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D55-3284-B043-AF32-81FDEC0D9F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BAA-D80B-7A41-9686-877DEDA60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7BD55-3284-B043-AF32-81FDEC0D9F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ACBAA-D80B-7A41-9686-877DEDA608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7BD55-3284-B043-AF32-81FDEC0D9FE6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CBAA-D80B-7A41-9686-877DEDA60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0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cally.rodgers@hcbe.net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ally.rodgers@hcbe.net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82"/>
            <a:ext cx="7772400" cy="10057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541" y="4945290"/>
            <a:ext cx="2177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Perpetua Titling MT" panose="02020502060505020804" pitchFamily="18" charset="0"/>
                <a:ea typeface="KG One More Light" charset="0"/>
                <a:cs typeface="KG One More Light" charset="0"/>
              </a:rPr>
              <a:t>Supply List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0288" y="3048206"/>
            <a:ext cx="4222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Eras Bold ITC" panose="020B0907030504020204" pitchFamily="34" charset="0"/>
                <a:ea typeface="KG One More Light" charset="0"/>
                <a:cs typeface="KG One More Light" charset="0"/>
              </a:rPr>
              <a:t>Classroom Expectations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7120" y="578490"/>
            <a:ext cx="2766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Lucida Handwriting" panose="03010101010101010101" pitchFamily="66" charset="0"/>
                <a:ea typeface="KG One More Light" charset="0"/>
                <a:cs typeface="KG One More Light" charset="0"/>
              </a:rPr>
              <a:t>Supply Wish List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1898471" y="5533957"/>
            <a:ext cx="238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Dreaming Outloud Script Pro" panose="03050502040304050704" pitchFamily="66" charset="0"/>
                <a:ea typeface="KG One More Light" charset="0"/>
                <a:cs typeface="Dreaming Outloud Script Pro" panose="03050502040304050704" pitchFamily="66" charset="0"/>
              </a:rPr>
              <a:t>Grading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2630" y="8343762"/>
            <a:ext cx="1911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KG One More Light" charset="0"/>
                <a:ea typeface="KG One More Light" charset="0"/>
                <a:cs typeface="KG One More Light" charset="0"/>
              </a:rPr>
              <a:t>Sign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6117" y="3324172"/>
            <a:ext cx="2716381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u="sng" dirty="0"/>
              <a:t>Always</a:t>
            </a:r>
            <a:r>
              <a:rPr lang="en-US" sz="1300" dirty="0"/>
              <a:t> come prepared to class.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Be respectful.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Put forth your  best effort.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No plagiarism under any circumstances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 personal planner is encouraged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13" name="TextBox 12"/>
          <p:cNvSpPr txBox="1"/>
          <p:nvPr/>
        </p:nvSpPr>
        <p:spPr>
          <a:xfrm>
            <a:off x="5102186" y="1009377"/>
            <a:ext cx="252814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Tissue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Hand sanitizer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Disinfecting wipes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Lysol Spray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endParaRPr 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3500606" y="5169519"/>
            <a:ext cx="3625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Students and parents are encouraged to check Infinite Campus weekly. However, please do not expect grades to be updated daily.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6386" y="5337318"/>
            <a:ext cx="21259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2” binder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Notebook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Erasers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Color pencils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Highlighters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Glue sticks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Scissors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Composition Notebook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30942" y="6783468"/>
            <a:ext cx="3571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Notes, PowerPoints and activities done in class will be posted in Canvas. This is a great tool to utilize if you are absent.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78182" y="9246402"/>
            <a:ext cx="2471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Sorry Not Sorry Chub" charset="0"/>
                <a:ea typeface="KG Sorry Not Sorry Chub" charset="0"/>
                <a:cs typeface="KG Sorry Not Sorry Chub" charset="0"/>
              </a:rPr>
              <a:t>Parent signature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3533" y="9249496"/>
            <a:ext cx="2427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Sorry Not Sorry Chub" charset="0"/>
                <a:ea typeface="KG Sorry Not Sorry Chub" charset="0"/>
                <a:cs typeface="KG Sorry Not Sorry Chub" charset="0"/>
              </a:rPr>
              <a:t>Student signature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EF4DA71-D94E-5BC1-1748-D416DF34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461" y="6739502"/>
            <a:ext cx="1479726" cy="14797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5F4F97C-AA5D-7EF6-BB10-DBE894008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12" y="524302"/>
            <a:ext cx="833584" cy="83358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C094DE8-A51B-AEC0-3B81-D022134CA8D6}"/>
              </a:ext>
            </a:extLst>
          </p:cNvPr>
          <p:cNvSpPr txBox="1"/>
          <p:nvPr/>
        </p:nvSpPr>
        <p:spPr>
          <a:xfrm>
            <a:off x="1076582" y="518352"/>
            <a:ext cx="33430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Houston County School District </a:t>
            </a:r>
            <a:r>
              <a:rPr lang="en-US" dirty="0">
                <a:solidFill>
                  <a:srgbClr val="000000"/>
                </a:solidFill>
                <a:latin typeface="Arial Rounded MT Bold" panose="020F0704030504030204" pitchFamily="34" charset="0"/>
              </a:rPr>
              <a:t>Mobile App: </a:t>
            </a:r>
            <a:r>
              <a:rPr lang="en-US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Thrillshare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3FE074-7D95-3E10-2690-637EA03325E1}"/>
              </a:ext>
            </a:extLst>
          </p:cNvPr>
          <p:cNvSpPr txBox="1"/>
          <p:nvPr/>
        </p:nvSpPr>
        <p:spPr>
          <a:xfrm>
            <a:off x="778050" y="1349671"/>
            <a:ext cx="33773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🔔 Receive important alerts &amp; notifications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📂 View important documents for the school and classrooms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💬 </a:t>
            </a:r>
            <a:r>
              <a:rPr lang="en-US" dirty="0">
                <a:solidFill>
                  <a:srgbClr val="000000"/>
                </a:solidFill>
                <a:latin typeface="-apple-system"/>
              </a:rPr>
              <a:t>C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ommunication between teachers and parents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82F9BB-A2E5-693E-CD86-91AC7B62CCE1}"/>
              </a:ext>
            </a:extLst>
          </p:cNvPr>
          <p:cNvSpPr txBox="1"/>
          <p:nvPr/>
        </p:nvSpPr>
        <p:spPr>
          <a:xfrm>
            <a:off x="366078" y="3617584"/>
            <a:ext cx="4219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The app is available for download on the iOS App Store and Android Play Store.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818F610-4F04-0DF6-106E-7D6CF98CE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88" y="4222205"/>
            <a:ext cx="1479725" cy="4945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974E2B0-D912-A85F-1193-ADC637AB3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743" y="4222205"/>
            <a:ext cx="1706744" cy="504171"/>
          </a:xfrm>
          <a:prstGeom prst="rect">
            <a:avLst/>
          </a:prstGeom>
        </p:spPr>
      </p:pic>
      <p:pic>
        <p:nvPicPr>
          <p:cNvPr id="1026" name="Picture 2" descr="Thrillshare - Apps on Google Play">
            <a:extLst>
              <a:ext uri="{FF2B5EF4-FFF2-40B4-BE49-F238E27FC236}">
                <a16:creationId xmlns:a16="http://schemas.microsoft.com/office/drawing/2014/main" id="{E55917B5-C8AB-51FD-1858-C2644D63E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71" y="2648343"/>
            <a:ext cx="675829" cy="67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58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7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8148" y="1259397"/>
            <a:ext cx="25281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Any project assigned will be completed in class unless stated otherwise.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318" y="5399513"/>
            <a:ext cx="21342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Students who are not satisfied with their test grade may retest, but only after completing in-class test corrections. Retesting is only available on the assigned date given in class, and all corrections must be finished beforehand.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39777" y="5006083"/>
            <a:ext cx="1934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STCaiyun" panose="02010800040101010101" pitchFamily="2" charset="-122"/>
                <a:ea typeface="STCaiyun" panose="02010800040101010101" pitchFamily="2" charset="-122"/>
                <a:cs typeface="AGRunningLateIsMyCardio Medium" charset="0"/>
              </a:rPr>
              <a:t>Retesting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2630" y="486629"/>
            <a:ext cx="4222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STCaiyun" panose="02010800040101010101" pitchFamily="2" charset="-122"/>
                <a:ea typeface="STCaiyun" panose="02010800040101010101" pitchFamily="2" charset="-122"/>
                <a:cs typeface="AGRunningLateIsMyCardio Medium" charset="0"/>
              </a:rPr>
              <a:t>Grading Procedures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23142" y="404921"/>
            <a:ext cx="2766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TCaiyun" panose="02010800040101010101" pitchFamily="2" charset="-122"/>
                <a:ea typeface="STCaiyun" panose="02010800040101010101" pitchFamily="2" charset="-122"/>
                <a:cs typeface="AGRunningLateIsMyCardio Medium" charset="0"/>
              </a:rPr>
              <a:t>Major </a:t>
            </a:r>
          </a:p>
          <a:p>
            <a:pPr algn="ctr"/>
            <a:r>
              <a:rPr lang="en-US" sz="2800" b="1" dirty="0">
                <a:latin typeface="STCaiyun" panose="02010800040101010101" pitchFamily="2" charset="-122"/>
                <a:ea typeface="STCaiyun" panose="02010800040101010101" pitchFamily="2" charset="-122"/>
                <a:cs typeface="AGRunningLateIsMyCardio Medium" charset="0"/>
              </a:rPr>
              <a:t>Projects</a:t>
            </a:r>
            <a:endParaRPr lang="en-US" sz="2400" b="1" dirty="0">
              <a:latin typeface="STCaiyun" panose="02010800040101010101" pitchFamily="2" charset="-122"/>
              <a:ea typeface="STCaiyun" panose="02010800040101010101" pitchFamily="2" charset="-122"/>
              <a:cs typeface="AGRunningLateIsMyCardio Medium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2630" y="8343762"/>
            <a:ext cx="1911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GCanYouNotBold" panose="02000803000000000000" pitchFamily="2" charset="0"/>
                <a:ea typeface="AGCanYouNotBold" panose="02000803000000000000" pitchFamily="2" charset="0"/>
                <a:cs typeface="AGRunningLateIsMyCardio Medium" charset="0"/>
              </a:rPr>
              <a:t>SIGN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7749" y="3294978"/>
            <a:ext cx="4817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Dreaming Outloud Pro" panose="03050502040302030504" pitchFamily="66" charset="0"/>
                <a:ea typeface="KG One More Light" charset="0"/>
                <a:cs typeface="Dreaming Outloud Pro" panose="03050502040302030504" pitchFamily="66" charset="0"/>
              </a:rPr>
              <a:t>7</a:t>
            </a:r>
            <a:r>
              <a:rPr lang="en-US" sz="4000" baseline="30000" dirty="0">
                <a:latin typeface="Dreaming Outloud Pro" panose="03050502040302030504" pitchFamily="66" charset="0"/>
                <a:ea typeface="KG One More Light" charset="0"/>
                <a:cs typeface="Dreaming Outloud Pro" panose="03050502040302030504" pitchFamily="66" charset="0"/>
              </a:rPr>
              <a:t>th</a:t>
            </a:r>
            <a:r>
              <a:rPr lang="en-US" sz="4000" dirty="0">
                <a:latin typeface="Dreaming Outloud Pro" panose="03050502040302030504" pitchFamily="66" charset="0"/>
                <a:ea typeface="KG One More Light" charset="0"/>
                <a:cs typeface="Dreaming Outloud Pro" panose="03050502040302030504" pitchFamily="66" charset="0"/>
              </a:rPr>
              <a:t> Grade </a:t>
            </a:r>
          </a:p>
          <a:p>
            <a:pPr algn="ctr"/>
            <a:r>
              <a:rPr lang="en-US" sz="4000" dirty="0">
                <a:latin typeface="Dreaming Outloud Pro" panose="03050502040302030504" pitchFamily="66" charset="0"/>
                <a:ea typeface="KG One More Light" charset="0"/>
                <a:cs typeface="Dreaming Outloud Pro" panose="03050502040302030504" pitchFamily="66" charset="0"/>
              </a:rPr>
              <a:t>Life Science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78182" y="9246402"/>
            <a:ext cx="2471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GCanYouNotBold" panose="02000803000000000000" pitchFamily="2" charset="0"/>
                <a:ea typeface="AGCanYouNotBold" panose="02000803000000000000" pitchFamily="2" charset="0"/>
                <a:cs typeface="AGRunningLateIsMyCardio Medium" charset="0"/>
              </a:rPr>
              <a:t>PARENT SIGNATURE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13533" y="9249496"/>
            <a:ext cx="2427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GCanYouNotBold" panose="02000803000000000000" pitchFamily="2" charset="0"/>
                <a:ea typeface="AGCanYouNotBold" panose="02000803000000000000" pitchFamily="2" charset="0"/>
                <a:cs typeface="AGRunningLateIsMyCardio Medium" charset="0"/>
              </a:rPr>
              <a:t>STUDENT SIGNATURE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3A6327-A913-FC48-8F61-ED50CBD37325}"/>
              </a:ext>
            </a:extLst>
          </p:cNvPr>
          <p:cNvSpPr txBox="1"/>
          <p:nvPr/>
        </p:nvSpPr>
        <p:spPr>
          <a:xfrm>
            <a:off x="5440338" y="9688039"/>
            <a:ext cx="209223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900" dirty="0">
                <a:latin typeface="HelloTracerSolid Medium" charset="0"/>
                <a:ea typeface="HelloTracerSolid Medium" charset="0"/>
                <a:cs typeface="HelloTracerSolid Medium" charset="0"/>
              </a:rPr>
              <a:t>©</a:t>
            </a:r>
            <a:r>
              <a:rPr lang="de-DE" sz="900" dirty="0" err="1">
                <a:latin typeface="HelloTracerSolid Medium" charset="0"/>
                <a:ea typeface="HelloTracerSolid Medium" charset="0"/>
                <a:cs typeface="HelloTracerSolid Medium" charset="0"/>
              </a:rPr>
              <a:t>Maneuvering</a:t>
            </a:r>
            <a:r>
              <a:rPr lang="de-DE" sz="900" dirty="0">
                <a:latin typeface="HelloTracerSolid Medium" charset="0"/>
                <a:ea typeface="HelloTracerSolid Medium" charset="0"/>
                <a:cs typeface="HelloTracerSolid Medium" charset="0"/>
              </a:rPr>
              <a:t> </a:t>
            </a:r>
            <a:r>
              <a:rPr lang="de-DE" sz="900" dirty="0" err="1">
                <a:latin typeface="HelloTracerSolid Medium" charset="0"/>
                <a:ea typeface="HelloTracerSolid Medium" charset="0"/>
                <a:cs typeface="HelloTracerSolid Medium" charset="0"/>
              </a:rPr>
              <a:t>the</a:t>
            </a:r>
            <a:r>
              <a:rPr lang="de-DE" sz="900" dirty="0">
                <a:latin typeface="HelloTracerSolid Medium" charset="0"/>
                <a:ea typeface="HelloTracerSolid Medium" charset="0"/>
                <a:cs typeface="HelloTracerSolid Medium" charset="0"/>
              </a:rPr>
              <a:t> </a:t>
            </a:r>
            <a:r>
              <a:rPr lang="de-DE" sz="900" dirty="0" err="1">
                <a:latin typeface="HelloTracerSolid Medium" charset="0"/>
                <a:ea typeface="HelloTracerSolid Medium" charset="0"/>
                <a:cs typeface="HelloTracerSolid Medium" charset="0"/>
              </a:rPr>
              <a:t>Middle</a:t>
            </a:r>
            <a:r>
              <a:rPr lang="de-DE" sz="900" dirty="0">
                <a:latin typeface="HelloTracerSolid Medium" charset="0"/>
                <a:ea typeface="HelloTracerSolid Medium" charset="0"/>
                <a:cs typeface="HelloTracerSolid Medium" charset="0"/>
              </a:rPr>
              <a:t> LLC, 2020</a:t>
            </a:r>
            <a:endParaRPr lang="en-US" sz="900" dirty="0">
              <a:latin typeface="HelloTracerSolid Medium" charset="0"/>
              <a:ea typeface="HelloTracerSolid Medium" charset="0"/>
              <a:cs typeface="HelloTracerSolid Medium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03348D-5B4B-3465-2B93-D9957DC30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765399"/>
              </p:ext>
            </p:extLst>
          </p:nvPr>
        </p:nvGraphicFramePr>
        <p:xfrm>
          <a:off x="1439072" y="1034944"/>
          <a:ext cx="1971040" cy="2112455"/>
        </p:xfrm>
        <a:graphic>
          <a:graphicData uri="http://schemas.openxmlformats.org/drawingml/2006/table">
            <a:tbl>
              <a:tblPr firstRow="1" firstCol="1" bandRow="1"/>
              <a:tblGrid>
                <a:gridCol w="985520">
                  <a:extLst>
                    <a:ext uri="{9D8B030D-6E8A-4147-A177-3AD203B41FA5}">
                      <a16:colId xmlns:a16="http://schemas.microsoft.com/office/drawing/2014/main" val="2860770203"/>
                    </a:ext>
                  </a:extLst>
                </a:gridCol>
                <a:gridCol w="985520">
                  <a:extLst>
                    <a:ext uri="{9D8B030D-6E8A-4147-A177-3AD203B41FA5}">
                      <a16:colId xmlns:a16="http://schemas.microsoft.com/office/drawing/2014/main" val="4284543351"/>
                    </a:ext>
                  </a:extLst>
                </a:gridCol>
              </a:tblGrid>
              <a:tr h="2832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baseline="300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525588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14087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51833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986904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371008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Notes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Semester 1 &amp; 2: Final from 18 weeks of content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11379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B03C722-969D-4E95-A340-F10A16750C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1701" y="8198575"/>
            <a:ext cx="7400006" cy="1689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08AC4E-0CCA-F7BA-A1E1-05AECE916F86}"/>
              </a:ext>
            </a:extLst>
          </p:cNvPr>
          <p:cNvSpPr txBox="1"/>
          <p:nvPr/>
        </p:nvSpPr>
        <p:spPr>
          <a:xfrm>
            <a:off x="390439" y="3516962"/>
            <a:ext cx="3972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ea typeface="STCaiyun" panose="020B0503020204020204" pitchFamily="2" charset="-122"/>
                <a:cs typeface="Dreaming Outloud Pro" panose="03050502040302030504" pitchFamily="66" charset="0"/>
              </a:rPr>
              <a:t>Mrs. Rodgers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74DBEBC-A324-3CD1-8E18-62B663498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388" y="8599992"/>
            <a:ext cx="1186381" cy="12025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EA750A-B258-1C9C-41CD-61B3855A0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7804">
            <a:off x="4659060" y="8306402"/>
            <a:ext cx="1533348" cy="15759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0B2767F-2C2A-CF87-1B24-E6F8F823C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9730">
            <a:off x="6308055" y="8589983"/>
            <a:ext cx="1204309" cy="128359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4016033-FD04-E796-2EC1-494F27279F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5399" y="8542498"/>
            <a:ext cx="1296671" cy="12259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C382A46-043A-E4A0-CABE-DD7B2B0E3D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196" y="8653306"/>
            <a:ext cx="1209844" cy="11241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4BA1EC0-68FC-B1E8-24F3-41788C4314A2}"/>
              </a:ext>
            </a:extLst>
          </p:cNvPr>
          <p:cNvSpPr txBox="1"/>
          <p:nvPr/>
        </p:nvSpPr>
        <p:spPr>
          <a:xfrm>
            <a:off x="-1945618" y="4308649"/>
            <a:ext cx="8544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  <a:latin typeface="Dreaming Outloud Pro" panose="03050502040302030504" pitchFamily="66" charset="0"/>
                <a:ea typeface="Calibri" charset="0"/>
                <a:cs typeface="Dreaming Outloud Pro" panose="03050502040302030504" pitchFamily="66" charset="0"/>
                <a:hlinkClick r:id="rId8"/>
              </a:rPr>
              <a:t>cally.rodgers@hcbe.net</a:t>
            </a:r>
            <a:endParaRPr lang="en-US" sz="1800" dirty="0">
              <a:solidFill>
                <a:prstClr val="black"/>
              </a:solidFill>
              <a:latin typeface="Dreaming Outloud Pro" panose="03050502040302030504" pitchFamily="66" charset="0"/>
              <a:ea typeface="Calibri" charset="0"/>
              <a:cs typeface="Dreaming Outloud Pro" panose="03050502040302030504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900F4AB-2E87-1D87-1F1B-8EF7B1490554}"/>
              </a:ext>
            </a:extLst>
          </p:cNvPr>
          <p:cNvSpPr txBox="1"/>
          <p:nvPr/>
        </p:nvSpPr>
        <p:spPr>
          <a:xfrm>
            <a:off x="2629904" y="6754759"/>
            <a:ext cx="4931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Dreaming Outloud Pro" panose="03050502040302030504" pitchFamily="66" charset="0"/>
                <a:ea typeface="STCaiyun" panose="02010800040101010101" pitchFamily="2" charset="-122"/>
                <a:cs typeface="Dreaming Outloud Pro" panose="03050502040302030504" pitchFamily="66" charset="0"/>
              </a:rPr>
              <a:t>Student Attendance</a:t>
            </a:r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2E3D35AF-B753-04A1-09D6-244896A24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904" y="7045202"/>
            <a:ext cx="490267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If a student is absent, it is their responsibility to obtain and complete any assignments or work missed during their absence.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F9BBF6-5D0C-8A27-64C8-BA87B3B4C52A}"/>
              </a:ext>
            </a:extLst>
          </p:cNvPr>
          <p:cNvSpPr/>
          <p:nvPr/>
        </p:nvSpPr>
        <p:spPr>
          <a:xfrm>
            <a:off x="2629904" y="4908861"/>
            <a:ext cx="5011803" cy="1735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A06D948-96F0-EC7A-3D10-F1358A26C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345" y="4846695"/>
            <a:ext cx="4718696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oper Black" panose="0208090404030B020404" pitchFamily="18" charset="0"/>
              </a:rPr>
              <a:t>Science Safety Contract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oper Black" panose="0208090404030B0204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 agree to follow all instructions carefully, wear safety gear when needed, and use equipment responsibly. I will not eat, drink, or play during experiments, and I will report any accidents to the teacher immediately. By signing this contract, I promise to help keep our lab a safe and respectful place for learning.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26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8F8C1-FDB1-6124-7FBF-4D0CCCF4C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D060165-FE74-6DAE-6F9B-E0EC05FEE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82"/>
            <a:ext cx="7772400" cy="100574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97F00A-871B-5D0E-78D8-11966E884457}"/>
              </a:ext>
            </a:extLst>
          </p:cNvPr>
          <p:cNvSpPr txBox="1"/>
          <p:nvPr/>
        </p:nvSpPr>
        <p:spPr>
          <a:xfrm>
            <a:off x="326541" y="4945290"/>
            <a:ext cx="2177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Perpetua Titling MT" panose="02020502060505020804" pitchFamily="18" charset="0"/>
                <a:ea typeface="KG One More Light" charset="0"/>
                <a:cs typeface="KG One More Light" charset="0"/>
              </a:rPr>
              <a:t>Supply 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E1AD7-7752-EB1C-A65B-1F6E03493077}"/>
              </a:ext>
            </a:extLst>
          </p:cNvPr>
          <p:cNvSpPr txBox="1"/>
          <p:nvPr/>
        </p:nvSpPr>
        <p:spPr>
          <a:xfrm>
            <a:off x="4060288" y="3048206"/>
            <a:ext cx="4222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Eras Bold ITC" panose="020B0907030504020204" pitchFamily="34" charset="0"/>
                <a:ea typeface="KG One More Light" charset="0"/>
                <a:cs typeface="KG One More Light" charset="0"/>
              </a:rPr>
              <a:t>Classroom Expectations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B0F64-67C8-D7A5-4FD2-9E2EBDBC0F20}"/>
              </a:ext>
            </a:extLst>
          </p:cNvPr>
          <p:cNvSpPr txBox="1"/>
          <p:nvPr/>
        </p:nvSpPr>
        <p:spPr>
          <a:xfrm>
            <a:off x="4837120" y="578490"/>
            <a:ext cx="27666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Lucida Handwriting" panose="03010101010101010101" pitchFamily="66" charset="0"/>
                <a:ea typeface="KG One More Light" charset="0"/>
                <a:cs typeface="KG One More Light" charset="0"/>
              </a:rPr>
              <a:t>Supply Wish List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FCFD55-6FB3-A72C-82B5-977E306139E9}"/>
              </a:ext>
            </a:extLst>
          </p:cNvPr>
          <p:cNvSpPr txBox="1"/>
          <p:nvPr/>
        </p:nvSpPr>
        <p:spPr>
          <a:xfrm rot="16200000">
            <a:off x="1898471" y="5533957"/>
            <a:ext cx="2388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Dreaming Outloud Script Pro" panose="03050502040304050704" pitchFamily="66" charset="0"/>
                <a:ea typeface="KG One More Light" charset="0"/>
                <a:cs typeface="Dreaming Outloud Script Pro" panose="03050502040304050704" pitchFamily="66" charset="0"/>
              </a:rPr>
              <a:t>Grading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07E9B-C4AB-F070-13DF-07F627004BA9}"/>
              </a:ext>
            </a:extLst>
          </p:cNvPr>
          <p:cNvSpPr txBox="1"/>
          <p:nvPr/>
        </p:nvSpPr>
        <p:spPr>
          <a:xfrm>
            <a:off x="282630" y="8343762"/>
            <a:ext cx="1911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KG One More Light" charset="0"/>
                <a:ea typeface="KG One More Light" charset="0"/>
                <a:cs typeface="KG One More Light" charset="0"/>
              </a:rPr>
              <a:t>Sign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DB3142-D334-7D5C-AFC8-C12D6A7B0679}"/>
              </a:ext>
            </a:extLst>
          </p:cNvPr>
          <p:cNvSpPr txBox="1"/>
          <p:nvPr/>
        </p:nvSpPr>
        <p:spPr>
          <a:xfrm>
            <a:off x="4778658" y="3364427"/>
            <a:ext cx="27163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u="sng" dirty="0"/>
              <a:t>Always</a:t>
            </a:r>
            <a:r>
              <a:rPr lang="en-US" sz="1300" dirty="0"/>
              <a:t> come prepared to class.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Be respectful.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Put forth your  best effort.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No plagiarism under any circumstances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A personal planner is encouraged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5D2C0D-4D03-1452-1FA6-263EE9895F65}"/>
              </a:ext>
            </a:extLst>
          </p:cNvPr>
          <p:cNvSpPr txBox="1"/>
          <p:nvPr/>
        </p:nvSpPr>
        <p:spPr>
          <a:xfrm>
            <a:off x="5086946" y="918365"/>
            <a:ext cx="2528143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Tissue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Hand sanitizer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Disinfecting wipes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Lysol Spray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Individually wrapped candy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endParaRPr lang="en-US" sz="1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2CEE3-B22B-4406-351C-9F849CCE674E}"/>
              </a:ext>
            </a:extLst>
          </p:cNvPr>
          <p:cNvSpPr txBox="1"/>
          <p:nvPr/>
        </p:nvSpPr>
        <p:spPr>
          <a:xfrm>
            <a:off x="3500606" y="5169519"/>
            <a:ext cx="3625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Students and parents are encouraged to check Infinite Campus weekly. However, please do not expect grades to be updated daily.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F97419-48DB-C0D7-E2A2-DEB801B81C07}"/>
              </a:ext>
            </a:extLst>
          </p:cNvPr>
          <p:cNvSpPr txBox="1"/>
          <p:nvPr/>
        </p:nvSpPr>
        <p:spPr>
          <a:xfrm>
            <a:off x="366386" y="5337318"/>
            <a:ext cx="212595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2” binder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Notebook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Erasers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Color pencils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Highlighters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Dry erase markers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Composition Notebook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909306-732E-6155-4F21-D87749246270}"/>
              </a:ext>
            </a:extLst>
          </p:cNvPr>
          <p:cNvSpPr txBox="1"/>
          <p:nvPr/>
        </p:nvSpPr>
        <p:spPr>
          <a:xfrm>
            <a:off x="3830942" y="6783468"/>
            <a:ext cx="3571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All notes we cover in class will be posted here. This is a great tool to utilize if you are absent.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476547F-5338-D940-C2A4-B61607894B4B}"/>
              </a:ext>
            </a:extLst>
          </p:cNvPr>
          <p:cNvSpPr txBox="1"/>
          <p:nvPr/>
        </p:nvSpPr>
        <p:spPr>
          <a:xfrm>
            <a:off x="2078182" y="9246402"/>
            <a:ext cx="2471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Sorry Not Sorry Chub" charset="0"/>
                <a:ea typeface="KG Sorry Not Sorry Chub" charset="0"/>
                <a:cs typeface="KG Sorry Not Sorry Chub" charset="0"/>
              </a:rPr>
              <a:t>Parent signature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D1B88E-07D8-0439-1CBD-4FCAF06876CE}"/>
              </a:ext>
            </a:extLst>
          </p:cNvPr>
          <p:cNvSpPr txBox="1"/>
          <p:nvPr/>
        </p:nvSpPr>
        <p:spPr>
          <a:xfrm>
            <a:off x="4813533" y="9249496"/>
            <a:ext cx="2427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KG Sorry Not Sorry Chub" charset="0"/>
                <a:ea typeface="KG Sorry Not Sorry Chub" charset="0"/>
                <a:cs typeface="KG Sorry Not Sorry Chub" charset="0"/>
              </a:rPr>
              <a:t>Student signature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7F9396-3463-639D-B1CE-EA5D56417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461" y="6739502"/>
            <a:ext cx="1479726" cy="14797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968862-9D66-CE5D-8C6E-579C939C9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12" y="524302"/>
            <a:ext cx="833584" cy="83358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B5C3244-FB86-C371-107A-0981A5AEFCD9}"/>
              </a:ext>
            </a:extLst>
          </p:cNvPr>
          <p:cNvSpPr txBox="1"/>
          <p:nvPr/>
        </p:nvSpPr>
        <p:spPr>
          <a:xfrm>
            <a:off x="1143669" y="547712"/>
            <a:ext cx="30835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</a:rPr>
              <a:t>Houston County School District Mobile App</a:t>
            </a:r>
            <a:r>
              <a:rPr lang="en-US" dirty="0">
                <a:solidFill>
                  <a:srgbClr val="000000"/>
                </a:solidFill>
                <a:latin typeface="Arial Rounded MT Bold" panose="020F0704030504030204" pitchFamily="34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Thrillshare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ED68CF-2E6A-F181-CF8C-AEA080021EF3}"/>
              </a:ext>
            </a:extLst>
          </p:cNvPr>
          <p:cNvSpPr txBox="1"/>
          <p:nvPr/>
        </p:nvSpPr>
        <p:spPr>
          <a:xfrm>
            <a:off x="645388" y="1396017"/>
            <a:ext cx="36939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🔔 Receive important alerts &amp; notifications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📂 View important documents for the school and classrooms</a:t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💬 </a:t>
            </a:r>
            <a:r>
              <a:rPr lang="en-US" dirty="0">
                <a:solidFill>
                  <a:srgbClr val="000000"/>
                </a:solidFill>
                <a:latin typeface="-apple-system"/>
              </a:rPr>
              <a:t>C</a:t>
            </a:r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ommunication between teachers and parents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A26A73-2A23-DE3D-DA88-FE7B8524E84C}"/>
              </a:ext>
            </a:extLst>
          </p:cNvPr>
          <p:cNvSpPr txBox="1"/>
          <p:nvPr/>
        </p:nvSpPr>
        <p:spPr>
          <a:xfrm>
            <a:off x="366078" y="3617584"/>
            <a:ext cx="42197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-apple-system"/>
              </a:rPr>
              <a:t>The app is available for download on the iOS App Store and Android Play Store.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19E2910-33F6-40EA-F86F-1668D8608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88" y="4222205"/>
            <a:ext cx="1479725" cy="4945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2CD9BDE-C21D-0972-A9C9-694503CCD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743" y="4222205"/>
            <a:ext cx="1706744" cy="5041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D0B856-A327-E1D9-8853-E7CD2AAC95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8561" y="2629198"/>
            <a:ext cx="700876" cy="7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2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5B40F-2560-E1C8-80DD-915CFA6AD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C36858-72D5-95DC-98AC-70DDBE893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74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587BB0-74C2-88DE-D4E1-949D0CE4AD03}"/>
              </a:ext>
            </a:extLst>
          </p:cNvPr>
          <p:cNvSpPr txBox="1"/>
          <p:nvPr/>
        </p:nvSpPr>
        <p:spPr>
          <a:xfrm>
            <a:off x="4946241" y="814128"/>
            <a:ext cx="25281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Students will complete weekly homework consisting of 2–3 instructional videos, depending on the week’s content. Each video includes accompanying questions graded daily for accuracy.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C6007-0320-DC5A-53F5-33754FAC26D6}"/>
              </a:ext>
            </a:extLst>
          </p:cNvPr>
          <p:cNvSpPr txBox="1"/>
          <p:nvPr/>
        </p:nvSpPr>
        <p:spPr>
          <a:xfrm>
            <a:off x="3433407" y="6869068"/>
            <a:ext cx="37046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Students who are not satisfied with their test grade may retest, but only after completing in-class test corrections. Retesting is only available on the assigned date given in class, and all corrections must be finished beforehand.</a:t>
            </a:r>
            <a:endParaRPr lang="en-US" sz="13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0FD6F0-6119-E70C-BDBD-449673F1CCB2}"/>
              </a:ext>
            </a:extLst>
          </p:cNvPr>
          <p:cNvSpPr txBox="1"/>
          <p:nvPr/>
        </p:nvSpPr>
        <p:spPr>
          <a:xfrm>
            <a:off x="4846846" y="3219226"/>
            <a:ext cx="2519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"You don’t have to be great to start, but you have to start to be great." – Zig Ziglar</a:t>
            </a:r>
            <a:endParaRPr lang="en-US" sz="2000" b="1" dirty="0">
              <a:latin typeface="AGCanYouNotBold" panose="02000803000000000000" pitchFamily="2" charset="0"/>
              <a:ea typeface="AGCanYouNotBold" panose="02000803000000000000" pitchFamily="2" charset="0"/>
              <a:cs typeface="AGRunningLateIsMyCardio Medium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5A625-493E-AE9D-92A1-3C1295796000}"/>
              </a:ext>
            </a:extLst>
          </p:cNvPr>
          <p:cNvSpPr txBox="1"/>
          <p:nvPr/>
        </p:nvSpPr>
        <p:spPr>
          <a:xfrm rot="16200000">
            <a:off x="2235177" y="7204798"/>
            <a:ext cx="19343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STCaiyun" panose="02010800040101010101" pitchFamily="2" charset="-122"/>
                <a:ea typeface="STCaiyun" panose="02010800040101010101" pitchFamily="2" charset="-122"/>
                <a:cs typeface="AGRunningLateIsMyCardio Medium" charset="0"/>
              </a:rPr>
              <a:t>Retesting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8D62D8-DD17-FBAE-98FB-1923429F97E7}"/>
              </a:ext>
            </a:extLst>
          </p:cNvPr>
          <p:cNvSpPr txBox="1"/>
          <p:nvPr/>
        </p:nvSpPr>
        <p:spPr>
          <a:xfrm>
            <a:off x="282630" y="486629"/>
            <a:ext cx="4222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STCaiyun" panose="02010800040101010101" pitchFamily="2" charset="-122"/>
                <a:ea typeface="STCaiyun" panose="02010800040101010101" pitchFamily="2" charset="-122"/>
                <a:cs typeface="AGRunningLateIsMyCardio Medium" charset="0"/>
              </a:rPr>
              <a:t>Grading Procedures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8ED5E0-EC86-BF84-5460-AB8B7E24AD71}"/>
              </a:ext>
            </a:extLst>
          </p:cNvPr>
          <p:cNvSpPr txBox="1"/>
          <p:nvPr/>
        </p:nvSpPr>
        <p:spPr>
          <a:xfrm>
            <a:off x="4723142" y="404921"/>
            <a:ext cx="276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STCaiyun" panose="02010800040101010101" pitchFamily="2" charset="-122"/>
                <a:ea typeface="STCaiyun" panose="02010800040101010101" pitchFamily="2" charset="-122"/>
                <a:cs typeface="AGRunningLateIsMyCardio Medium" charset="0"/>
              </a:rPr>
              <a:t>Homework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8AC0D6-E8E1-75E0-A4CF-E9B30FAB24D9}"/>
              </a:ext>
            </a:extLst>
          </p:cNvPr>
          <p:cNvSpPr txBox="1"/>
          <p:nvPr/>
        </p:nvSpPr>
        <p:spPr>
          <a:xfrm>
            <a:off x="282630" y="8343762"/>
            <a:ext cx="19119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GCanYouNotBold" panose="02000803000000000000" pitchFamily="2" charset="0"/>
                <a:ea typeface="AGCanYouNotBold" panose="02000803000000000000" pitchFamily="2" charset="0"/>
                <a:cs typeface="AGRunningLateIsMyCardio Medium" charset="0"/>
              </a:rPr>
              <a:t>SIGN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DF623-F366-EF51-30BB-9E1C48D24C75}"/>
              </a:ext>
            </a:extLst>
          </p:cNvPr>
          <p:cNvSpPr txBox="1"/>
          <p:nvPr/>
        </p:nvSpPr>
        <p:spPr>
          <a:xfrm>
            <a:off x="2588877" y="5113309"/>
            <a:ext cx="4817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Dreaming Outloud Pro" panose="03050502040302030504" pitchFamily="66" charset="0"/>
                <a:ea typeface="KG One More Light" charset="0"/>
                <a:cs typeface="Dreaming Outloud Pro" panose="03050502040302030504" pitchFamily="66" charset="0"/>
              </a:rPr>
              <a:t>7</a:t>
            </a:r>
            <a:r>
              <a:rPr lang="en-US" sz="4800" baseline="30000" dirty="0">
                <a:latin typeface="Dreaming Outloud Pro" panose="03050502040302030504" pitchFamily="66" charset="0"/>
                <a:ea typeface="KG One More Light" charset="0"/>
                <a:cs typeface="Dreaming Outloud Pro" panose="03050502040302030504" pitchFamily="66" charset="0"/>
              </a:rPr>
              <a:t>th</a:t>
            </a:r>
            <a:r>
              <a:rPr lang="en-US" sz="4800" dirty="0">
                <a:latin typeface="Dreaming Outloud Pro" panose="03050502040302030504" pitchFamily="66" charset="0"/>
                <a:ea typeface="KG One More Light" charset="0"/>
                <a:cs typeface="Dreaming Outloud Pro" panose="03050502040302030504" pitchFamily="66" charset="0"/>
              </a:rPr>
              <a:t> Grade </a:t>
            </a:r>
          </a:p>
          <a:p>
            <a:pPr algn="ctr"/>
            <a:r>
              <a:rPr lang="en-US" sz="4800" dirty="0">
                <a:latin typeface="Dreaming Outloud Pro" panose="03050502040302030504" pitchFamily="66" charset="0"/>
                <a:ea typeface="KG One More Light" charset="0"/>
                <a:cs typeface="Dreaming Outloud Pro" panose="03050502040302030504" pitchFamily="66" charset="0"/>
              </a:rPr>
              <a:t>Math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C83120-951F-5BDF-ED54-12AD359325E3}"/>
              </a:ext>
            </a:extLst>
          </p:cNvPr>
          <p:cNvSpPr txBox="1"/>
          <p:nvPr/>
        </p:nvSpPr>
        <p:spPr>
          <a:xfrm>
            <a:off x="2078182" y="9246402"/>
            <a:ext cx="2471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GCanYouNotBold" panose="02000803000000000000" pitchFamily="2" charset="0"/>
                <a:ea typeface="AGCanYouNotBold" panose="02000803000000000000" pitchFamily="2" charset="0"/>
                <a:cs typeface="AGRunningLateIsMyCardio Medium" charset="0"/>
              </a:rPr>
              <a:t>PARENT SIGNATURE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CFA7DB-35F6-8D7F-F140-5DAA691B420D}"/>
              </a:ext>
            </a:extLst>
          </p:cNvPr>
          <p:cNvSpPr txBox="1"/>
          <p:nvPr/>
        </p:nvSpPr>
        <p:spPr>
          <a:xfrm>
            <a:off x="4813533" y="9249496"/>
            <a:ext cx="2427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AGCanYouNotBold" panose="02000803000000000000" pitchFamily="2" charset="0"/>
                <a:ea typeface="AGCanYouNotBold" panose="02000803000000000000" pitchFamily="2" charset="0"/>
                <a:cs typeface="AGRunningLateIsMyCardio Medium" charset="0"/>
              </a:rPr>
              <a:t>STUDENT SIGNATURE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E5A158-28F8-CECE-5C01-6663011B78FF}"/>
              </a:ext>
            </a:extLst>
          </p:cNvPr>
          <p:cNvSpPr txBox="1"/>
          <p:nvPr/>
        </p:nvSpPr>
        <p:spPr>
          <a:xfrm>
            <a:off x="5440338" y="9688039"/>
            <a:ext cx="209223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de-DE" sz="900" dirty="0">
                <a:latin typeface="HelloTracerSolid Medium" charset="0"/>
                <a:ea typeface="HelloTracerSolid Medium" charset="0"/>
                <a:cs typeface="HelloTracerSolid Medium" charset="0"/>
              </a:rPr>
              <a:t>©</a:t>
            </a:r>
            <a:r>
              <a:rPr lang="de-DE" sz="900" dirty="0" err="1">
                <a:latin typeface="HelloTracerSolid Medium" charset="0"/>
                <a:ea typeface="HelloTracerSolid Medium" charset="0"/>
                <a:cs typeface="HelloTracerSolid Medium" charset="0"/>
              </a:rPr>
              <a:t>Maneuvering</a:t>
            </a:r>
            <a:r>
              <a:rPr lang="de-DE" sz="900" dirty="0">
                <a:latin typeface="HelloTracerSolid Medium" charset="0"/>
                <a:ea typeface="HelloTracerSolid Medium" charset="0"/>
                <a:cs typeface="HelloTracerSolid Medium" charset="0"/>
              </a:rPr>
              <a:t> </a:t>
            </a:r>
            <a:r>
              <a:rPr lang="de-DE" sz="900" dirty="0" err="1">
                <a:latin typeface="HelloTracerSolid Medium" charset="0"/>
                <a:ea typeface="HelloTracerSolid Medium" charset="0"/>
                <a:cs typeface="HelloTracerSolid Medium" charset="0"/>
              </a:rPr>
              <a:t>the</a:t>
            </a:r>
            <a:r>
              <a:rPr lang="de-DE" sz="900" dirty="0">
                <a:latin typeface="HelloTracerSolid Medium" charset="0"/>
                <a:ea typeface="HelloTracerSolid Medium" charset="0"/>
                <a:cs typeface="HelloTracerSolid Medium" charset="0"/>
              </a:rPr>
              <a:t> </a:t>
            </a:r>
            <a:r>
              <a:rPr lang="de-DE" sz="900" dirty="0" err="1">
                <a:latin typeface="HelloTracerSolid Medium" charset="0"/>
                <a:ea typeface="HelloTracerSolid Medium" charset="0"/>
                <a:cs typeface="HelloTracerSolid Medium" charset="0"/>
              </a:rPr>
              <a:t>Middle</a:t>
            </a:r>
            <a:r>
              <a:rPr lang="de-DE" sz="900" dirty="0">
                <a:latin typeface="HelloTracerSolid Medium" charset="0"/>
                <a:ea typeface="HelloTracerSolid Medium" charset="0"/>
                <a:cs typeface="HelloTracerSolid Medium" charset="0"/>
              </a:rPr>
              <a:t> LLC, 2020</a:t>
            </a:r>
            <a:endParaRPr lang="en-US" sz="900" dirty="0">
              <a:latin typeface="HelloTracerSolid Medium" charset="0"/>
              <a:ea typeface="HelloTracerSolid Medium" charset="0"/>
              <a:cs typeface="HelloTracerSolid Medium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57B97E8-C2A9-FE74-8A90-DC393AC27E95}"/>
              </a:ext>
            </a:extLst>
          </p:cNvPr>
          <p:cNvGraphicFramePr>
            <a:graphicFrameLocks noGrp="1"/>
          </p:cNvGraphicFramePr>
          <p:nvPr/>
        </p:nvGraphicFramePr>
        <p:xfrm>
          <a:off x="1439072" y="1034944"/>
          <a:ext cx="1971040" cy="2112455"/>
        </p:xfrm>
        <a:graphic>
          <a:graphicData uri="http://schemas.openxmlformats.org/drawingml/2006/table">
            <a:tbl>
              <a:tblPr firstRow="1" firstCol="1" bandRow="1"/>
              <a:tblGrid>
                <a:gridCol w="985520">
                  <a:extLst>
                    <a:ext uri="{9D8B030D-6E8A-4147-A177-3AD203B41FA5}">
                      <a16:colId xmlns:a16="http://schemas.microsoft.com/office/drawing/2014/main" val="2860770203"/>
                    </a:ext>
                  </a:extLst>
                </a:gridCol>
                <a:gridCol w="985520">
                  <a:extLst>
                    <a:ext uri="{9D8B030D-6E8A-4147-A177-3AD203B41FA5}">
                      <a16:colId xmlns:a16="http://schemas.microsoft.com/office/drawing/2014/main" val="4284543351"/>
                    </a:ext>
                  </a:extLst>
                </a:gridCol>
              </a:tblGrid>
              <a:tr h="2832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Category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baseline="300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525588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14087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51833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Daily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986904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371008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Notes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Bahnschrif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Semester 1 &amp; 2: Final from 18 weeks of content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11379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B86B897-4E3E-F29D-196E-D9F6571F90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1701" y="8198575"/>
            <a:ext cx="7400006" cy="1689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77B5E1-6686-D334-E3F5-D2E9665049AC}"/>
              </a:ext>
            </a:extLst>
          </p:cNvPr>
          <p:cNvSpPr txBox="1"/>
          <p:nvPr/>
        </p:nvSpPr>
        <p:spPr>
          <a:xfrm>
            <a:off x="390439" y="3516962"/>
            <a:ext cx="3972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reaming Outloud Pro" panose="03050502040302030504" pitchFamily="66" charset="0"/>
                <a:ea typeface="STCaiyun" panose="020B0503020204020204" pitchFamily="2" charset="-122"/>
                <a:cs typeface="Dreaming Outloud Pro" panose="03050502040302030504" pitchFamily="66" charset="0"/>
              </a:rPr>
              <a:t>Mrs. Rodgers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A7DE036-7CAF-E473-3D55-219A676E1689}"/>
              </a:ext>
            </a:extLst>
          </p:cNvPr>
          <p:cNvSpPr txBox="1"/>
          <p:nvPr/>
        </p:nvSpPr>
        <p:spPr>
          <a:xfrm>
            <a:off x="-1945618" y="4308649"/>
            <a:ext cx="85443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  <a:latin typeface="Dreaming Outloud Pro" panose="03050502040302030504" pitchFamily="66" charset="0"/>
                <a:ea typeface="Calibri" charset="0"/>
                <a:cs typeface="Dreaming Outloud Pro" panose="03050502040302030504" pitchFamily="66" charset="0"/>
                <a:hlinkClick r:id="rId3"/>
              </a:rPr>
              <a:t>cally.rodgers@hcbe.net</a:t>
            </a:r>
            <a:endParaRPr lang="en-US" sz="1800" dirty="0">
              <a:solidFill>
                <a:prstClr val="black"/>
              </a:solidFill>
              <a:latin typeface="Dreaming Outloud Pro" panose="03050502040302030504" pitchFamily="66" charset="0"/>
              <a:ea typeface="Calibri" charset="0"/>
              <a:cs typeface="Dreaming Outloud Pro" panose="03050502040302030504" pitchFamily="66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8158CC-7BD9-B96C-618F-CBDA307A05A0}"/>
              </a:ext>
            </a:extLst>
          </p:cNvPr>
          <p:cNvSpPr txBox="1"/>
          <p:nvPr/>
        </p:nvSpPr>
        <p:spPr>
          <a:xfrm>
            <a:off x="-1053209" y="5030743"/>
            <a:ext cx="49317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Dreaming Outloud Pro" panose="03050502040302030504" pitchFamily="66" charset="0"/>
                <a:ea typeface="STCaiyun" panose="02010800040101010101" pitchFamily="2" charset="-122"/>
                <a:cs typeface="Dreaming Outloud Pro" panose="03050502040302030504" pitchFamily="66" charset="0"/>
              </a:rPr>
              <a:t>Student </a:t>
            </a:r>
          </a:p>
          <a:p>
            <a:pPr algn="ctr"/>
            <a:r>
              <a:rPr lang="en-US" sz="2400" b="1" dirty="0">
                <a:latin typeface="Dreaming Outloud Pro" panose="03050502040302030504" pitchFamily="66" charset="0"/>
                <a:ea typeface="STCaiyun" panose="02010800040101010101" pitchFamily="2" charset="-122"/>
                <a:cs typeface="Dreaming Outloud Pro" panose="03050502040302030504" pitchFamily="66" charset="0"/>
              </a:rPr>
              <a:t>Attendance</a:t>
            </a:r>
          </a:p>
        </p:txBody>
      </p:sp>
      <p:sp>
        <p:nvSpPr>
          <p:cNvPr id="60" name="Rectangle 6">
            <a:extLst>
              <a:ext uri="{FF2B5EF4-FFF2-40B4-BE49-F238E27FC236}">
                <a16:creationId xmlns:a16="http://schemas.microsoft.com/office/drawing/2014/main" id="{80246ED4-BBCD-4481-CF54-CB1C4E110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460" y="5816436"/>
            <a:ext cx="219843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If a student is absent, it is their responsibility to obtain and complete any assignments or work missed during their absence.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202A3F-AD23-E8F3-E7AE-58B9ED42F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53485">
            <a:off x="246179" y="8300139"/>
            <a:ext cx="1259478" cy="15593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16D967-9788-7B5B-F251-F3005CA5D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232005">
            <a:off x="5947618" y="8708164"/>
            <a:ext cx="1752690" cy="11684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9C1B7A-790D-0393-B27A-8CA9D6F00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99835">
            <a:off x="4193825" y="8295917"/>
            <a:ext cx="1259682" cy="15660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7AB7A4-56BE-927F-0AF5-2A5AACD1ED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0838" y="8389433"/>
            <a:ext cx="1507100" cy="145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9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4A9E1704923343A818F77F299B9B04" ma:contentTypeVersion="4" ma:contentTypeDescription="Create a new document." ma:contentTypeScope="" ma:versionID="2d5803d749825238d65735283bd8acfa">
  <xsd:schema xmlns:xsd="http://www.w3.org/2001/XMLSchema" xmlns:xs="http://www.w3.org/2001/XMLSchema" xmlns:p="http://schemas.microsoft.com/office/2006/metadata/properties" xmlns:ns3="7648accb-4b91-424b-aa1c-41abcada27de" targetNamespace="http://schemas.microsoft.com/office/2006/metadata/properties" ma:root="true" ma:fieldsID="a6a609767018802c3a2993d3f0dfe2ad" ns3:_="">
    <xsd:import namespace="7648accb-4b91-424b-aa1c-41abcada27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48accb-4b91-424b-aa1c-41abcada27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A923F3-A61F-413E-A393-E39763E574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2B139F-EA9D-4854-96A0-B3C07FB1CF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48accb-4b91-424b-aa1c-41abcada2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5ACCCD-813F-428F-9FED-6D8D82956344}">
  <ds:schemaRefs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648accb-4b91-424b-aa1c-41abcada27d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14583</TotalTime>
  <Words>690</Words>
  <Application>Microsoft Office PowerPoint</Application>
  <PresentationFormat>Custom</PresentationFormat>
  <Paragraphs>121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22" baseType="lpstr">
      <vt:lpstr>STCaiyun</vt:lpstr>
      <vt:lpstr>AGCanYouNotBold</vt:lpstr>
      <vt:lpstr>-apple-system</vt:lpstr>
      <vt:lpstr>Arial</vt:lpstr>
      <vt:lpstr>Arial Rounded MT Bold</vt:lpstr>
      <vt:lpstr>Bahnschrift</vt:lpstr>
      <vt:lpstr>Calibri</vt:lpstr>
      <vt:lpstr>Calibri Light</vt:lpstr>
      <vt:lpstr>Cooper Black</vt:lpstr>
      <vt:lpstr>Dreaming Outloud Pro</vt:lpstr>
      <vt:lpstr>Dreaming Outloud Script Pro</vt:lpstr>
      <vt:lpstr>Eras Bold ITC</vt:lpstr>
      <vt:lpstr>HelloTracerSolid Medium</vt:lpstr>
      <vt:lpstr>KG One More Light</vt:lpstr>
      <vt:lpstr>KG Sorry Not Sorry Chub</vt:lpstr>
      <vt:lpstr>Lucida Handwriting</vt:lpstr>
      <vt:lpstr>Perpetua Titling MT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Tyne Brack</dc:creator>
  <cp:lastModifiedBy>Rodgers, Cally</cp:lastModifiedBy>
  <cp:revision>50</cp:revision>
  <cp:lastPrinted>2022-07-29T14:30:22Z</cp:lastPrinted>
  <dcterms:created xsi:type="dcterms:W3CDTF">2018-05-23T17:16:45Z</dcterms:created>
  <dcterms:modified xsi:type="dcterms:W3CDTF">2025-07-25T01:40:59Z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0x010100314A9E1704923343A818F77F299B9B04</vt:lpwstr>
  </property>
</Properties>
</file>