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7010400" cy="9296400"/>
  <p:embeddedFontLst>
    <p:embeddedFont>
      <p:font typeface="Cabin Sketch"/>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1" roundtripDataSignature="AMtx7mjfwUi4SAfj9sS0hWv/1epcTaW/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abinSketch-bold.fntdata"/><Relationship Id="rId25" Type="http://schemas.openxmlformats.org/officeDocument/2006/relationships/font" Target="fonts/CabinSketch-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0"/>
            <a:ext cx="3037840" cy="464820"/>
          </a:xfrm>
          <a:prstGeom prst="rect">
            <a:avLst/>
          </a:prstGeom>
          <a:noFill/>
          <a:ln>
            <a:noFill/>
          </a:ln>
        </p:spPr>
        <p:txBody>
          <a:bodyPr anchorCtr="0" anchor="t"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40" y="0"/>
            <a:ext cx="3037840" cy="464820"/>
          </a:xfrm>
          <a:prstGeom prst="rect">
            <a:avLst/>
          </a:prstGeom>
          <a:noFill/>
          <a:ln>
            <a:noFill/>
          </a:ln>
        </p:spPr>
        <p:txBody>
          <a:bodyPr anchorCtr="0" anchor="t" bIns="46200" lIns="92425" spcFirstLastPara="1" rIns="92425" wrap="square" tIns="462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8829967"/>
            <a:ext cx="3037840" cy="464820"/>
          </a:xfrm>
          <a:prstGeom prst="rect">
            <a:avLst/>
          </a:prstGeom>
          <a:noFill/>
          <a:ln>
            <a:noFill/>
          </a:ln>
        </p:spPr>
        <p:txBody>
          <a:bodyPr anchorCtr="0" anchor="b"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40" y="8829967"/>
            <a:ext cx="3037840" cy="464820"/>
          </a:xfrm>
          <a:prstGeom prst="rect">
            <a:avLst/>
          </a:prstGeom>
          <a:noFill/>
          <a:ln>
            <a:noFill/>
          </a:ln>
        </p:spPr>
        <p:txBody>
          <a:bodyPr anchorCtr="0" anchor="b" bIns="46200" lIns="92425" spcFirstLastPara="1" rIns="92425" wrap="square" tIns="462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1: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32" name="Google Shape;132;p1:notes"/>
          <p:cNvSpPr txBox="1"/>
          <p:nvPr>
            <p:ph idx="12" type="sldNum"/>
          </p:nvPr>
        </p:nvSpPr>
        <p:spPr>
          <a:xfrm>
            <a:off x="3970940"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f7933b3a8e_0_100: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f7933b3a8e_0_100:notes"/>
          <p:cNvSpPr txBox="1"/>
          <p:nvPr>
            <p:ph idx="1" type="body"/>
          </p:nvPr>
        </p:nvSpPr>
        <p:spPr>
          <a:xfrm>
            <a:off x="701040" y="4415790"/>
            <a:ext cx="56082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96" name="Google Shape;196;p10: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02" name="Google Shape;202;p11: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08" name="Google Shape;208;p12: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14" name="Google Shape;214;p13: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20" name="Google Shape;220;p14: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5: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27" name="Google Shape;227;p15:notes"/>
          <p:cNvSpPr txBox="1"/>
          <p:nvPr>
            <p:ph idx="12" type="sldNum"/>
          </p:nvPr>
        </p:nvSpPr>
        <p:spPr>
          <a:xfrm>
            <a:off x="3970940"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33" name="Google Shape;233;p16: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7: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39" name="Google Shape;239;p17: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38" name="Google Shape;138;p2: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3: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rPr b="1" lang="en-US" sz="1200">
                <a:latin typeface="Calibri"/>
                <a:ea typeface="Calibri"/>
                <a:cs typeface="Calibri"/>
                <a:sym typeface="Calibri"/>
              </a:rPr>
              <a:t>Purpose and Funding</a:t>
            </a:r>
            <a:endParaRPr/>
          </a:p>
          <a:p>
            <a:pPr indent="-462262" lvl="0" marL="462262" rtl="0" algn="l">
              <a:spcBef>
                <a:spcPts val="0"/>
              </a:spcBef>
              <a:spcAft>
                <a:spcPts val="0"/>
              </a:spcAft>
              <a:buClr>
                <a:schemeClr val="dk1"/>
              </a:buClr>
              <a:buSzPts val="1200"/>
              <a:buFont typeface="Arial"/>
              <a:buChar char="•"/>
            </a:pPr>
            <a:r>
              <a:rPr lang="en-US" sz="1200">
                <a:latin typeface="Calibri"/>
                <a:ea typeface="Calibri"/>
                <a:cs typeface="Calibri"/>
                <a:sym typeface="Calibri"/>
              </a:rPr>
              <a:t>A school that receives federal funding to help students who are low achieving or at most risk of failing.</a:t>
            </a:r>
            <a:endParaRPr/>
          </a:p>
          <a:p>
            <a:pPr indent="-462262" lvl="0" marL="462262" rtl="0" algn="l">
              <a:spcBef>
                <a:spcPts val="0"/>
              </a:spcBef>
              <a:spcAft>
                <a:spcPts val="0"/>
              </a:spcAft>
              <a:buClr>
                <a:schemeClr val="dk1"/>
              </a:buClr>
              <a:buSzPts val="1200"/>
              <a:buFont typeface="Arial"/>
              <a:buChar char="•"/>
            </a:pPr>
            <a:r>
              <a:rPr lang="en-US" sz="1200">
                <a:latin typeface="Calibri"/>
                <a:ea typeface="Calibri"/>
                <a:cs typeface="Calibri"/>
                <a:sym typeface="Calibri"/>
              </a:rPr>
              <a:t>The </a:t>
            </a:r>
            <a:r>
              <a:rPr b="1" lang="en-US" sz="1200">
                <a:latin typeface="Calibri"/>
                <a:ea typeface="Calibri"/>
                <a:cs typeface="Calibri"/>
                <a:sym typeface="Calibri"/>
              </a:rPr>
              <a:t>purpose</a:t>
            </a:r>
            <a:r>
              <a:rPr lang="en-US" sz="1200">
                <a:latin typeface="Calibri"/>
                <a:ea typeface="Calibri"/>
                <a:cs typeface="Calibri"/>
                <a:sym typeface="Calibri"/>
              </a:rPr>
              <a:t> of Title I is to ensure that all children have a fair, equal, and significant opportunity to obtain a high-quality education and reach, at a minimum, proficiency on challenging state academic achievement standards and state academic assessments.</a:t>
            </a:r>
            <a:endParaRPr b="1"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b="1"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b="1" lang="en-US" sz="1200">
                <a:latin typeface="Calibri"/>
                <a:ea typeface="Calibri"/>
                <a:cs typeface="Calibri"/>
                <a:sym typeface="Calibri"/>
              </a:rPr>
              <a:t>Eligibility</a:t>
            </a:r>
            <a:endParaRPr/>
          </a:p>
          <a:p>
            <a:pPr indent="-462262" lvl="0" marL="462262" rtl="0" algn="l">
              <a:spcBef>
                <a:spcPts val="0"/>
              </a:spcBef>
              <a:spcAft>
                <a:spcPts val="0"/>
              </a:spcAft>
              <a:buClr>
                <a:schemeClr val="dk1"/>
              </a:buClr>
              <a:buSzPts val="1200"/>
              <a:buFont typeface="Arial"/>
              <a:buChar char="•"/>
            </a:pPr>
            <a:r>
              <a:rPr lang="en-US" sz="1200">
                <a:latin typeface="Calibri"/>
                <a:ea typeface="Calibri"/>
                <a:cs typeface="Calibri"/>
                <a:sym typeface="Calibri"/>
              </a:rPr>
              <a:t>A school becomes eligible based on the percentage of students receiving free and reduced lunches. </a:t>
            </a:r>
            <a:endParaRPr/>
          </a:p>
          <a:p>
            <a:pPr indent="-462262" lvl="0" marL="462262" rtl="0" algn="l">
              <a:spcBef>
                <a:spcPts val="0"/>
              </a:spcBef>
              <a:spcAft>
                <a:spcPts val="0"/>
              </a:spcAft>
              <a:buClr>
                <a:schemeClr val="dk1"/>
              </a:buClr>
              <a:buSzPts val="1200"/>
              <a:buFont typeface="Arial"/>
              <a:buChar char="•"/>
            </a:pPr>
            <a:r>
              <a:rPr lang="en-US" sz="1200">
                <a:latin typeface="Calibri"/>
                <a:ea typeface="Calibri"/>
                <a:cs typeface="Calibri"/>
                <a:sym typeface="Calibri"/>
              </a:rPr>
              <a:t>Schools with a percentage of at least 40% are eligible for a School-wide program. </a:t>
            </a:r>
            <a:endParaRPr/>
          </a:p>
          <a:p>
            <a:pPr indent="0" lvl="0" marL="0" rtl="0" algn="l">
              <a:spcBef>
                <a:spcPts val="0"/>
              </a:spcBef>
              <a:spcAft>
                <a:spcPts val="0"/>
              </a:spcAft>
              <a:buClr>
                <a:schemeClr val="dk1"/>
              </a:buClr>
              <a:buSzPts val="1200"/>
              <a:buFont typeface="Arial"/>
              <a:buNone/>
            </a:pPr>
            <a:r>
              <a:t/>
            </a:r>
            <a:endParaRPr b="1"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b="1" lang="en-US" sz="1200">
                <a:latin typeface="Calibri"/>
                <a:ea typeface="Calibri"/>
                <a:cs typeface="Calibri"/>
                <a:sym typeface="Calibri"/>
              </a:rPr>
              <a:t>Participation</a:t>
            </a:r>
            <a:endParaRPr/>
          </a:p>
          <a:p>
            <a:pPr indent="-171428" lvl="0" marL="171428" rtl="0" algn="l">
              <a:spcBef>
                <a:spcPts val="0"/>
              </a:spcBef>
              <a:spcAft>
                <a:spcPts val="0"/>
              </a:spcAft>
              <a:buClr>
                <a:schemeClr val="dk1"/>
              </a:buClr>
              <a:buSzPts val="1200"/>
              <a:buFont typeface="Arial"/>
              <a:buChar char="•"/>
            </a:pPr>
            <a:r>
              <a:rPr b="1" lang="en-US" sz="1200">
                <a:latin typeface="Calibri"/>
                <a:ea typeface="Calibri"/>
                <a:cs typeface="Calibri"/>
                <a:sym typeface="Calibri"/>
              </a:rPr>
              <a:t>        </a:t>
            </a:r>
            <a:r>
              <a:rPr lang="en-US" sz="1200" u="sng">
                <a:latin typeface="Calibri"/>
                <a:ea typeface="Calibri"/>
                <a:cs typeface="Calibri"/>
                <a:sym typeface="Calibri"/>
              </a:rPr>
              <a:t>Targeted assistance program</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                     </a:t>
            </a:r>
            <a:r>
              <a:rPr lang="en-US" sz="1200">
                <a:latin typeface="Calibri"/>
                <a:ea typeface="Calibri"/>
                <a:cs typeface="Calibri"/>
                <a:sym typeface="Calibri"/>
              </a:rPr>
              <a:t>-provides services to a select group of students rather that to the overall school population</a:t>
            </a:r>
            <a:endParaRPr/>
          </a:p>
          <a:p>
            <a:pPr indent="-171428" lvl="0" marL="171428" rtl="0" algn="l">
              <a:spcBef>
                <a:spcPts val="0"/>
              </a:spcBef>
              <a:spcAft>
                <a:spcPts val="0"/>
              </a:spcAft>
              <a:buClr>
                <a:schemeClr val="dk1"/>
              </a:buClr>
              <a:buSzPts val="1200"/>
              <a:buFont typeface="Arial"/>
              <a:buChar char="•"/>
            </a:pPr>
            <a:r>
              <a:rPr lang="en-US" sz="1200">
                <a:latin typeface="Calibri"/>
                <a:ea typeface="Calibri"/>
                <a:cs typeface="Calibri"/>
                <a:sym typeface="Calibri"/>
              </a:rPr>
              <a:t>        </a:t>
            </a:r>
            <a:r>
              <a:rPr lang="en-US" sz="1200" u="sng">
                <a:latin typeface="Calibri"/>
                <a:ea typeface="Calibri"/>
                <a:cs typeface="Calibri"/>
                <a:sym typeface="Calibri"/>
              </a:rPr>
              <a:t>School-wide program</a:t>
            </a:r>
            <a:endParaRPr/>
          </a:p>
          <a:p>
            <a:pPr indent="0" lvl="0" marL="0" rtl="0" algn="l">
              <a:spcBef>
                <a:spcPts val="0"/>
              </a:spcBef>
              <a:spcAft>
                <a:spcPts val="0"/>
              </a:spcAft>
              <a:buClr>
                <a:schemeClr val="dk1"/>
              </a:buClr>
              <a:buSzPts val="1200"/>
              <a:buFont typeface="Arial"/>
              <a:buNone/>
            </a:pPr>
            <a:r>
              <a:rPr lang="en-US" sz="1200">
                <a:latin typeface="Calibri"/>
                <a:ea typeface="Calibri"/>
                <a:cs typeface="Calibri"/>
                <a:sym typeface="Calibri"/>
              </a:rPr>
              <a:t>                      -uses Title I funds to upgrade the entire educational program of the school</a:t>
            </a:r>
            <a:endParaRPr/>
          </a:p>
          <a:p>
            <a:pPr indent="0" lvl="0" marL="0" rtl="0" algn="l">
              <a:spcBef>
                <a:spcPts val="0"/>
              </a:spcBef>
              <a:spcAft>
                <a:spcPts val="0"/>
              </a:spcAft>
              <a:buClr>
                <a:schemeClr val="dk1"/>
              </a:buClr>
              <a:buSzPts val="1200"/>
              <a:buFont typeface="Arial"/>
              <a:buNone/>
            </a:pPr>
            <a:r>
              <a:rPr lang="en-US" sz="1200">
                <a:latin typeface="Calibri"/>
                <a:ea typeface="Calibri"/>
                <a:cs typeface="Calibri"/>
                <a:sym typeface="Calibri"/>
              </a:rPr>
              <a:t>                      -funds are used to serve ALL students, not just the ones on free and reduced lunch</a:t>
            </a:r>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b="1" lang="en-US" sz="1200">
                <a:latin typeface="Calibri"/>
                <a:ea typeface="Calibri"/>
                <a:cs typeface="Calibri"/>
                <a:sym typeface="Calibri"/>
              </a:rPr>
              <a:t>All schools in Lanier County participate in school-wide Title I programs.</a:t>
            </a:r>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b="1" lang="en-US" sz="1200">
                <a:latin typeface="Calibri"/>
                <a:ea typeface="Calibri"/>
                <a:cs typeface="Calibri"/>
                <a:sym typeface="Calibri"/>
              </a:rPr>
              <a:t>How our school participates in the Title I program</a:t>
            </a:r>
            <a:endParaRPr/>
          </a:p>
          <a:p>
            <a:pPr indent="-171428" lvl="0" marL="171428" rtl="0" algn="l">
              <a:spcBef>
                <a:spcPts val="0"/>
              </a:spcBef>
              <a:spcAft>
                <a:spcPts val="0"/>
              </a:spcAft>
              <a:buClr>
                <a:schemeClr val="dk1"/>
              </a:buClr>
              <a:buSzPts val="1200"/>
              <a:buFont typeface="Arial"/>
              <a:buChar char="•"/>
            </a:pPr>
            <a:r>
              <a:rPr lang="en-US" sz="1200">
                <a:latin typeface="Calibri"/>
                <a:ea typeface="Calibri"/>
                <a:cs typeface="Calibri"/>
                <a:sym typeface="Calibri"/>
              </a:rPr>
              <a:t>        Personnel </a:t>
            </a:r>
            <a:endParaRPr/>
          </a:p>
          <a:p>
            <a:pPr indent="-171428" lvl="0" marL="171428" rtl="0" algn="l">
              <a:spcBef>
                <a:spcPts val="0"/>
              </a:spcBef>
              <a:spcAft>
                <a:spcPts val="0"/>
              </a:spcAft>
              <a:buClr>
                <a:schemeClr val="dk1"/>
              </a:buClr>
              <a:buSzPts val="1200"/>
              <a:buFont typeface="Arial"/>
              <a:buChar char="•"/>
            </a:pPr>
            <a:r>
              <a:rPr lang="en-US" sz="1200">
                <a:latin typeface="Calibri"/>
                <a:ea typeface="Calibri"/>
                <a:cs typeface="Calibri"/>
                <a:sym typeface="Calibri"/>
              </a:rPr>
              <a:t>        Intervention for students</a:t>
            </a:r>
            <a:endParaRPr/>
          </a:p>
          <a:p>
            <a:pPr indent="-171428" lvl="0" marL="171428" rtl="0" algn="l">
              <a:spcBef>
                <a:spcPts val="0"/>
              </a:spcBef>
              <a:spcAft>
                <a:spcPts val="0"/>
              </a:spcAft>
              <a:buClr>
                <a:schemeClr val="dk1"/>
              </a:buClr>
              <a:buSzPts val="1200"/>
              <a:buFont typeface="Arial"/>
              <a:buChar char="•"/>
            </a:pPr>
            <a:r>
              <a:rPr lang="en-US" sz="1200">
                <a:latin typeface="Calibri"/>
                <a:ea typeface="Calibri"/>
                <a:cs typeface="Calibri"/>
                <a:sym typeface="Calibri"/>
              </a:rPr>
              <a:t>        Professional development for teachers</a:t>
            </a:r>
            <a:endParaRPr/>
          </a:p>
          <a:p>
            <a:pPr indent="-171428" lvl="0" marL="171428" rtl="0" algn="l">
              <a:spcBef>
                <a:spcPts val="0"/>
              </a:spcBef>
              <a:spcAft>
                <a:spcPts val="0"/>
              </a:spcAft>
              <a:buClr>
                <a:schemeClr val="dk1"/>
              </a:buClr>
              <a:buSzPts val="1200"/>
              <a:buFont typeface="Arial"/>
              <a:buChar char="•"/>
            </a:pPr>
            <a:r>
              <a:rPr lang="en-US" sz="1200">
                <a:latin typeface="Calibri"/>
                <a:ea typeface="Calibri"/>
                <a:cs typeface="Calibri"/>
                <a:sym typeface="Calibri"/>
              </a:rPr>
              <a:t>        Instructional Supplies and Technology</a:t>
            </a:r>
            <a:endParaRPr/>
          </a:p>
          <a:p>
            <a:pPr indent="-171428" lvl="0" marL="171428" rtl="0" algn="l">
              <a:spcBef>
                <a:spcPts val="0"/>
              </a:spcBef>
              <a:spcAft>
                <a:spcPts val="0"/>
              </a:spcAft>
              <a:buClr>
                <a:schemeClr val="dk1"/>
              </a:buClr>
              <a:buSzPts val="1200"/>
              <a:buFont typeface="Arial"/>
              <a:buChar char="•"/>
            </a:pPr>
            <a:r>
              <a:rPr lang="en-US" sz="1200">
                <a:latin typeface="Calibri"/>
                <a:ea typeface="Calibri"/>
                <a:cs typeface="Calibri"/>
                <a:sym typeface="Calibri"/>
              </a:rPr>
              <a:t>        Parent and Family Engagement Coordinator and resources</a:t>
            </a:r>
            <a:endParaRPr/>
          </a:p>
          <a:p>
            <a:pPr indent="0" lvl="0" marL="0" rtl="0" algn="l">
              <a:spcBef>
                <a:spcPts val="0"/>
              </a:spcBef>
              <a:spcAft>
                <a:spcPts val="0"/>
              </a:spcAft>
              <a:buNone/>
            </a:pPr>
            <a:r>
              <a:t/>
            </a:r>
            <a:endParaRPr/>
          </a:p>
        </p:txBody>
      </p:sp>
      <p:sp>
        <p:nvSpPr>
          <p:cNvPr id="145" name="Google Shape;145;p3:notes"/>
          <p:cNvSpPr txBox="1"/>
          <p:nvPr>
            <p:ph idx="12" type="sldNum"/>
          </p:nvPr>
        </p:nvSpPr>
        <p:spPr>
          <a:xfrm>
            <a:off x="3970940"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4: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52" name="Google Shape;152;p4:notes"/>
          <p:cNvSpPr txBox="1"/>
          <p:nvPr>
            <p:ph idx="12" type="sldNum"/>
          </p:nvPr>
        </p:nvSpPr>
        <p:spPr>
          <a:xfrm>
            <a:off x="3970940"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64" name="Google Shape;164;p7: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9: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77" name="Google Shape;177;p9:notes"/>
          <p:cNvSpPr txBox="1"/>
          <p:nvPr>
            <p:ph idx="12" type="sldNum"/>
          </p:nvPr>
        </p:nvSpPr>
        <p:spPr>
          <a:xfrm>
            <a:off x="3970940"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f7933b3a8e_0_0: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f7933b3a8e_0_0:notes"/>
          <p:cNvSpPr txBox="1"/>
          <p:nvPr>
            <p:ph idx="1" type="body"/>
          </p:nvPr>
        </p:nvSpPr>
        <p:spPr>
          <a:xfrm>
            <a:off x="701040" y="4415790"/>
            <a:ext cx="56082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g2f7933b3a8e_0_109"/>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0" name="Google Shape;90;g2f7933b3a8e_0_109"/>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1" name="Google Shape;91;g2f7933b3a8e_0_10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g2f7933b3a8e_0_11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4" name="Google Shape;94;g2f7933b3a8e_0_11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 name="Shape 95"/>
        <p:cNvGrpSpPr/>
        <p:nvPr/>
      </p:nvGrpSpPr>
      <p:grpSpPr>
        <a:xfrm>
          <a:off x="0" y="0"/>
          <a:ext cx="0" cy="0"/>
          <a:chOff x="0" y="0"/>
          <a:chExt cx="0" cy="0"/>
        </a:xfrm>
      </p:grpSpPr>
      <p:sp>
        <p:nvSpPr>
          <p:cNvPr id="96" name="Google Shape;96;g2f7933b3a8e_0_11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 name="Google Shape;97;g2f7933b3a8e_0_116"/>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8" name="Google Shape;98;g2f7933b3a8e_0_11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9" name="Shape 99"/>
        <p:cNvGrpSpPr/>
        <p:nvPr/>
      </p:nvGrpSpPr>
      <p:grpSpPr>
        <a:xfrm>
          <a:off x="0" y="0"/>
          <a:ext cx="0" cy="0"/>
          <a:chOff x="0" y="0"/>
          <a:chExt cx="0" cy="0"/>
        </a:xfrm>
      </p:grpSpPr>
      <p:sp>
        <p:nvSpPr>
          <p:cNvPr id="100" name="Google Shape;100;g2f7933b3a8e_0_120"/>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g2f7933b3a8e_0_120"/>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2" name="Google Shape;102;g2f7933b3a8e_0_120"/>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3" name="Google Shape;103;g2f7933b3a8e_0_12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g2f7933b3a8e_0_12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6" name="Google Shape;106;g2f7933b3a8e_0_12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7" name="Shape 107"/>
        <p:cNvGrpSpPr/>
        <p:nvPr/>
      </p:nvGrpSpPr>
      <p:grpSpPr>
        <a:xfrm>
          <a:off x="0" y="0"/>
          <a:ext cx="0" cy="0"/>
          <a:chOff x="0" y="0"/>
          <a:chExt cx="0" cy="0"/>
        </a:xfrm>
      </p:grpSpPr>
      <p:sp>
        <p:nvSpPr>
          <p:cNvPr id="108" name="Google Shape;108;g2f7933b3a8e_0_128"/>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9" name="Google Shape;109;g2f7933b3a8e_0_128"/>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0" name="Google Shape;110;g2f7933b3a8e_0_12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1" name="Shape 111"/>
        <p:cNvGrpSpPr/>
        <p:nvPr/>
      </p:nvGrpSpPr>
      <p:grpSpPr>
        <a:xfrm>
          <a:off x="0" y="0"/>
          <a:ext cx="0" cy="0"/>
          <a:chOff x="0" y="0"/>
          <a:chExt cx="0" cy="0"/>
        </a:xfrm>
      </p:grpSpPr>
      <p:sp>
        <p:nvSpPr>
          <p:cNvPr id="112" name="Google Shape;112;g2f7933b3a8e_0_132"/>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3" name="Google Shape;113;g2f7933b3a8e_0_13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g2f7933b3a8e_0_135"/>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f7933b3a8e_0_135"/>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7" name="Google Shape;117;g2f7933b3a8e_0_135"/>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8" name="Google Shape;118;g2f7933b3a8e_0_135"/>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19" name="Google Shape;119;g2f7933b3a8e_0_13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g2f7933b3a8e_0_141"/>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22" name="Google Shape;122;g2f7933b3a8e_0_14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3" name="Shape 123"/>
        <p:cNvGrpSpPr/>
        <p:nvPr/>
      </p:nvGrpSpPr>
      <p:grpSpPr>
        <a:xfrm>
          <a:off x="0" y="0"/>
          <a:ext cx="0" cy="0"/>
          <a:chOff x="0" y="0"/>
          <a:chExt cx="0" cy="0"/>
        </a:xfrm>
      </p:grpSpPr>
      <p:sp>
        <p:nvSpPr>
          <p:cNvPr id="124" name="Google Shape;124;g2f7933b3a8e_0_144"/>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5" name="Google Shape;125;g2f7933b3a8e_0_144"/>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26" name="Google Shape;126;g2f7933b3a8e_0_14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g2f7933b3a8e_0_14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1792288" y="612775"/>
            <a:ext cx="5486400" cy="4114800"/>
          </a:xfrm>
          <a:prstGeom prst="rect">
            <a:avLst/>
          </a:prstGeom>
          <a:noFill/>
          <a:ln>
            <a:noFill/>
          </a:ln>
        </p:spPr>
      </p:sp>
      <p:sp>
        <p:nvSpPr>
          <p:cNvPr id="68" name="Google Shape;68;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3000"/>
          </a:blip>
          <a:stretch>
            <a:fillRect/>
          </a:stretch>
        </a:blip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g2f7933b3a8e_0_10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6" name="Google Shape;86;g2f7933b3a8e_0_10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7" name="Google Shape;87;g2f7933b3a8e_0_10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mailto:kelly.newsome@lanier.k12.ga.us" TargetMode="External"/><Relationship Id="rId4" Type="http://schemas.openxmlformats.org/officeDocument/2006/relationships/hyperlink" Target="mailto:jill.braddy@lanier.k12.ga.us" TargetMode="External"/><Relationship Id="rId5" Type="http://schemas.openxmlformats.org/officeDocument/2006/relationships/hyperlink" Target="mailto:jacquelyn.delk@lanier.k12.ga.us" TargetMode="External"/><Relationship Id="rId6" Type="http://schemas.openxmlformats.org/officeDocument/2006/relationships/hyperlink" Target="mailto:cheryl.powell@lanier.k12.ga.u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mailto:patrick.jordan@lanier.k12.ga.us" TargetMode="External"/><Relationship Id="rId4" Type="http://schemas.openxmlformats.org/officeDocument/2006/relationships/hyperlink" Target="mailto:scott.ray@lanier.k12.ga.us" TargetMode="External"/><Relationship Id="rId5" Type="http://schemas.openxmlformats.org/officeDocument/2006/relationships/hyperlink" Target="mailto:Matthew.weaver@lanier.k12.ga.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3" name="Shape 133"/>
        <p:cNvGrpSpPr/>
        <p:nvPr/>
      </p:nvGrpSpPr>
      <p:grpSpPr>
        <a:xfrm>
          <a:off x="0" y="0"/>
          <a:ext cx="0" cy="0"/>
          <a:chOff x="0" y="0"/>
          <a:chExt cx="0" cy="0"/>
        </a:xfrm>
      </p:grpSpPr>
      <p:sp>
        <p:nvSpPr>
          <p:cNvPr id="134" name="Google Shape;134;p1"/>
          <p:cNvSpPr txBox="1"/>
          <p:nvPr>
            <p:ph type="ctrTitle"/>
          </p:nvPr>
        </p:nvSpPr>
        <p:spPr>
          <a:xfrm>
            <a:off x="571500" y="914400"/>
            <a:ext cx="8001000" cy="33528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Open Sans"/>
              <a:buNone/>
            </a:pPr>
            <a:r>
              <a:rPr lang="en-US" sz="5000">
                <a:latin typeface="Open Sans"/>
                <a:ea typeface="Open Sans"/>
                <a:cs typeface="Open Sans"/>
                <a:sym typeface="Open Sans"/>
              </a:rPr>
              <a:t>Annual Title I </a:t>
            </a:r>
            <a:br>
              <a:rPr lang="en-US" sz="5000">
                <a:latin typeface="Open Sans"/>
                <a:ea typeface="Open Sans"/>
                <a:cs typeface="Open Sans"/>
                <a:sym typeface="Open Sans"/>
              </a:rPr>
            </a:br>
            <a:r>
              <a:rPr lang="en-US" sz="5000">
                <a:latin typeface="Open Sans"/>
                <a:ea typeface="Open Sans"/>
                <a:cs typeface="Open Sans"/>
                <a:sym typeface="Open Sans"/>
              </a:rPr>
              <a:t>Parent and Family Engagement </a:t>
            </a:r>
            <a:br>
              <a:rPr lang="en-US" sz="5000">
                <a:latin typeface="Open Sans"/>
                <a:ea typeface="Open Sans"/>
                <a:cs typeface="Open Sans"/>
                <a:sym typeface="Open Sans"/>
              </a:rPr>
            </a:br>
            <a:r>
              <a:rPr lang="en-US" sz="5000">
                <a:latin typeface="Open Sans"/>
                <a:ea typeface="Open Sans"/>
                <a:cs typeface="Open Sans"/>
                <a:sym typeface="Open Sans"/>
              </a:rPr>
              <a:t>Meeting</a:t>
            </a:r>
            <a:br>
              <a:rPr lang="en-US" sz="5000">
                <a:latin typeface="Open Sans"/>
                <a:ea typeface="Open Sans"/>
                <a:cs typeface="Open Sans"/>
                <a:sym typeface="Open Sans"/>
              </a:rPr>
            </a:br>
            <a:br>
              <a:rPr lang="en-US" sz="4800">
                <a:latin typeface="Open Sans"/>
                <a:ea typeface="Open Sans"/>
                <a:cs typeface="Open Sans"/>
                <a:sym typeface="Open Sans"/>
              </a:rPr>
            </a:br>
            <a:r>
              <a:rPr lang="en-US" sz="3900">
                <a:latin typeface="Open Sans"/>
                <a:ea typeface="Open Sans"/>
                <a:cs typeface="Open Sans"/>
                <a:sym typeface="Open Sans"/>
              </a:rPr>
              <a:t>August 29, 2024 </a:t>
            </a:r>
            <a:endParaRPr/>
          </a:p>
        </p:txBody>
      </p:sp>
      <p:sp>
        <p:nvSpPr>
          <p:cNvPr id="135" name="Google Shape;135;p1"/>
          <p:cNvSpPr txBox="1"/>
          <p:nvPr>
            <p:ph idx="1" type="subTitle"/>
          </p:nvPr>
        </p:nvSpPr>
        <p:spPr>
          <a:xfrm>
            <a:off x="838200" y="5105400"/>
            <a:ext cx="7467600" cy="11430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2800"/>
              <a:buNone/>
            </a:pPr>
            <a:r>
              <a:rPr lang="en-US" sz="2800">
                <a:latin typeface="Open Sans"/>
                <a:ea typeface="Open Sans"/>
                <a:cs typeface="Open Sans"/>
                <a:sym typeface="Open Sans"/>
              </a:rPr>
              <a:t>Lanier County Schools</a:t>
            </a:r>
            <a:endParaRPr/>
          </a:p>
          <a:p>
            <a:pPr indent="0" lvl="0" marL="0" rtl="0" algn="ctr">
              <a:spcBef>
                <a:spcPts val="560"/>
              </a:spcBef>
              <a:spcAft>
                <a:spcPts val="0"/>
              </a:spcAft>
              <a:buClr>
                <a:srgbClr val="888888"/>
              </a:buClr>
              <a:buSzPts val="2800"/>
              <a:buNone/>
            </a:pPr>
            <a:r>
              <a:rPr lang="en-US" sz="2800">
                <a:latin typeface="Open Sans"/>
                <a:ea typeface="Open Sans"/>
                <a:cs typeface="Open Sans"/>
                <a:sym typeface="Open Sans"/>
              </a:rPr>
              <a:t>2024-25</a:t>
            </a:r>
            <a:endParaRPr/>
          </a:p>
        </p:txBody>
      </p:sp>
    </p:spTree>
  </p:cSld>
  <p:clrMapOvr>
    <a:masterClrMapping/>
  </p:clrMapOvr>
  <p:transition spd="slow">
    <p:wipe dir="l"/>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1" name="Shape 191"/>
        <p:cNvGrpSpPr/>
        <p:nvPr/>
      </p:nvGrpSpPr>
      <p:grpSpPr>
        <a:xfrm>
          <a:off x="0" y="0"/>
          <a:ext cx="0" cy="0"/>
          <a:chOff x="0" y="0"/>
          <a:chExt cx="0" cy="0"/>
        </a:xfrm>
      </p:grpSpPr>
      <p:pic>
        <p:nvPicPr>
          <p:cNvPr id="192" name="Google Shape;192;g2f7933b3a8e_0_100"/>
          <p:cNvPicPr preferRelativeResize="0"/>
          <p:nvPr/>
        </p:nvPicPr>
        <p:blipFill>
          <a:blip r:embed="rId3">
            <a:alphaModFix/>
          </a:blip>
          <a:stretch>
            <a:fillRect/>
          </a:stretch>
        </p:blipFill>
        <p:spPr>
          <a:xfrm>
            <a:off x="457063" y="895300"/>
            <a:ext cx="4328923" cy="4838700"/>
          </a:xfrm>
          <a:prstGeom prst="rect">
            <a:avLst/>
          </a:prstGeom>
          <a:noFill/>
          <a:ln>
            <a:noFill/>
          </a:ln>
        </p:spPr>
      </p:pic>
      <p:pic>
        <p:nvPicPr>
          <p:cNvPr id="193" name="Google Shape;193;g2f7933b3a8e_0_100"/>
          <p:cNvPicPr preferRelativeResize="0"/>
          <p:nvPr/>
        </p:nvPicPr>
        <p:blipFill rotWithShape="1">
          <a:blip r:embed="rId4">
            <a:alphaModFix/>
          </a:blip>
          <a:srcRect b="9665" l="4593" r="2417" t="0"/>
          <a:stretch/>
        </p:blipFill>
        <p:spPr>
          <a:xfrm>
            <a:off x="5395175" y="1782671"/>
            <a:ext cx="2878450" cy="3292667"/>
          </a:xfrm>
          <a:prstGeom prst="rect">
            <a:avLst/>
          </a:prstGeom>
          <a:noFill/>
          <a:ln cap="flat" cmpd="sng" w="38100">
            <a:solidFill>
              <a:srgbClr val="D269E6"/>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Parent and Family Engagement</a:t>
            </a:r>
            <a:endParaRPr/>
          </a:p>
        </p:txBody>
      </p:sp>
      <p:sp>
        <p:nvSpPr>
          <p:cNvPr id="199" name="Google Shape;199;p10"/>
          <p:cNvSpPr txBox="1"/>
          <p:nvPr>
            <p:ph idx="1" type="body"/>
          </p:nvPr>
        </p:nvSpPr>
        <p:spPr>
          <a:xfrm>
            <a:off x="457200" y="1600200"/>
            <a:ext cx="8229600" cy="4983162"/>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3200"/>
              <a:buNone/>
            </a:pPr>
            <a:r>
              <a:rPr b="1" lang="en-US"/>
              <a:t>Parent and Family Engagement Policy/Plan</a:t>
            </a:r>
            <a:endParaRPr/>
          </a:p>
          <a:p>
            <a:pPr indent="-342900" lvl="0" marL="342900" rtl="0" algn="l">
              <a:spcBef>
                <a:spcPts val="560"/>
              </a:spcBef>
              <a:spcAft>
                <a:spcPts val="0"/>
              </a:spcAft>
              <a:buClr>
                <a:schemeClr val="dk1"/>
              </a:buClr>
              <a:buSzPts val="2800"/>
              <a:buChar char="•"/>
            </a:pPr>
            <a:r>
              <a:rPr lang="en-US" sz="2800"/>
              <a:t>Families are invited to participate in the development of policies/plans for Parent and Family Engagement for the district and school.</a:t>
            </a:r>
            <a:endParaRPr/>
          </a:p>
          <a:p>
            <a:pPr indent="-342900" lvl="0" marL="342900" rtl="0" algn="l">
              <a:spcBef>
                <a:spcPts val="560"/>
              </a:spcBef>
              <a:spcAft>
                <a:spcPts val="0"/>
              </a:spcAft>
              <a:buClr>
                <a:schemeClr val="dk1"/>
              </a:buClr>
              <a:buSzPts val="2800"/>
              <a:buChar char="•"/>
            </a:pPr>
            <a:r>
              <a:rPr lang="en-US" sz="2800"/>
              <a:t>Lanier County develops a Combined District &amp; School Parent and Family Engagement Policy since there is only one school per grade span.  </a:t>
            </a:r>
            <a:endParaRPr/>
          </a:p>
          <a:p>
            <a:pPr indent="-342900" lvl="0" marL="342900" rtl="0" algn="l">
              <a:spcBef>
                <a:spcPts val="560"/>
              </a:spcBef>
              <a:spcAft>
                <a:spcPts val="0"/>
              </a:spcAft>
              <a:buClr>
                <a:schemeClr val="dk1"/>
              </a:buClr>
              <a:buSzPts val="2800"/>
              <a:buChar char="•"/>
            </a:pPr>
            <a:r>
              <a:rPr lang="en-US" sz="2800"/>
              <a:t>Annual meetings are held throughout the year with parents and families.</a:t>
            </a:r>
            <a:endParaRPr/>
          </a:p>
          <a:p>
            <a:pPr indent="-342900" lvl="0" marL="342900" rtl="0" algn="l">
              <a:spcBef>
                <a:spcPts val="560"/>
              </a:spcBef>
              <a:spcAft>
                <a:spcPts val="0"/>
              </a:spcAft>
              <a:buClr>
                <a:schemeClr val="dk1"/>
              </a:buClr>
              <a:buSzPts val="2800"/>
              <a:buChar char="•"/>
            </a:pPr>
            <a:r>
              <a:rPr lang="en-US" sz="2800"/>
              <a:t>Parent and Family workshops, training sessions, and activities are held throughout the year.</a:t>
            </a:r>
            <a:endParaRPr/>
          </a:p>
        </p:txBody>
      </p:sp>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Parent and Family Engagement</a:t>
            </a:r>
            <a:endParaRPr/>
          </a:p>
        </p:txBody>
      </p:sp>
      <p:sp>
        <p:nvSpPr>
          <p:cNvPr id="205" name="Google Shape;205;p11"/>
          <p:cNvSpPr txBox="1"/>
          <p:nvPr>
            <p:ph idx="1" type="body"/>
          </p:nvPr>
        </p:nvSpPr>
        <p:spPr>
          <a:xfrm>
            <a:off x="457200" y="1600200"/>
            <a:ext cx="8229600" cy="49831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b="1" lang="en-US"/>
              <a:t>School-Parent-Student Compact</a:t>
            </a:r>
            <a:endParaRPr/>
          </a:p>
          <a:p>
            <a:pPr indent="-342900" lvl="0" marL="342900" rtl="0" algn="l">
              <a:spcBef>
                <a:spcPts val="560"/>
              </a:spcBef>
              <a:spcAft>
                <a:spcPts val="0"/>
              </a:spcAft>
              <a:buClr>
                <a:schemeClr val="dk1"/>
              </a:buClr>
              <a:buSzPts val="2800"/>
              <a:buChar char="•"/>
            </a:pPr>
            <a:r>
              <a:rPr lang="en-US" sz="2800"/>
              <a:t>The Compact is a commitment from the school, parent, and student to share in the responsibility for improved academic achievement.</a:t>
            </a:r>
            <a:endParaRPr/>
          </a:p>
          <a:p>
            <a:pPr indent="-342900" lvl="0" marL="342900" rtl="0" algn="l">
              <a:spcBef>
                <a:spcPts val="560"/>
              </a:spcBef>
              <a:spcAft>
                <a:spcPts val="0"/>
              </a:spcAft>
              <a:buClr>
                <a:schemeClr val="dk1"/>
              </a:buClr>
              <a:buSzPts val="2800"/>
              <a:buChar char="•"/>
            </a:pPr>
            <a:r>
              <a:rPr lang="en-US" sz="2800"/>
              <a:t>The Compact is jointly developed by parents, teachers, staff, and students.</a:t>
            </a:r>
            <a:endParaRPr/>
          </a:p>
          <a:p>
            <a:pPr indent="-342900" lvl="0" marL="342900" rtl="0" algn="l">
              <a:spcBef>
                <a:spcPts val="560"/>
              </a:spcBef>
              <a:spcAft>
                <a:spcPts val="0"/>
              </a:spcAft>
              <a:buClr>
                <a:schemeClr val="dk1"/>
              </a:buClr>
              <a:buSzPts val="2800"/>
              <a:buChar char="•"/>
            </a:pPr>
            <a:r>
              <a:rPr lang="en-US" sz="2800"/>
              <a:t>Input is gathered throughout the year at Parent and Family Engagement Meetings.</a:t>
            </a:r>
            <a:endParaRPr/>
          </a:p>
          <a:p>
            <a:pPr indent="-342900" lvl="0" marL="342900" rtl="0" algn="l">
              <a:spcBef>
                <a:spcPts val="560"/>
              </a:spcBef>
              <a:spcAft>
                <a:spcPts val="0"/>
              </a:spcAft>
              <a:buClr>
                <a:schemeClr val="dk1"/>
              </a:buClr>
              <a:buSzPts val="2800"/>
              <a:buChar char="•"/>
            </a:pPr>
            <a:r>
              <a:rPr lang="en-US" sz="2800"/>
              <a:t>The Compact is updated annually. </a:t>
            </a:r>
            <a:endParaRPr/>
          </a:p>
        </p:txBody>
      </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Parent and Family Engagement</a:t>
            </a:r>
            <a:endParaRPr/>
          </a:p>
        </p:txBody>
      </p:sp>
      <p:sp>
        <p:nvSpPr>
          <p:cNvPr id="211" name="Google Shape;211;p12"/>
          <p:cNvSpPr txBox="1"/>
          <p:nvPr>
            <p:ph idx="1" type="body"/>
          </p:nvPr>
        </p:nvSpPr>
        <p:spPr>
          <a:xfrm>
            <a:off x="457200" y="1600200"/>
            <a:ext cx="8229600" cy="4983162"/>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3200"/>
              <a:buNone/>
            </a:pPr>
            <a:r>
              <a:rPr b="1" lang="en-US"/>
              <a:t>Opportunities To Get Involved</a:t>
            </a:r>
            <a:endParaRPr/>
          </a:p>
          <a:p>
            <a:pPr indent="-342900" lvl="0" marL="342900" rtl="0" algn="l">
              <a:spcBef>
                <a:spcPts val="560"/>
              </a:spcBef>
              <a:spcAft>
                <a:spcPts val="0"/>
              </a:spcAft>
              <a:buClr>
                <a:schemeClr val="dk1"/>
              </a:buClr>
              <a:buSzPts val="2800"/>
              <a:buChar char="•"/>
            </a:pPr>
            <a:r>
              <a:rPr lang="en-US" sz="2800"/>
              <a:t>PFE Annual Title I meeting</a:t>
            </a:r>
            <a:endParaRPr/>
          </a:p>
          <a:p>
            <a:pPr indent="-342900" lvl="0" marL="342900" rtl="0" algn="l">
              <a:spcBef>
                <a:spcPts val="560"/>
              </a:spcBef>
              <a:spcAft>
                <a:spcPts val="0"/>
              </a:spcAft>
              <a:buClr>
                <a:schemeClr val="dk1"/>
              </a:buClr>
              <a:buSzPts val="2800"/>
              <a:buChar char="•"/>
            </a:pPr>
            <a:r>
              <a:rPr lang="en-US" sz="2800"/>
              <a:t>Open House</a:t>
            </a:r>
            <a:endParaRPr/>
          </a:p>
          <a:p>
            <a:pPr indent="-342900" lvl="0" marL="342900" rtl="0" algn="l">
              <a:spcBef>
                <a:spcPts val="560"/>
              </a:spcBef>
              <a:spcAft>
                <a:spcPts val="0"/>
              </a:spcAft>
              <a:buClr>
                <a:schemeClr val="dk1"/>
              </a:buClr>
              <a:buSzPts val="2800"/>
              <a:buChar char="•"/>
            </a:pPr>
            <a:r>
              <a:rPr lang="en-US" sz="2800"/>
              <a:t>School Improvement Team meetings</a:t>
            </a:r>
            <a:endParaRPr/>
          </a:p>
          <a:p>
            <a:pPr indent="-342900" lvl="0" marL="342900" rtl="0" algn="l">
              <a:spcBef>
                <a:spcPts val="560"/>
              </a:spcBef>
              <a:spcAft>
                <a:spcPts val="0"/>
              </a:spcAft>
              <a:buClr>
                <a:schemeClr val="dk1"/>
              </a:buClr>
              <a:buSzPts val="2800"/>
              <a:buChar char="•"/>
            </a:pPr>
            <a:r>
              <a:rPr lang="en-US" sz="2800"/>
              <a:t>PFE Team meetings</a:t>
            </a:r>
            <a:endParaRPr/>
          </a:p>
          <a:p>
            <a:pPr indent="-342900" lvl="0" marL="342900" rtl="0" algn="l">
              <a:spcBef>
                <a:spcPts val="560"/>
              </a:spcBef>
              <a:spcAft>
                <a:spcPts val="0"/>
              </a:spcAft>
              <a:buClr>
                <a:schemeClr val="dk1"/>
              </a:buClr>
              <a:buSzPts val="2800"/>
              <a:buChar char="•"/>
            </a:pPr>
            <a:r>
              <a:rPr lang="en-US" sz="2800"/>
              <a:t>Curriculum Night</a:t>
            </a:r>
            <a:endParaRPr/>
          </a:p>
          <a:p>
            <a:pPr indent="-342900" lvl="0" marL="342900" rtl="0" algn="l">
              <a:spcBef>
                <a:spcPts val="560"/>
              </a:spcBef>
              <a:spcAft>
                <a:spcPts val="0"/>
              </a:spcAft>
              <a:buClr>
                <a:schemeClr val="dk1"/>
              </a:buClr>
              <a:buSzPts val="2800"/>
              <a:buChar char="•"/>
            </a:pPr>
            <a:r>
              <a:rPr lang="en-US" sz="2800"/>
              <a:t>Literacy Night</a:t>
            </a:r>
            <a:endParaRPr/>
          </a:p>
          <a:p>
            <a:pPr indent="-342900" lvl="0" marL="342900" rtl="0" algn="l">
              <a:spcBef>
                <a:spcPts val="560"/>
              </a:spcBef>
              <a:spcAft>
                <a:spcPts val="0"/>
              </a:spcAft>
              <a:buClr>
                <a:schemeClr val="dk1"/>
              </a:buClr>
              <a:buSzPts val="2800"/>
              <a:buChar char="•"/>
            </a:pPr>
            <a:r>
              <a:rPr lang="en-US" sz="2800"/>
              <a:t>Classroom/Schoolwide activities: Book Fair, Field Day, PBIS Reward Days, Reading Events, Science Fair</a:t>
            </a:r>
            <a:endParaRPr/>
          </a:p>
          <a:p>
            <a:pPr indent="-342900" lvl="0" marL="342900" rtl="0" algn="l">
              <a:spcBef>
                <a:spcPts val="560"/>
              </a:spcBef>
              <a:spcAft>
                <a:spcPts val="0"/>
              </a:spcAft>
              <a:buClr>
                <a:schemeClr val="dk1"/>
              </a:buClr>
              <a:buSzPts val="2800"/>
              <a:buChar char="•"/>
            </a:pPr>
            <a:r>
              <a:rPr lang="en-US" sz="2800"/>
              <a:t>Parent Teacher Conferences</a:t>
            </a:r>
            <a:endParaRPr/>
          </a:p>
          <a:p>
            <a:pPr indent="-165100" lvl="0" marL="342900" rtl="0" algn="l">
              <a:spcBef>
                <a:spcPts val="560"/>
              </a:spcBef>
              <a:spcAft>
                <a:spcPts val="0"/>
              </a:spcAft>
              <a:buClr>
                <a:schemeClr val="dk1"/>
              </a:buClr>
              <a:buSzPts val="2800"/>
              <a:buNone/>
            </a:pPr>
            <a:r>
              <a:t/>
            </a:r>
            <a:endParaRPr sz="2800"/>
          </a:p>
        </p:txBody>
      </p:sp>
    </p:spTree>
  </p:cSld>
  <p:clrMapOvr>
    <a:masterClrMapping/>
  </p:clrMapOvr>
  <p:transition spd="slow">
    <p:wipe dir="l"/>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Parent and Family Engagement</a:t>
            </a:r>
            <a:endParaRPr/>
          </a:p>
        </p:txBody>
      </p:sp>
      <p:sp>
        <p:nvSpPr>
          <p:cNvPr id="217" name="Google Shape;217;p13"/>
          <p:cNvSpPr txBox="1"/>
          <p:nvPr>
            <p:ph idx="1" type="body"/>
          </p:nvPr>
        </p:nvSpPr>
        <p:spPr>
          <a:xfrm>
            <a:off x="457200" y="1600200"/>
            <a:ext cx="8229600" cy="49831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b="1" lang="en-US"/>
              <a:t>Information Resources for Parents</a:t>
            </a:r>
            <a:endParaRPr/>
          </a:p>
          <a:p>
            <a:pPr indent="-342900" lvl="0" marL="342900" rtl="0" algn="l">
              <a:spcBef>
                <a:spcPts val="560"/>
              </a:spcBef>
              <a:spcAft>
                <a:spcPts val="0"/>
              </a:spcAft>
              <a:buClr>
                <a:schemeClr val="dk1"/>
              </a:buClr>
              <a:buSzPts val="2800"/>
              <a:buChar char="•"/>
            </a:pPr>
            <a:r>
              <a:rPr lang="en-US" sz="2800"/>
              <a:t>Parent &amp; Family Engagement District Coordinator</a:t>
            </a:r>
            <a:endParaRPr/>
          </a:p>
          <a:p>
            <a:pPr indent="-285750" lvl="1" marL="742950" rtl="0" algn="l">
              <a:spcBef>
                <a:spcPts val="480"/>
              </a:spcBef>
              <a:spcAft>
                <a:spcPts val="0"/>
              </a:spcAft>
              <a:buClr>
                <a:schemeClr val="dk1"/>
              </a:buClr>
              <a:buSzPts val="2400"/>
              <a:buChar char="–"/>
            </a:pPr>
            <a:r>
              <a:rPr lang="en-US" sz="2400"/>
              <a:t>Assist and support parents and families</a:t>
            </a:r>
            <a:endParaRPr/>
          </a:p>
          <a:p>
            <a:pPr indent="-285750" lvl="1" marL="742950" rtl="0" algn="l">
              <a:spcBef>
                <a:spcPts val="480"/>
              </a:spcBef>
              <a:spcAft>
                <a:spcPts val="0"/>
              </a:spcAft>
              <a:buClr>
                <a:schemeClr val="dk1"/>
              </a:buClr>
              <a:buSzPts val="2400"/>
              <a:buChar char="–"/>
            </a:pPr>
            <a:r>
              <a:rPr lang="en-US" sz="2400"/>
              <a:t>Coordinates PFE events</a:t>
            </a:r>
            <a:endParaRPr/>
          </a:p>
          <a:p>
            <a:pPr indent="-342900" lvl="0" marL="342900" rtl="0" algn="l">
              <a:spcBef>
                <a:spcPts val="560"/>
              </a:spcBef>
              <a:spcAft>
                <a:spcPts val="0"/>
              </a:spcAft>
              <a:buClr>
                <a:schemeClr val="dk1"/>
              </a:buClr>
              <a:buSzPts val="2800"/>
              <a:buChar char="•"/>
            </a:pPr>
            <a:r>
              <a:rPr lang="en-US" sz="2800"/>
              <a:t>Parent Resource Table: lobby of each school</a:t>
            </a:r>
            <a:endParaRPr/>
          </a:p>
          <a:p>
            <a:pPr indent="0" lvl="0" marL="0" rtl="0" algn="l">
              <a:spcBef>
                <a:spcPts val="560"/>
              </a:spcBef>
              <a:spcAft>
                <a:spcPts val="0"/>
              </a:spcAft>
              <a:buClr>
                <a:schemeClr val="dk1"/>
              </a:buClr>
              <a:buSzPts val="2800"/>
              <a:buNone/>
            </a:pPr>
            <a:r>
              <a:t/>
            </a:r>
            <a:endParaRPr sz="2800"/>
          </a:p>
          <a:p>
            <a:pPr indent="-165100" lvl="0" marL="342900" rtl="0" algn="l">
              <a:spcBef>
                <a:spcPts val="560"/>
              </a:spcBef>
              <a:spcAft>
                <a:spcPts val="0"/>
              </a:spcAft>
              <a:buClr>
                <a:schemeClr val="dk1"/>
              </a:buClr>
              <a:buSzPts val="2800"/>
              <a:buNone/>
            </a:pPr>
            <a:r>
              <a:t/>
            </a:r>
            <a:endParaRPr sz="2800"/>
          </a:p>
        </p:txBody>
      </p:sp>
    </p:spTree>
  </p:cSld>
  <p:clrMapOvr>
    <a:masterClrMapping/>
  </p:clrMapOvr>
  <p:transition spd="slow">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Additional Information</a:t>
            </a:r>
            <a:endParaRPr/>
          </a:p>
        </p:txBody>
      </p:sp>
      <p:sp>
        <p:nvSpPr>
          <p:cNvPr id="223" name="Google Shape;223;p14"/>
          <p:cNvSpPr txBox="1"/>
          <p:nvPr>
            <p:ph idx="1" type="body"/>
          </p:nvPr>
        </p:nvSpPr>
        <p:spPr>
          <a:xfrm>
            <a:off x="457200" y="1600200"/>
            <a:ext cx="8229600" cy="49831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None/>
            </a:pPr>
            <a:r>
              <a:rPr b="1" lang="en-US" sz="2800"/>
              <a:t>Title I funds are provided to help support and provide every student with equal opportunities to a great education. Other programs that are considered for support through federal funds include:</a:t>
            </a:r>
            <a:endParaRPr/>
          </a:p>
          <a:p>
            <a:pPr indent="-342900" lvl="0" marL="342900" rtl="0" algn="l">
              <a:spcBef>
                <a:spcPts val="560"/>
              </a:spcBef>
              <a:spcAft>
                <a:spcPts val="0"/>
              </a:spcAft>
              <a:buClr>
                <a:schemeClr val="dk1"/>
              </a:buClr>
              <a:buSzPts val="2800"/>
              <a:buChar char="•"/>
            </a:pPr>
            <a:r>
              <a:rPr lang="en-US" sz="2800"/>
              <a:t>Migrant Education Program (MEP)</a:t>
            </a:r>
            <a:endParaRPr/>
          </a:p>
          <a:p>
            <a:pPr indent="-342900" lvl="0" marL="342900" rtl="0" algn="l">
              <a:spcBef>
                <a:spcPts val="560"/>
              </a:spcBef>
              <a:spcAft>
                <a:spcPts val="0"/>
              </a:spcAft>
              <a:buClr>
                <a:schemeClr val="dk1"/>
              </a:buClr>
              <a:buSzPts val="2800"/>
              <a:buChar char="•"/>
            </a:pPr>
            <a:r>
              <a:rPr lang="en-US" sz="2800"/>
              <a:t>Homeless</a:t>
            </a:r>
            <a:endParaRPr/>
          </a:p>
          <a:p>
            <a:pPr indent="-342900" lvl="0" marL="342900" rtl="0" algn="l">
              <a:spcBef>
                <a:spcPts val="560"/>
              </a:spcBef>
              <a:spcAft>
                <a:spcPts val="0"/>
              </a:spcAft>
              <a:buClr>
                <a:schemeClr val="dk1"/>
              </a:buClr>
              <a:buSzPts val="2800"/>
              <a:buChar char="•"/>
            </a:pPr>
            <a:r>
              <a:rPr lang="en-US" sz="2800"/>
              <a:t>Neglected &amp; Delinquent </a:t>
            </a:r>
            <a:r>
              <a:rPr i="1" lang="en-US" sz="2000"/>
              <a:t>(currently no N&amp;D facilities)</a:t>
            </a:r>
            <a:endParaRPr/>
          </a:p>
          <a:p>
            <a:pPr indent="-342900" lvl="0" marL="342900" rtl="0" algn="l">
              <a:spcBef>
                <a:spcPts val="560"/>
              </a:spcBef>
              <a:spcAft>
                <a:spcPts val="0"/>
              </a:spcAft>
              <a:buClr>
                <a:schemeClr val="dk1"/>
              </a:buClr>
              <a:buSzPts val="2800"/>
              <a:buChar char="•"/>
            </a:pPr>
            <a:r>
              <a:rPr lang="en-US" sz="2800"/>
              <a:t>Private Schools </a:t>
            </a:r>
            <a:r>
              <a:rPr i="1" lang="en-US" sz="2000"/>
              <a:t>(currently no participating private schools)</a:t>
            </a:r>
            <a:endParaRPr sz="2000"/>
          </a:p>
          <a:p>
            <a:pPr indent="-342900" lvl="0" marL="342900" rtl="0" algn="l">
              <a:spcBef>
                <a:spcPts val="560"/>
              </a:spcBef>
              <a:spcAft>
                <a:spcPts val="0"/>
              </a:spcAft>
              <a:buClr>
                <a:schemeClr val="dk1"/>
              </a:buClr>
              <a:buSzPts val="2800"/>
              <a:buChar char="•"/>
            </a:pPr>
            <a:r>
              <a:rPr lang="en-US" sz="2800"/>
              <a:t>Special Education</a:t>
            </a:r>
            <a:endParaRPr i="1" sz="2000"/>
          </a:p>
        </p:txBody>
      </p:sp>
    </p:spTree>
  </p:cSld>
  <p:clrMapOvr>
    <a:masterClrMapping/>
  </p:clrMapOvr>
  <p:transition spd="slow">
    <p:wipe dir="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Complaint Procedures</a:t>
            </a:r>
            <a:endParaRPr/>
          </a:p>
        </p:txBody>
      </p:sp>
      <p:sp>
        <p:nvSpPr>
          <p:cNvPr id="230" name="Google Shape;230;p15"/>
          <p:cNvSpPr txBox="1"/>
          <p:nvPr>
            <p:ph idx="1" type="body"/>
          </p:nvPr>
        </p:nvSpPr>
        <p:spPr>
          <a:xfrm>
            <a:off x="457200" y="1600200"/>
            <a:ext cx="8229600" cy="498316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b="1" lang="en-US"/>
              <a:t>Grounds for Complaint:</a:t>
            </a:r>
            <a:endParaRPr/>
          </a:p>
          <a:p>
            <a:pPr indent="-342900" lvl="0" marL="342900" rtl="0" algn="l">
              <a:spcBef>
                <a:spcPts val="518"/>
              </a:spcBef>
              <a:spcAft>
                <a:spcPts val="0"/>
              </a:spcAft>
              <a:buClr>
                <a:schemeClr val="dk1"/>
              </a:buClr>
              <a:buSzPct val="100000"/>
              <a:buChar char="•"/>
            </a:pPr>
            <a:r>
              <a:rPr lang="en-US" sz="2800"/>
              <a:t>Any individual, organization, or agency may file a complaint with Lanier County Schools if that individual, organization, or agency believes and alleges a violation of federal statute or regulation that applies to a program under ESSA guidelines. </a:t>
            </a:r>
            <a:endParaRPr/>
          </a:p>
          <a:p>
            <a:pPr indent="-342900" lvl="0" marL="342900" rtl="0" algn="l">
              <a:spcBef>
                <a:spcPts val="518"/>
              </a:spcBef>
              <a:spcAft>
                <a:spcPts val="0"/>
              </a:spcAft>
              <a:buClr>
                <a:schemeClr val="dk1"/>
              </a:buClr>
              <a:buSzPct val="100000"/>
              <a:buChar char="•"/>
            </a:pPr>
            <a:r>
              <a:rPr lang="en-US" sz="2800"/>
              <a:t>The complaint must allege a violation occurred not more than one year prior to the date the complaint is received, unless a longer period is reasonable because the violation is considered systemic or ongoing. </a:t>
            </a:r>
            <a:endParaRPr/>
          </a:p>
          <a:p>
            <a:pPr indent="-342900" lvl="0" marL="342900" rtl="0" algn="l">
              <a:spcBef>
                <a:spcPts val="518"/>
              </a:spcBef>
              <a:spcAft>
                <a:spcPts val="0"/>
              </a:spcAft>
              <a:buClr>
                <a:schemeClr val="dk1"/>
              </a:buClr>
              <a:buSzPct val="100000"/>
              <a:buChar char="•"/>
            </a:pPr>
            <a:r>
              <a:rPr lang="en-US" sz="2800"/>
              <a:t>Guidance for filing a complaint can be found on the GaDOE website or Lanier County School District website.</a:t>
            </a:r>
            <a:endParaRPr/>
          </a:p>
          <a:p>
            <a:pPr indent="0" lvl="0" marL="0" rtl="0" algn="l">
              <a:spcBef>
                <a:spcPts val="518"/>
              </a:spcBef>
              <a:spcAft>
                <a:spcPts val="0"/>
              </a:spcAft>
              <a:buClr>
                <a:schemeClr val="dk1"/>
              </a:buClr>
              <a:buSzPct val="100000"/>
              <a:buNone/>
            </a:pPr>
            <a:r>
              <a:t/>
            </a:r>
            <a:endParaRPr sz="2800"/>
          </a:p>
          <a:p>
            <a:pPr indent="-178435" lvl="0" marL="342900" rtl="0" algn="l">
              <a:spcBef>
                <a:spcPts val="518"/>
              </a:spcBef>
              <a:spcAft>
                <a:spcPts val="0"/>
              </a:spcAft>
              <a:buClr>
                <a:schemeClr val="dk1"/>
              </a:buClr>
              <a:buSzPct val="100000"/>
              <a:buNone/>
            </a:pPr>
            <a:r>
              <a:t/>
            </a:r>
            <a:endParaRPr sz="2800"/>
          </a:p>
        </p:txBody>
      </p:sp>
    </p:spTree>
  </p:cSld>
  <p:clrMapOvr>
    <a:masterClrMapping/>
  </p:clrMapOvr>
  <p:transition spd="slow">
    <p:wipe dir="l"/>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District Contacts</a:t>
            </a:r>
            <a:endParaRPr/>
          </a:p>
        </p:txBody>
      </p:sp>
      <p:sp>
        <p:nvSpPr>
          <p:cNvPr id="236" name="Google Shape;236;p16"/>
          <p:cNvSpPr txBox="1"/>
          <p:nvPr>
            <p:ph idx="1" type="body"/>
          </p:nvPr>
        </p:nvSpPr>
        <p:spPr>
          <a:xfrm>
            <a:off x="457200" y="1600200"/>
            <a:ext cx="8229600" cy="4983162"/>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spcBef>
                <a:spcPts val="0"/>
              </a:spcBef>
              <a:spcAft>
                <a:spcPts val="0"/>
              </a:spcAft>
              <a:buClr>
                <a:schemeClr val="dk1"/>
              </a:buClr>
              <a:buSzPct val="100000"/>
              <a:buNone/>
            </a:pPr>
            <a:r>
              <a:rPr b="1" lang="en-US" sz="2400"/>
              <a:t>Associate Superintendent for Federal Programs</a:t>
            </a:r>
            <a:endParaRPr/>
          </a:p>
          <a:p>
            <a:pPr indent="0" lvl="0" marL="0" rtl="0" algn="ctr">
              <a:spcBef>
                <a:spcPts val="336"/>
              </a:spcBef>
              <a:spcAft>
                <a:spcPts val="0"/>
              </a:spcAft>
              <a:buClr>
                <a:schemeClr val="dk1"/>
              </a:buClr>
              <a:buSzPct val="100000"/>
              <a:buNone/>
            </a:pPr>
            <a:r>
              <a:rPr lang="en-US" sz="2400"/>
              <a:t>Kelly Newsome</a:t>
            </a:r>
            <a:endParaRPr/>
          </a:p>
          <a:p>
            <a:pPr indent="0" lvl="0" marL="0" rtl="0" algn="ctr">
              <a:spcBef>
                <a:spcPts val="336"/>
              </a:spcBef>
              <a:spcAft>
                <a:spcPts val="0"/>
              </a:spcAft>
              <a:buClr>
                <a:schemeClr val="dk1"/>
              </a:buClr>
              <a:buSzPct val="100000"/>
              <a:buNone/>
            </a:pPr>
            <a:r>
              <a:rPr lang="en-US" sz="2400"/>
              <a:t>(229) 482-3966</a:t>
            </a:r>
            <a:endParaRPr/>
          </a:p>
          <a:p>
            <a:pPr indent="0" lvl="0" marL="0" rtl="0" algn="ctr">
              <a:spcBef>
                <a:spcPts val="336"/>
              </a:spcBef>
              <a:spcAft>
                <a:spcPts val="0"/>
              </a:spcAft>
              <a:buClr>
                <a:schemeClr val="dk1"/>
              </a:buClr>
              <a:buSzPct val="100000"/>
              <a:buNone/>
            </a:pPr>
            <a:r>
              <a:rPr lang="en-US" sz="2400" u="sng">
                <a:solidFill>
                  <a:schemeClr val="hlink"/>
                </a:solidFill>
                <a:hlinkClick r:id="rId3"/>
              </a:rPr>
              <a:t>kelly.newsome@lanier.k12.ga.us</a:t>
            </a:r>
            <a:endParaRPr sz="2400"/>
          </a:p>
          <a:p>
            <a:pPr indent="0" lvl="0" marL="0" rtl="0" algn="ctr">
              <a:spcBef>
                <a:spcPts val="336"/>
              </a:spcBef>
              <a:spcAft>
                <a:spcPts val="0"/>
              </a:spcAft>
              <a:buClr>
                <a:schemeClr val="dk1"/>
              </a:buClr>
              <a:buSzPct val="100000"/>
              <a:buNone/>
            </a:pPr>
            <a:r>
              <a:t/>
            </a:r>
            <a:endParaRPr sz="2400"/>
          </a:p>
          <a:p>
            <a:pPr indent="0" lvl="0" marL="0" rtl="0" algn="ctr">
              <a:spcBef>
                <a:spcPts val="336"/>
              </a:spcBef>
              <a:spcAft>
                <a:spcPts val="0"/>
              </a:spcAft>
              <a:buClr>
                <a:schemeClr val="dk1"/>
              </a:buClr>
              <a:buSzPct val="100000"/>
              <a:buNone/>
            </a:pPr>
            <a:r>
              <a:rPr b="1" lang="en-US" sz="2400"/>
              <a:t>Administrative Assistant for Federal Programs</a:t>
            </a:r>
            <a:endParaRPr/>
          </a:p>
          <a:p>
            <a:pPr indent="0" lvl="0" marL="0" rtl="0" algn="ctr">
              <a:spcBef>
                <a:spcPts val="336"/>
              </a:spcBef>
              <a:spcAft>
                <a:spcPts val="0"/>
              </a:spcAft>
              <a:buClr>
                <a:schemeClr val="dk1"/>
              </a:buClr>
              <a:buSzPct val="100000"/>
              <a:buNone/>
            </a:pPr>
            <a:r>
              <a:rPr lang="en-US" sz="2400"/>
              <a:t>Jill Braddy</a:t>
            </a:r>
            <a:endParaRPr sz="2400"/>
          </a:p>
          <a:p>
            <a:pPr indent="0" lvl="0" marL="0" rtl="0" algn="ctr">
              <a:spcBef>
                <a:spcPts val="336"/>
              </a:spcBef>
              <a:spcAft>
                <a:spcPts val="0"/>
              </a:spcAft>
              <a:buClr>
                <a:schemeClr val="dk1"/>
              </a:buClr>
              <a:buSzPct val="100000"/>
              <a:buNone/>
            </a:pPr>
            <a:r>
              <a:rPr lang="en-US" sz="2400"/>
              <a:t>(229) 482-3966</a:t>
            </a:r>
            <a:endParaRPr/>
          </a:p>
          <a:p>
            <a:pPr indent="0" lvl="0" marL="0" rtl="0" algn="ctr">
              <a:spcBef>
                <a:spcPts val="336"/>
              </a:spcBef>
              <a:spcAft>
                <a:spcPts val="0"/>
              </a:spcAft>
              <a:buClr>
                <a:schemeClr val="dk1"/>
              </a:buClr>
              <a:buSzPct val="100000"/>
              <a:buNone/>
            </a:pPr>
            <a:r>
              <a:rPr lang="en-US" sz="2400" u="sng">
                <a:solidFill>
                  <a:schemeClr val="hlink"/>
                </a:solidFill>
                <a:hlinkClick r:id="rId4"/>
              </a:rPr>
              <a:t>jill.braddy@lanier.k12.ga.us</a:t>
            </a:r>
            <a:endParaRPr sz="2400"/>
          </a:p>
          <a:p>
            <a:pPr indent="0" lvl="0" marL="0" rtl="0" algn="ctr">
              <a:spcBef>
                <a:spcPts val="336"/>
              </a:spcBef>
              <a:spcAft>
                <a:spcPts val="0"/>
              </a:spcAft>
              <a:buClr>
                <a:schemeClr val="dk1"/>
              </a:buClr>
              <a:buSzPct val="100000"/>
              <a:buNone/>
            </a:pPr>
            <a:r>
              <a:t/>
            </a:r>
            <a:endParaRPr b="1" sz="2400"/>
          </a:p>
          <a:p>
            <a:pPr indent="0" lvl="0" marL="0" rtl="0" algn="ctr">
              <a:spcBef>
                <a:spcPts val="336"/>
              </a:spcBef>
              <a:spcAft>
                <a:spcPts val="0"/>
              </a:spcAft>
              <a:buClr>
                <a:schemeClr val="dk1"/>
              </a:buClr>
              <a:buSzPct val="100000"/>
              <a:buNone/>
            </a:pPr>
            <a:r>
              <a:rPr b="1" lang="en-US" sz="2400"/>
              <a:t>High School Parent and Family Engagement Coordinator</a:t>
            </a:r>
            <a:endParaRPr/>
          </a:p>
          <a:p>
            <a:pPr indent="0" lvl="0" marL="0" rtl="0" algn="ctr">
              <a:spcBef>
                <a:spcPts val="336"/>
              </a:spcBef>
              <a:spcAft>
                <a:spcPts val="0"/>
              </a:spcAft>
              <a:buClr>
                <a:schemeClr val="dk1"/>
              </a:buClr>
              <a:buSzPct val="100000"/>
              <a:buNone/>
            </a:pPr>
            <a:r>
              <a:rPr lang="en-US" sz="2400"/>
              <a:t>Jacquelyn Delk</a:t>
            </a:r>
            <a:endParaRPr sz="2400"/>
          </a:p>
          <a:p>
            <a:pPr indent="0" lvl="0" marL="0" rtl="0" algn="ctr">
              <a:spcBef>
                <a:spcPts val="336"/>
              </a:spcBef>
              <a:spcAft>
                <a:spcPts val="0"/>
              </a:spcAft>
              <a:buClr>
                <a:schemeClr val="dk1"/>
              </a:buClr>
              <a:buSzPct val="100000"/>
              <a:buNone/>
            </a:pPr>
            <a:r>
              <a:rPr lang="en-US" sz="2400"/>
              <a:t>(229) 482-3868</a:t>
            </a:r>
            <a:endParaRPr/>
          </a:p>
          <a:p>
            <a:pPr indent="0" lvl="0" marL="0" rtl="0" algn="ctr">
              <a:spcBef>
                <a:spcPts val="336"/>
              </a:spcBef>
              <a:spcAft>
                <a:spcPts val="0"/>
              </a:spcAft>
              <a:buClr>
                <a:schemeClr val="dk1"/>
              </a:buClr>
              <a:buSzPct val="100000"/>
              <a:buNone/>
            </a:pPr>
            <a:r>
              <a:rPr lang="en-US" sz="2400" u="sng">
                <a:solidFill>
                  <a:schemeClr val="hlink"/>
                </a:solidFill>
                <a:hlinkClick r:id="rId5"/>
              </a:rPr>
              <a:t>jacquelyn.delk@lanier.k12.ga.us</a:t>
            </a:r>
            <a:endParaRPr sz="2400"/>
          </a:p>
          <a:p>
            <a:pPr indent="0" lvl="0" marL="0" rtl="0" algn="ctr">
              <a:spcBef>
                <a:spcPts val="336"/>
              </a:spcBef>
              <a:spcAft>
                <a:spcPts val="0"/>
              </a:spcAft>
              <a:buClr>
                <a:schemeClr val="dk1"/>
              </a:buClr>
              <a:buSzPct val="100000"/>
              <a:buNone/>
            </a:pPr>
            <a:r>
              <a:t/>
            </a:r>
            <a:endParaRPr sz="2400"/>
          </a:p>
          <a:p>
            <a:pPr indent="0" lvl="0" marL="0" rtl="0" algn="ctr">
              <a:spcBef>
                <a:spcPts val="336"/>
              </a:spcBef>
              <a:spcAft>
                <a:spcPts val="0"/>
              </a:spcAft>
              <a:buClr>
                <a:schemeClr val="dk1"/>
              </a:buClr>
              <a:buSzPct val="100000"/>
              <a:buNone/>
            </a:pPr>
            <a:r>
              <a:rPr b="1" lang="en-US" sz="2400"/>
              <a:t>Homeless Liaison</a:t>
            </a:r>
            <a:endParaRPr/>
          </a:p>
          <a:p>
            <a:pPr indent="0" lvl="0" marL="0" rtl="0" algn="ctr">
              <a:spcBef>
                <a:spcPts val="336"/>
              </a:spcBef>
              <a:spcAft>
                <a:spcPts val="0"/>
              </a:spcAft>
              <a:buClr>
                <a:schemeClr val="dk1"/>
              </a:buClr>
              <a:buSzPct val="100000"/>
              <a:buNone/>
            </a:pPr>
            <a:r>
              <a:rPr lang="en-US" sz="2400"/>
              <a:t>Cheryl Powell</a:t>
            </a:r>
            <a:endParaRPr/>
          </a:p>
          <a:p>
            <a:pPr indent="0" lvl="0" marL="0" rtl="0" algn="ctr">
              <a:spcBef>
                <a:spcPts val="336"/>
              </a:spcBef>
              <a:spcAft>
                <a:spcPts val="0"/>
              </a:spcAft>
              <a:buClr>
                <a:schemeClr val="dk1"/>
              </a:buClr>
              <a:buSzPct val="100000"/>
              <a:buNone/>
            </a:pPr>
            <a:r>
              <a:rPr lang="en-US" sz="2400"/>
              <a:t>(229) 482-3868</a:t>
            </a:r>
            <a:endParaRPr/>
          </a:p>
          <a:p>
            <a:pPr indent="0" lvl="0" marL="0" rtl="0" algn="ctr">
              <a:spcBef>
                <a:spcPts val="336"/>
              </a:spcBef>
              <a:spcAft>
                <a:spcPts val="0"/>
              </a:spcAft>
              <a:buClr>
                <a:schemeClr val="dk1"/>
              </a:buClr>
              <a:buSzPct val="100000"/>
              <a:buNone/>
            </a:pPr>
            <a:r>
              <a:rPr lang="en-US" sz="2400" u="sng">
                <a:solidFill>
                  <a:schemeClr val="hlink"/>
                </a:solidFill>
                <a:hlinkClick r:id="rId6"/>
              </a:rPr>
              <a:t>cheryl.powell@lanier.k12.ga.us</a:t>
            </a:r>
            <a:endParaRPr sz="2400"/>
          </a:p>
          <a:p>
            <a:pPr indent="0" lvl="0" marL="0" rtl="0" algn="ctr">
              <a:spcBef>
                <a:spcPts val="336"/>
              </a:spcBef>
              <a:spcAft>
                <a:spcPts val="0"/>
              </a:spcAft>
              <a:buClr>
                <a:schemeClr val="dk1"/>
              </a:buClr>
              <a:buSzPct val="100000"/>
              <a:buNone/>
            </a:pPr>
            <a:r>
              <a:t/>
            </a:r>
            <a:endParaRPr sz="2400"/>
          </a:p>
          <a:p>
            <a:pPr indent="0" lvl="0" marL="0" rtl="0" algn="ctr">
              <a:spcBef>
                <a:spcPts val="294"/>
              </a:spcBef>
              <a:spcAft>
                <a:spcPts val="0"/>
              </a:spcAft>
              <a:buClr>
                <a:schemeClr val="dk1"/>
              </a:buClr>
              <a:buSzPct val="100000"/>
              <a:buNone/>
            </a:pPr>
            <a:r>
              <a:t/>
            </a:r>
            <a:endParaRPr sz="2100"/>
          </a:p>
          <a:p>
            <a:pPr indent="0" lvl="0" marL="0" rtl="0" algn="ctr">
              <a:spcBef>
                <a:spcPts val="336"/>
              </a:spcBef>
              <a:spcAft>
                <a:spcPts val="0"/>
              </a:spcAft>
              <a:buClr>
                <a:schemeClr val="dk1"/>
              </a:buClr>
              <a:buSzPct val="100000"/>
              <a:buNone/>
            </a:pPr>
            <a:r>
              <a:t/>
            </a:r>
            <a:endParaRPr sz="2400"/>
          </a:p>
          <a:p>
            <a:pPr indent="0" lvl="0" marL="0" rtl="0" algn="ctr">
              <a:spcBef>
                <a:spcPts val="336"/>
              </a:spcBef>
              <a:spcAft>
                <a:spcPts val="0"/>
              </a:spcAft>
              <a:buClr>
                <a:schemeClr val="dk1"/>
              </a:buClr>
              <a:buSzPct val="100000"/>
              <a:buNone/>
            </a:pPr>
            <a:r>
              <a:t/>
            </a:r>
            <a:endParaRPr sz="2400"/>
          </a:p>
          <a:p>
            <a:pPr indent="0" lvl="0" marL="0" rtl="0" algn="ctr">
              <a:spcBef>
                <a:spcPts val="392"/>
              </a:spcBef>
              <a:spcAft>
                <a:spcPts val="0"/>
              </a:spcAft>
              <a:buClr>
                <a:schemeClr val="dk1"/>
              </a:buClr>
              <a:buSzPct val="100000"/>
              <a:buNone/>
            </a:pPr>
            <a:r>
              <a:t/>
            </a:r>
            <a:endParaRPr sz="2800"/>
          </a:p>
          <a:p>
            <a:pPr indent="0" lvl="0" marL="0" rtl="0" algn="ctr">
              <a:spcBef>
                <a:spcPts val="392"/>
              </a:spcBef>
              <a:spcAft>
                <a:spcPts val="0"/>
              </a:spcAft>
              <a:buClr>
                <a:schemeClr val="dk1"/>
              </a:buClr>
              <a:buSzPct val="100000"/>
              <a:buNone/>
            </a:pPr>
            <a:r>
              <a:t/>
            </a:r>
            <a:endParaRPr sz="2800"/>
          </a:p>
          <a:p>
            <a:pPr indent="-218440" lvl="0" marL="342900" rtl="0" algn="ctr">
              <a:spcBef>
                <a:spcPts val="392"/>
              </a:spcBef>
              <a:spcAft>
                <a:spcPts val="0"/>
              </a:spcAft>
              <a:buClr>
                <a:schemeClr val="dk1"/>
              </a:buClr>
              <a:buSzPct val="100000"/>
              <a:buNone/>
            </a:pPr>
            <a:r>
              <a:t/>
            </a:r>
            <a:endParaRPr sz="2800"/>
          </a:p>
        </p:txBody>
      </p:sp>
    </p:spTree>
  </p:cSld>
  <p:clrMapOvr>
    <a:masterClrMapping/>
  </p:clrMapOvr>
  <p:transition spd="slow">
    <p:wipe dir="l"/>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School Contacts</a:t>
            </a:r>
            <a:endParaRPr/>
          </a:p>
        </p:txBody>
      </p:sp>
      <p:sp>
        <p:nvSpPr>
          <p:cNvPr id="242" name="Google Shape;242;p17"/>
          <p:cNvSpPr txBox="1"/>
          <p:nvPr>
            <p:ph idx="1" type="body"/>
          </p:nvPr>
        </p:nvSpPr>
        <p:spPr>
          <a:xfrm>
            <a:off x="457200" y="1600200"/>
            <a:ext cx="8361600" cy="4869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spcBef>
                <a:spcPts val="0"/>
              </a:spcBef>
              <a:spcAft>
                <a:spcPts val="0"/>
              </a:spcAft>
              <a:buClr>
                <a:schemeClr val="dk1"/>
              </a:buClr>
              <a:buSzPct val="100000"/>
              <a:buNone/>
            </a:pPr>
            <a:r>
              <a:t/>
            </a:r>
            <a:endParaRPr sz="2400"/>
          </a:p>
          <a:p>
            <a:pPr indent="0" lvl="0" marL="0" rtl="0" algn="ctr">
              <a:spcBef>
                <a:spcPts val="408"/>
              </a:spcBef>
              <a:spcAft>
                <a:spcPts val="0"/>
              </a:spcAft>
              <a:buClr>
                <a:schemeClr val="dk1"/>
              </a:buClr>
              <a:buSzPct val="36615"/>
              <a:buNone/>
            </a:pPr>
            <a:r>
              <a:rPr b="1" lang="en-US" sz="6554"/>
              <a:t>Lanier County Elementary School </a:t>
            </a:r>
            <a:endParaRPr sz="7354"/>
          </a:p>
          <a:p>
            <a:pPr indent="0" lvl="0" marL="0" rtl="0" algn="ctr">
              <a:spcBef>
                <a:spcPts val="408"/>
              </a:spcBef>
              <a:spcAft>
                <a:spcPts val="0"/>
              </a:spcAft>
              <a:buClr>
                <a:schemeClr val="dk1"/>
              </a:buClr>
              <a:buSzPct val="36615"/>
              <a:buNone/>
            </a:pPr>
            <a:r>
              <a:rPr lang="en-US" sz="6554"/>
              <a:t>Patrick Jordan</a:t>
            </a:r>
            <a:r>
              <a:rPr lang="en-US" sz="6554"/>
              <a:t>, Principal</a:t>
            </a:r>
            <a:endParaRPr sz="7354"/>
          </a:p>
          <a:p>
            <a:pPr indent="0" lvl="0" marL="0" rtl="0" algn="ctr">
              <a:spcBef>
                <a:spcPts val="408"/>
              </a:spcBef>
              <a:spcAft>
                <a:spcPts val="0"/>
              </a:spcAft>
              <a:buClr>
                <a:schemeClr val="dk1"/>
              </a:buClr>
              <a:buSzPct val="36615"/>
              <a:buNone/>
            </a:pPr>
            <a:r>
              <a:rPr lang="en-US" sz="6554"/>
              <a:t>(229) 482-3870</a:t>
            </a:r>
            <a:endParaRPr sz="7354"/>
          </a:p>
          <a:p>
            <a:pPr indent="0" lvl="0" marL="0" rtl="0" algn="ctr">
              <a:spcBef>
                <a:spcPts val="408"/>
              </a:spcBef>
              <a:spcAft>
                <a:spcPts val="0"/>
              </a:spcAft>
              <a:buClr>
                <a:schemeClr val="dk1"/>
              </a:buClr>
              <a:buSzPct val="36615"/>
              <a:buNone/>
            </a:pPr>
            <a:r>
              <a:rPr lang="en-US" sz="6554" u="sng">
                <a:solidFill>
                  <a:schemeClr val="hlink"/>
                </a:solidFill>
                <a:hlinkClick r:id="rId3"/>
              </a:rPr>
              <a:t>patrick.jordan@lanier.k12.ga.us</a:t>
            </a:r>
            <a:endParaRPr sz="6554"/>
          </a:p>
          <a:p>
            <a:pPr indent="0" lvl="0" marL="0" rtl="0" algn="ctr">
              <a:spcBef>
                <a:spcPts val="408"/>
              </a:spcBef>
              <a:spcAft>
                <a:spcPts val="0"/>
              </a:spcAft>
              <a:buClr>
                <a:schemeClr val="dk1"/>
              </a:buClr>
              <a:buSzPct val="36615"/>
              <a:buNone/>
            </a:pPr>
            <a:r>
              <a:t/>
            </a:r>
            <a:endParaRPr sz="6554"/>
          </a:p>
          <a:p>
            <a:pPr indent="0" lvl="0" marL="0" rtl="0" algn="ctr">
              <a:spcBef>
                <a:spcPts val="408"/>
              </a:spcBef>
              <a:spcAft>
                <a:spcPts val="0"/>
              </a:spcAft>
              <a:buClr>
                <a:schemeClr val="dk1"/>
              </a:buClr>
              <a:buSzPct val="36615"/>
              <a:buNone/>
            </a:pPr>
            <a:r>
              <a:rPr b="1" lang="en-US" sz="6554"/>
              <a:t>Lanier County Middle School </a:t>
            </a:r>
            <a:endParaRPr sz="7354"/>
          </a:p>
          <a:p>
            <a:pPr indent="0" lvl="0" marL="0" rtl="0" algn="ctr">
              <a:spcBef>
                <a:spcPts val="408"/>
              </a:spcBef>
              <a:spcAft>
                <a:spcPts val="0"/>
              </a:spcAft>
              <a:buClr>
                <a:schemeClr val="dk1"/>
              </a:buClr>
              <a:buSzPct val="36615"/>
              <a:buNone/>
            </a:pPr>
            <a:r>
              <a:rPr lang="en-US" sz="6554"/>
              <a:t>Scott Ray, Principal</a:t>
            </a:r>
            <a:endParaRPr sz="7354"/>
          </a:p>
          <a:p>
            <a:pPr indent="0" lvl="0" marL="0" rtl="0" algn="ctr">
              <a:spcBef>
                <a:spcPts val="408"/>
              </a:spcBef>
              <a:spcAft>
                <a:spcPts val="0"/>
              </a:spcAft>
              <a:buClr>
                <a:schemeClr val="dk1"/>
              </a:buClr>
              <a:buSzPct val="36615"/>
              <a:buNone/>
            </a:pPr>
            <a:r>
              <a:rPr lang="en-US" sz="6554"/>
              <a:t>(229) 482-8247</a:t>
            </a:r>
            <a:endParaRPr sz="7354"/>
          </a:p>
          <a:p>
            <a:pPr indent="0" lvl="0" marL="0" rtl="0" algn="ctr">
              <a:spcBef>
                <a:spcPts val="408"/>
              </a:spcBef>
              <a:spcAft>
                <a:spcPts val="0"/>
              </a:spcAft>
              <a:buClr>
                <a:schemeClr val="dk1"/>
              </a:buClr>
              <a:buSzPct val="36615"/>
              <a:buNone/>
            </a:pPr>
            <a:r>
              <a:rPr lang="en-US" sz="6554" u="sng">
                <a:solidFill>
                  <a:schemeClr val="hlink"/>
                </a:solidFill>
                <a:hlinkClick r:id="rId4"/>
              </a:rPr>
              <a:t>scott.ray@lanier.k12.ga.us</a:t>
            </a:r>
            <a:endParaRPr sz="6554"/>
          </a:p>
          <a:p>
            <a:pPr indent="0" lvl="0" marL="0" rtl="0" algn="ctr">
              <a:spcBef>
                <a:spcPts val="408"/>
              </a:spcBef>
              <a:spcAft>
                <a:spcPts val="0"/>
              </a:spcAft>
              <a:buClr>
                <a:schemeClr val="dk1"/>
              </a:buClr>
              <a:buSzPct val="36615"/>
              <a:buNone/>
            </a:pPr>
            <a:r>
              <a:t/>
            </a:r>
            <a:endParaRPr sz="6554"/>
          </a:p>
          <a:p>
            <a:pPr indent="0" lvl="0" marL="0" rtl="0" algn="ctr">
              <a:spcBef>
                <a:spcPts val="408"/>
              </a:spcBef>
              <a:spcAft>
                <a:spcPts val="0"/>
              </a:spcAft>
              <a:buClr>
                <a:schemeClr val="dk1"/>
              </a:buClr>
              <a:buSzPct val="36615"/>
              <a:buNone/>
            </a:pPr>
            <a:r>
              <a:rPr b="1" lang="en-US" sz="6554"/>
              <a:t>Lanier County High School </a:t>
            </a:r>
            <a:endParaRPr sz="7354"/>
          </a:p>
          <a:p>
            <a:pPr indent="0" lvl="0" marL="0" rtl="0" algn="ctr">
              <a:spcBef>
                <a:spcPts val="408"/>
              </a:spcBef>
              <a:spcAft>
                <a:spcPts val="0"/>
              </a:spcAft>
              <a:buClr>
                <a:schemeClr val="dk1"/>
              </a:buClr>
              <a:buSzPct val="36615"/>
              <a:buNone/>
            </a:pPr>
            <a:r>
              <a:rPr lang="en-US" sz="6554"/>
              <a:t>Matthew Weaver, Principal</a:t>
            </a:r>
            <a:endParaRPr sz="7354"/>
          </a:p>
          <a:p>
            <a:pPr indent="0" lvl="0" marL="0" rtl="0" algn="ctr">
              <a:spcBef>
                <a:spcPts val="408"/>
              </a:spcBef>
              <a:spcAft>
                <a:spcPts val="0"/>
              </a:spcAft>
              <a:buClr>
                <a:schemeClr val="dk1"/>
              </a:buClr>
              <a:buSzPct val="36615"/>
              <a:buNone/>
            </a:pPr>
            <a:r>
              <a:rPr lang="en-US" sz="6554"/>
              <a:t>(229) 482-3868</a:t>
            </a:r>
            <a:endParaRPr sz="7354"/>
          </a:p>
          <a:p>
            <a:pPr indent="0" lvl="0" marL="0" rtl="0" algn="ctr">
              <a:spcBef>
                <a:spcPts val="408"/>
              </a:spcBef>
              <a:spcAft>
                <a:spcPts val="0"/>
              </a:spcAft>
              <a:buClr>
                <a:schemeClr val="dk1"/>
              </a:buClr>
              <a:buSzPct val="36615"/>
              <a:buNone/>
            </a:pPr>
            <a:r>
              <a:rPr lang="en-US" sz="6554" u="sng">
                <a:solidFill>
                  <a:schemeClr val="hlink"/>
                </a:solidFill>
                <a:hlinkClick r:id="rId5"/>
              </a:rPr>
              <a:t>matthew.weaver@lanier.k12.ga.us</a:t>
            </a:r>
            <a:endParaRPr sz="6554"/>
          </a:p>
          <a:p>
            <a:pPr indent="0" lvl="0" marL="0" rtl="0" algn="ctr">
              <a:spcBef>
                <a:spcPts val="408"/>
              </a:spcBef>
              <a:spcAft>
                <a:spcPts val="0"/>
              </a:spcAft>
              <a:buClr>
                <a:schemeClr val="dk1"/>
              </a:buClr>
              <a:buSzPct val="60000"/>
              <a:buNone/>
            </a:pPr>
            <a:r>
              <a:t/>
            </a:r>
            <a:endParaRPr b="1" sz="4000"/>
          </a:p>
          <a:p>
            <a:pPr indent="0" lvl="0" marL="0" rtl="0" algn="ctr">
              <a:spcBef>
                <a:spcPts val="357"/>
              </a:spcBef>
              <a:spcAft>
                <a:spcPts val="0"/>
              </a:spcAft>
              <a:buClr>
                <a:schemeClr val="dk1"/>
              </a:buClr>
              <a:buSzPct val="100000"/>
              <a:buNone/>
            </a:pPr>
            <a:r>
              <a:t/>
            </a:r>
            <a:endParaRPr sz="2100"/>
          </a:p>
          <a:p>
            <a:pPr indent="0" lvl="0" marL="0" rtl="0" algn="ctr">
              <a:spcBef>
                <a:spcPts val="357"/>
              </a:spcBef>
              <a:spcAft>
                <a:spcPts val="0"/>
              </a:spcAft>
              <a:buClr>
                <a:schemeClr val="dk1"/>
              </a:buClr>
              <a:buSzPct val="100000"/>
              <a:buNone/>
            </a:pPr>
            <a:r>
              <a:t/>
            </a:r>
            <a:endParaRPr sz="2100"/>
          </a:p>
          <a:p>
            <a:pPr indent="0" lvl="0" marL="0" rtl="0" algn="ctr">
              <a:spcBef>
                <a:spcPts val="408"/>
              </a:spcBef>
              <a:spcAft>
                <a:spcPts val="0"/>
              </a:spcAft>
              <a:buClr>
                <a:schemeClr val="dk1"/>
              </a:buClr>
              <a:buSzPct val="100000"/>
              <a:buNone/>
            </a:pPr>
            <a:r>
              <a:t/>
            </a:r>
            <a:endParaRPr sz="2400"/>
          </a:p>
          <a:p>
            <a:pPr indent="0" lvl="0" marL="0" rtl="0" algn="ctr">
              <a:spcBef>
                <a:spcPts val="408"/>
              </a:spcBef>
              <a:spcAft>
                <a:spcPts val="0"/>
              </a:spcAft>
              <a:buClr>
                <a:schemeClr val="dk1"/>
              </a:buClr>
              <a:buSzPct val="100000"/>
              <a:buNone/>
            </a:pPr>
            <a:r>
              <a:t/>
            </a:r>
            <a:endParaRPr sz="2400"/>
          </a:p>
          <a:p>
            <a:pPr indent="0" lvl="0" marL="0" rtl="0" algn="ctr">
              <a:spcBef>
                <a:spcPts val="476"/>
              </a:spcBef>
              <a:spcAft>
                <a:spcPts val="0"/>
              </a:spcAft>
              <a:buClr>
                <a:schemeClr val="dk1"/>
              </a:buClr>
              <a:buSzPct val="100000"/>
              <a:buNone/>
            </a:pPr>
            <a:r>
              <a:t/>
            </a:r>
            <a:endParaRPr sz="2800"/>
          </a:p>
          <a:p>
            <a:pPr indent="0" lvl="0" marL="0" rtl="0" algn="ctr">
              <a:spcBef>
                <a:spcPts val="476"/>
              </a:spcBef>
              <a:spcAft>
                <a:spcPts val="0"/>
              </a:spcAft>
              <a:buClr>
                <a:schemeClr val="dk1"/>
              </a:buClr>
              <a:buSzPct val="100000"/>
              <a:buNone/>
            </a:pPr>
            <a:r>
              <a:t/>
            </a:r>
            <a:endParaRPr sz="2800"/>
          </a:p>
          <a:p>
            <a:pPr indent="-191770" lvl="0" marL="342900" rtl="0" algn="ctr">
              <a:spcBef>
                <a:spcPts val="476"/>
              </a:spcBef>
              <a:spcAft>
                <a:spcPts val="0"/>
              </a:spcAft>
              <a:buClr>
                <a:schemeClr val="dk1"/>
              </a:buClr>
              <a:buSzPct val="100000"/>
              <a:buNone/>
            </a:pPr>
            <a:r>
              <a:t/>
            </a:r>
            <a:endParaRPr sz="2800"/>
          </a:p>
        </p:txBody>
      </p:sp>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Why are we here?</a:t>
            </a:r>
            <a:endParaRPr/>
          </a:p>
        </p:txBody>
      </p:sp>
      <p:sp>
        <p:nvSpPr>
          <p:cNvPr id="141" name="Google Shape;141;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Clr>
                <a:schemeClr val="dk1"/>
              </a:buClr>
              <a:buSzPct val="100000"/>
              <a:buNone/>
            </a:pPr>
            <a:r>
              <a:rPr b="1" lang="en-US"/>
              <a:t>The Every Student Succeeds Act requires that all Title I Schools hold an Annual Meeting of Title I families for the purpose of…</a:t>
            </a:r>
            <a:endParaRPr/>
          </a:p>
          <a:p>
            <a:pPr indent="-342900" lvl="0" marL="342900" rtl="0" algn="l">
              <a:spcBef>
                <a:spcPts val="555"/>
              </a:spcBef>
              <a:spcAft>
                <a:spcPts val="0"/>
              </a:spcAft>
              <a:buClr>
                <a:schemeClr val="dk1"/>
              </a:buClr>
              <a:buSzPct val="100000"/>
              <a:buChar char="•"/>
            </a:pPr>
            <a:r>
              <a:rPr lang="en-US" sz="3000"/>
              <a:t>Informing you of your school’s participation in Title I.</a:t>
            </a:r>
            <a:endParaRPr/>
          </a:p>
          <a:p>
            <a:pPr indent="-342900" lvl="0" marL="342900" rtl="0" algn="l">
              <a:spcBef>
                <a:spcPts val="555"/>
              </a:spcBef>
              <a:spcAft>
                <a:spcPts val="0"/>
              </a:spcAft>
              <a:buClr>
                <a:schemeClr val="dk1"/>
              </a:buClr>
              <a:buSzPct val="100000"/>
              <a:buChar char="•"/>
            </a:pPr>
            <a:r>
              <a:rPr lang="en-US" sz="3000"/>
              <a:t>Informing you of school-wide status and school designation.</a:t>
            </a:r>
            <a:endParaRPr/>
          </a:p>
          <a:p>
            <a:pPr indent="-342900" lvl="0" marL="342900" rtl="0" algn="l">
              <a:spcBef>
                <a:spcPts val="555"/>
              </a:spcBef>
              <a:spcAft>
                <a:spcPts val="0"/>
              </a:spcAft>
              <a:buClr>
                <a:schemeClr val="dk1"/>
              </a:buClr>
              <a:buSzPct val="100000"/>
              <a:buChar char="•"/>
            </a:pPr>
            <a:r>
              <a:rPr lang="en-US" sz="3000"/>
              <a:t>Explaining the requirements of Title I.</a:t>
            </a:r>
            <a:endParaRPr/>
          </a:p>
          <a:p>
            <a:pPr indent="-342900" lvl="0" marL="342900" rtl="0" algn="l">
              <a:spcBef>
                <a:spcPts val="555"/>
              </a:spcBef>
              <a:spcAft>
                <a:spcPts val="0"/>
              </a:spcAft>
              <a:buClr>
                <a:schemeClr val="dk1"/>
              </a:buClr>
              <a:buSzPct val="100000"/>
              <a:buChar char="•"/>
            </a:pPr>
            <a:r>
              <a:rPr lang="en-US" sz="3000"/>
              <a:t>Explaining your rights as parents/families to be involved.</a:t>
            </a:r>
            <a:endParaRPr/>
          </a:p>
        </p:txBody>
      </p:sp>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What is Title I?</a:t>
            </a:r>
            <a:endParaRPr/>
          </a:p>
        </p:txBody>
      </p:sp>
      <p:sp>
        <p:nvSpPr>
          <p:cNvPr id="148" name="Google Shape;148;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000"/>
              <a:buChar char="•"/>
            </a:pPr>
            <a:r>
              <a:rPr lang="en-US" sz="3000"/>
              <a:t>Purpose and Funding</a:t>
            </a:r>
            <a:endParaRPr/>
          </a:p>
          <a:p>
            <a:pPr indent="-342900" lvl="0" marL="342900" rtl="0" algn="l">
              <a:spcBef>
                <a:spcPts val="600"/>
              </a:spcBef>
              <a:spcAft>
                <a:spcPts val="0"/>
              </a:spcAft>
              <a:buClr>
                <a:schemeClr val="dk1"/>
              </a:buClr>
              <a:buSzPts val="3000"/>
              <a:buChar char="•"/>
            </a:pPr>
            <a:r>
              <a:rPr lang="en-US" sz="3000"/>
              <a:t>Eligibility</a:t>
            </a:r>
            <a:endParaRPr/>
          </a:p>
          <a:p>
            <a:pPr indent="-342900" lvl="0" marL="342900" rtl="0" algn="l">
              <a:spcBef>
                <a:spcPts val="600"/>
              </a:spcBef>
              <a:spcAft>
                <a:spcPts val="0"/>
              </a:spcAft>
              <a:buClr>
                <a:schemeClr val="dk1"/>
              </a:buClr>
              <a:buSzPts val="3000"/>
              <a:buChar char="•"/>
            </a:pPr>
            <a:r>
              <a:rPr lang="en-US" sz="3000"/>
              <a:t>Participation </a:t>
            </a:r>
            <a:endParaRPr/>
          </a:p>
          <a:p>
            <a:pPr indent="-152400" lvl="0" marL="342900" rtl="0" algn="l">
              <a:spcBef>
                <a:spcPts val="600"/>
              </a:spcBef>
              <a:spcAft>
                <a:spcPts val="0"/>
              </a:spcAft>
              <a:buClr>
                <a:schemeClr val="dk1"/>
              </a:buClr>
              <a:buSzPts val="3000"/>
              <a:buNone/>
            </a:pPr>
            <a:r>
              <a:t/>
            </a:r>
            <a:endParaRPr sz="3000"/>
          </a:p>
          <a:p>
            <a:pPr indent="-152400" lvl="0" marL="342900" rtl="0" algn="l">
              <a:spcBef>
                <a:spcPts val="600"/>
              </a:spcBef>
              <a:spcAft>
                <a:spcPts val="0"/>
              </a:spcAft>
              <a:buClr>
                <a:schemeClr val="dk1"/>
              </a:buClr>
              <a:buSzPts val="3000"/>
              <a:buNone/>
            </a:pPr>
            <a:r>
              <a:t/>
            </a:r>
            <a:endParaRPr sz="3000"/>
          </a:p>
          <a:p>
            <a:pPr indent="0" lvl="0" marL="0" rtl="0" algn="ctr">
              <a:spcBef>
                <a:spcPts val="600"/>
              </a:spcBef>
              <a:spcAft>
                <a:spcPts val="0"/>
              </a:spcAft>
              <a:buClr>
                <a:schemeClr val="dk1"/>
              </a:buClr>
              <a:buSzPts val="3000"/>
              <a:buNone/>
            </a:pPr>
            <a:r>
              <a:rPr b="1" lang="en-US" sz="3000"/>
              <a:t>All schools in Lanier County are </a:t>
            </a:r>
            <a:endParaRPr/>
          </a:p>
          <a:p>
            <a:pPr indent="0" lvl="0" marL="0" rtl="0" algn="ctr">
              <a:spcBef>
                <a:spcPts val="600"/>
              </a:spcBef>
              <a:spcAft>
                <a:spcPts val="0"/>
              </a:spcAft>
              <a:buClr>
                <a:schemeClr val="dk1"/>
              </a:buClr>
              <a:buSzPts val="3000"/>
              <a:buNone/>
            </a:pPr>
            <a:r>
              <a:rPr b="1" lang="en-US" sz="3000"/>
              <a:t>School-wide Title I Program schools.</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How Does Lanier County </a:t>
            </a:r>
            <a:br>
              <a:rPr b="1" lang="en-US"/>
            </a:br>
            <a:r>
              <a:rPr b="1" lang="en-US"/>
              <a:t>Spend Title I Money?</a:t>
            </a:r>
            <a:endParaRPr/>
          </a:p>
        </p:txBody>
      </p:sp>
      <p:sp>
        <p:nvSpPr>
          <p:cNvPr id="155" name="Google Shape;155;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000"/>
              <a:buChar char="•"/>
            </a:pPr>
            <a:r>
              <a:rPr lang="en-US" sz="3000"/>
              <a:t>Personnel</a:t>
            </a:r>
            <a:endParaRPr/>
          </a:p>
          <a:p>
            <a:pPr indent="-342900" lvl="0" marL="342900" rtl="0" algn="l">
              <a:spcBef>
                <a:spcPts val="600"/>
              </a:spcBef>
              <a:spcAft>
                <a:spcPts val="0"/>
              </a:spcAft>
              <a:buClr>
                <a:schemeClr val="dk1"/>
              </a:buClr>
              <a:buSzPts val="3000"/>
              <a:buChar char="•"/>
            </a:pPr>
            <a:r>
              <a:rPr lang="en-US" sz="3000"/>
              <a:t>Title I Intervention Services  </a:t>
            </a:r>
            <a:endParaRPr/>
          </a:p>
          <a:p>
            <a:pPr indent="-342900" lvl="0" marL="342900" rtl="0" algn="l">
              <a:spcBef>
                <a:spcPts val="600"/>
              </a:spcBef>
              <a:spcAft>
                <a:spcPts val="0"/>
              </a:spcAft>
              <a:buClr>
                <a:schemeClr val="dk1"/>
              </a:buClr>
              <a:buSzPts val="3000"/>
              <a:buChar char="•"/>
            </a:pPr>
            <a:r>
              <a:rPr lang="en-US" sz="3000"/>
              <a:t>Instructional Supplies</a:t>
            </a:r>
            <a:endParaRPr/>
          </a:p>
          <a:p>
            <a:pPr indent="-342900" lvl="0" marL="342900" rtl="0" algn="l">
              <a:spcBef>
                <a:spcPts val="600"/>
              </a:spcBef>
              <a:spcAft>
                <a:spcPts val="0"/>
              </a:spcAft>
              <a:buClr>
                <a:schemeClr val="dk1"/>
              </a:buClr>
              <a:buSzPts val="3000"/>
              <a:buChar char="•"/>
            </a:pPr>
            <a:r>
              <a:rPr lang="en-US" sz="3000"/>
              <a:t>Technology </a:t>
            </a:r>
            <a:endParaRPr b="1" sz="3000"/>
          </a:p>
          <a:p>
            <a:pPr indent="-342900" lvl="0" marL="342900" rtl="0" algn="l">
              <a:spcBef>
                <a:spcPts val="600"/>
              </a:spcBef>
              <a:spcAft>
                <a:spcPts val="0"/>
              </a:spcAft>
              <a:buClr>
                <a:schemeClr val="dk1"/>
              </a:buClr>
              <a:buSzPts val="3000"/>
              <a:buChar char="•"/>
            </a:pPr>
            <a:r>
              <a:rPr lang="en-US" sz="3000"/>
              <a:t>Parent &amp; Family Engagement </a:t>
            </a:r>
            <a:r>
              <a:rPr lang="en-US" sz="2400"/>
              <a:t>(1% of the Title I Budget)</a:t>
            </a:r>
            <a:endParaRPr sz="3000"/>
          </a:p>
          <a:p>
            <a:pPr indent="-285750" lvl="1" marL="742950" rtl="0" algn="l">
              <a:spcBef>
                <a:spcPts val="520"/>
              </a:spcBef>
              <a:spcAft>
                <a:spcPts val="0"/>
              </a:spcAft>
              <a:buClr>
                <a:schemeClr val="dk1"/>
              </a:buClr>
              <a:buSzPts val="2600"/>
              <a:buChar char="–"/>
            </a:pPr>
            <a:r>
              <a:rPr lang="en-US" sz="2600"/>
              <a:t>Parent &amp; Family Engagement District Coordinator</a:t>
            </a:r>
            <a:endParaRPr/>
          </a:p>
          <a:p>
            <a:pPr indent="-285750" lvl="1" marL="742950" rtl="0" algn="l">
              <a:spcBef>
                <a:spcPts val="520"/>
              </a:spcBef>
              <a:spcAft>
                <a:spcPts val="0"/>
              </a:spcAft>
              <a:buClr>
                <a:schemeClr val="dk1"/>
              </a:buClr>
              <a:buSzPts val="2600"/>
              <a:buChar char="–"/>
            </a:pPr>
            <a:r>
              <a:rPr lang="en-US" sz="2600"/>
              <a:t>Parent &amp; Family Engagement Resource Center</a:t>
            </a:r>
            <a:endParaRPr/>
          </a:p>
          <a:p>
            <a:pPr indent="-285750" lvl="1" marL="742950" rtl="0" algn="l">
              <a:spcBef>
                <a:spcPts val="520"/>
              </a:spcBef>
              <a:spcAft>
                <a:spcPts val="0"/>
              </a:spcAft>
              <a:buClr>
                <a:schemeClr val="dk1"/>
              </a:buClr>
              <a:buSzPts val="2600"/>
              <a:buChar char="–"/>
            </a:pPr>
            <a:r>
              <a:rPr lang="en-US" sz="2600"/>
              <a:t>Parent &amp; Family Engagement Activities </a:t>
            </a:r>
            <a:endParaRPr/>
          </a:p>
        </p:txBody>
      </p:sp>
    </p:spTree>
  </p:cSld>
  <p:clrMapOvr>
    <a:masterClrMapping/>
  </p:clrMapOvr>
  <p:transition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School Improvement Plan</a:t>
            </a:r>
            <a:br>
              <a:rPr b="1" lang="en-US"/>
            </a:br>
            <a:r>
              <a:rPr b="1" lang="en-US"/>
              <a:t>School-wide Plan</a:t>
            </a:r>
            <a:endParaRPr/>
          </a:p>
        </p:txBody>
      </p:sp>
      <p:sp>
        <p:nvSpPr>
          <p:cNvPr id="161" name="Google Shape;161;p5"/>
          <p:cNvSpPr txBox="1"/>
          <p:nvPr>
            <p:ph idx="1" type="body"/>
          </p:nvPr>
        </p:nvSpPr>
        <p:spPr>
          <a:xfrm>
            <a:off x="457200" y="1600200"/>
            <a:ext cx="8229600" cy="49831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b="1" lang="en-US"/>
              <a:t>The SIP includes:</a:t>
            </a:r>
            <a:endParaRPr/>
          </a:p>
          <a:p>
            <a:pPr indent="-342900" lvl="0" marL="342900" rtl="0" algn="l">
              <a:spcBef>
                <a:spcPts val="480"/>
              </a:spcBef>
              <a:spcAft>
                <a:spcPts val="0"/>
              </a:spcAft>
              <a:buClr>
                <a:schemeClr val="dk1"/>
              </a:buClr>
              <a:buSzPts val="2400"/>
              <a:buChar char="•"/>
            </a:pPr>
            <a:r>
              <a:rPr lang="en-US" sz="2400"/>
              <a:t>A Needs Assessment and Summary of Data</a:t>
            </a:r>
            <a:endParaRPr/>
          </a:p>
          <a:p>
            <a:pPr indent="-342900" lvl="0" marL="342900" rtl="0" algn="l">
              <a:spcBef>
                <a:spcPts val="480"/>
              </a:spcBef>
              <a:spcAft>
                <a:spcPts val="0"/>
              </a:spcAft>
              <a:buClr>
                <a:schemeClr val="dk1"/>
              </a:buClr>
              <a:buSzPts val="2400"/>
              <a:buChar char="•"/>
            </a:pPr>
            <a:r>
              <a:rPr lang="en-US" sz="2400"/>
              <a:t>Goals and Strategies to Address Academic Needs of Students</a:t>
            </a:r>
            <a:endParaRPr/>
          </a:p>
          <a:p>
            <a:pPr indent="-342900" lvl="0" marL="342900" rtl="0" algn="l">
              <a:spcBef>
                <a:spcPts val="480"/>
              </a:spcBef>
              <a:spcAft>
                <a:spcPts val="0"/>
              </a:spcAft>
              <a:buClr>
                <a:schemeClr val="dk1"/>
              </a:buClr>
              <a:buSzPts val="2400"/>
              <a:buChar char="•"/>
            </a:pPr>
            <a:r>
              <a:rPr lang="en-US" sz="2400"/>
              <a:t>Professional Development Needs</a:t>
            </a:r>
            <a:endParaRPr/>
          </a:p>
          <a:p>
            <a:pPr indent="-342900" lvl="0" marL="342900" rtl="0" algn="l">
              <a:spcBef>
                <a:spcPts val="480"/>
              </a:spcBef>
              <a:spcAft>
                <a:spcPts val="0"/>
              </a:spcAft>
              <a:buClr>
                <a:schemeClr val="dk1"/>
              </a:buClr>
              <a:buSzPts val="2400"/>
              <a:buChar char="•"/>
            </a:pPr>
            <a:r>
              <a:rPr lang="en-US" sz="2400"/>
              <a:t>Coordination of Resources/Comprehensive Budget</a:t>
            </a:r>
            <a:endParaRPr/>
          </a:p>
          <a:p>
            <a:pPr indent="-342900" lvl="0" marL="342900" rtl="0" algn="l">
              <a:spcBef>
                <a:spcPts val="480"/>
              </a:spcBef>
              <a:spcAft>
                <a:spcPts val="0"/>
              </a:spcAft>
              <a:buClr>
                <a:schemeClr val="dk1"/>
              </a:buClr>
              <a:buSzPts val="2400"/>
              <a:buChar char="•"/>
            </a:pPr>
            <a:r>
              <a:rPr lang="en-US" sz="2400"/>
              <a:t>Parent and Family Engagement Policy</a:t>
            </a:r>
            <a:endParaRPr/>
          </a:p>
          <a:p>
            <a:pPr indent="-190500" lvl="0" marL="342900" rtl="0" algn="l">
              <a:spcBef>
                <a:spcPts val="480"/>
              </a:spcBef>
              <a:spcAft>
                <a:spcPts val="0"/>
              </a:spcAft>
              <a:buClr>
                <a:schemeClr val="dk1"/>
              </a:buClr>
              <a:buSzPts val="2400"/>
              <a:buNone/>
            </a:pPr>
            <a:r>
              <a:t/>
            </a:r>
            <a:endParaRPr sz="2400"/>
          </a:p>
          <a:p>
            <a:pPr indent="0" lvl="0" marL="0" rtl="0" algn="ctr">
              <a:spcBef>
                <a:spcPts val="500"/>
              </a:spcBef>
              <a:spcAft>
                <a:spcPts val="0"/>
              </a:spcAft>
              <a:buClr>
                <a:schemeClr val="dk1"/>
              </a:buClr>
              <a:buSzPts val="2500"/>
              <a:buNone/>
            </a:pPr>
            <a:r>
              <a:rPr b="1" lang="en-US" sz="2500"/>
              <a:t>Title I parents, families, and community members have the right to be involved in the development of these plans. Opportunities for input are available to all stakeholders throughout the year.</a:t>
            </a:r>
            <a:endParaRPr/>
          </a:p>
        </p:txBody>
      </p:sp>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Lanier County High School </a:t>
            </a:r>
            <a:endParaRPr/>
          </a:p>
        </p:txBody>
      </p:sp>
      <p:sp>
        <p:nvSpPr>
          <p:cNvPr id="167" name="Google Shape;167;p7"/>
          <p:cNvSpPr txBox="1"/>
          <p:nvPr>
            <p:ph idx="1" type="body"/>
          </p:nvPr>
        </p:nvSpPr>
        <p:spPr>
          <a:xfrm>
            <a:off x="457200" y="1600200"/>
            <a:ext cx="8229600" cy="498316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Clr>
                <a:schemeClr val="dk1"/>
              </a:buClr>
              <a:buSzPct val="100000"/>
              <a:buNone/>
            </a:pPr>
            <a:r>
              <a:rPr b="1" lang="en-US" sz="3600"/>
              <a:t>School Improvement Plan Goals</a:t>
            </a:r>
            <a:endParaRPr/>
          </a:p>
          <a:p>
            <a:pPr indent="0" lvl="0" marL="0" rtl="0" algn="l">
              <a:spcBef>
                <a:spcPts val="555"/>
              </a:spcBef>
              <a:spcAft>
                <a:spcPts val="0"/>
              </a:spcAft>
              <a:buClr>
                <a:schemeClr val="dk1"/>
              </a:buClr>
              <a:buSzPct val="100000"/>
              <a:buNone/>
            </a:pPr>
            <a:r>
              <a:rPr b="1" lang="en-US" sz="3000"/>
              <a:t>Goal 1</a:t>
            </a:r>
            <a:endParaRPr/>
          </a:p>
          <a:p>
            <a:pPr indent="0" lvl="0" marL="0" rtl="0" algn="l">
              <a:spcBef>
                <a:spcPts val="555"/>
              </a:spcBef>
              <a:spcAft>
                <a:spcPts val="0"/>
              </a:spcAft>
              <a:buClr>
                <a:schemeClr val="dk1"/>
              </a:buClr>
              <a:buSzPct val="100000"/>
              <a:buNone/>
            </a:pPr>
            <a:r>
              <a:rPr lang="en-US" sz="3000"/>
              <a:t>Increase proficiency on the GA MIlestone Assessment by 5% of the baseline created in FY24.</a:t>
            </a:r>
            <a:endParaRPr/>
          </a:p>
          <a:p>
            <a:pPr indent="0" lvl="0" marL="0" rtl="0" algn="l">
              <a:spcBef>
                <a:spcPts val="555"/>
              </a:spcBef>
              <a:spcAft>
                <a:spcPts val="0"/>
              </a:spcAft>
              <a:buClr>
                <a:schemeClr val="dk1"/>
              </a:buClr>
              <a:buSzPct val="100000"/>
              <a:buNone/>
            </a:pPr>
            <a:r>
              <a:rPr b="1" lang="en-US" sz="3000"/>
              <a:t>Goal 2</a:t>
            </a:r>
            <a:endParaRPr/>
          </a:p>
          <a:p>
            <a:pPr indent="0" lvl="0" marL="0" rtl="0" algn="l">
              <a:spcBef>
                <a:spcPts val="555"/>
              </a:spcBef>
              <a:spcAft>
                <a:spcPts val="0"/>
              </a:spcAft>
              <a:buClr>
                <a:schemeClr val="dk1"/>
              </a:buClr>
              <a:buSzPct val="100000"/>
              <a:buNone/>
            </a:pPr>
            <a:r>
              <a:rPr lang="en-US" sz="3000"/>
              <a:t>Decrease Office Discipline Referrals by 15% of the baseline created in FY24.</a:t>
            </a:r>
            <a:endParaRPr sz="3000"/>
          </a:p>
          <a:p>
            <a:pPr indent="0" lvl="0" marL="0" rtl="0" algn="l">
              <a:spcBef>
                <a:spcPts val="555"/>
              </a:spcBef>
              <a:spcAft>
                <a:spcPts val="0"/>
              </a:spcAft>
              <a:buClr>
                <a:schemeClr val="dk1"/>
              </a:buClr>
              <a:buSzPct val="100000"/>
              <a:buNone/>
            </a:pPr>
            <a:r>
              <a:rPr lang="en-US" sz="3000"/>
              <a:t>	(200 Total)</a:t>
            </a:r>
            <a:endParaRPr sz="3000"/>
          </a:p>
          <a:p>
            <a:pPr indent="0" lvl="0" marL="0" rtl="0" algn="l">
              <a:spcBef>
                <a:spcPts val="666"/>
              </a:spcBef>
              <a:spcAft>
                <a:spcPts val="0"/>
              </a:spcAft>
              <a:buClr>
                <a:schemeClr val="dk1"/>
              </a:buClr>
              <a:buSzPct val="100000"/>
              <a:buNone/>
            </a:pPr>
            <a:r>
              <a:rPr b="1" lang="en-US" sz="3600"/>
              <a:t>Accountability</a:t>
            </a:r>
            <a:endParaRPr b="1" sz="3000"/>
          </a:p>
          <a:p>
            <a:pPr indent="-328612" lvl="0" marL="342900" rtl="0" algn="l">
              <a:spcBef>
                <a:spcPts val="555"/>
              </a:spcBef>
              <a:spcAft>
                <a:spcPts val="0"/>
              </a:spcAft>
              <a:buClr>
                <a:schemeClr val="dk1"/>
              </a:buClr>
              <a:buSzPct val="100000"/>
              <a:buChar char="•"/>
            </a:pPr>
            <a:r>
              <a:rPr lang="en-US" sz="3000"/>
              <a:t>CCRPI</a:t>
            </a:r>
            <a:endParaRPr/>
          </a:p>
          <a:p>
            <a:pPr indent="-328612" lvl="0" marL="342900" rtl="0" algn="l">
              <a:spcBef>
                <a:spcPts val="555"/>
              </a:spcBef>
              <a:spcAft>
                <a:spcPts val="0"/>
              </a:spcAft>
              <a:buClr>
                <a:schemeClr val="dk1"/>
              </a:buClr>
              <a:buSzPct val="100000"/>
              <a:buChar char="•"/>
            </a:pPr>
            <a:r>
              <a:rPr lang="en-US" sz="3000"/>
              <a:t>State School Report Card</a:t>
            </a:r>
            <a:endParaRPr/>
          </a:p>
          <a:p>
            <a:pPr indent="0" lvl="0" marL="0" rtl="0" algn="l">
              <a:spcBef>
                <a:spcPts val="592"/>
              </a:spcBef>
              <a:spcAft>
                <a:spcPts val="0"/>
              </a:spcAft>
              <a:buClr>
                <a:schemeClr val="dk1"/>
              </a:buClr>
              <a:buSzPct val="100000"/>
              <a:buNone/>
            </a:pPr>
            <a:r>
              <a:t/>
            </a:r>
            <a:endParaRPr b="1"/>
          </a:p>
          <a:p>
            <a:pPr indent="0" lvl="0" marL="0" rtl="0" algn="l">
              <a:spcBef>
                <a:spcPts val="462"/>
              </a:spcBef>
              <a:spcAft>
                <a:spcPts val="0"/>
              </a:spcAft>
              <a:buClr>
                <a:schemeClr val="dk1"/>
              </a:buClr>
              <a:buSzPct val="100000"/>
              <a:buNone/>
            </a:pPr>
            <a:r>
              <a:t/>
            </a:r>
            <a:endParaRPr b="1" sz="2500"/>
          </a:p>
        </p:txBody>
      </p:sp>
    </p:spTree>
  </p:cSld>
  <p:clrMapOvr>
    <a:masterClrMapping/>
  </p:clrMapOvr>
  <p:transition spd="slow">
    <p:wipe dir="l"/>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LCHS Curriculum, Grading, </a:t>
            </a:r>
            <a:br>
              <a:rPr b="1" lang="en-US"/>
            </a:br>
            <a:r>
              <a:rPr b="1" lang="en-US"/>
              <a:t>&amp; Assessments</a:t>
            </a:r>
            <a:endParaRPr/>
          </a:p>
        </p:txBody>
      </p:sp>
      <p:sp>
        <p:nvSpPr>
          <p:cNvPr id="173" name="Google Shape;173;p8"/>
          <p:cNvSpPr txBox="1"/>
          <p:nvPr>
            <p:ph idx="1" type="body"/>
          </p:nvPr>
        </p:nvSpPr>
        <p:spPr>
          <a:xfrm>
            <a:off x="457200" y="1600200"/>
            <a:ext cx="8229600" cy="4983162"/>
          </a:xfrm>
          <a:prstGeom prst="rect">
            <a:avLst/>
          </a:prstGeom>
          <a:noFill/>
          <a:ln>
            <a:noFill/>
          </a:ln>
        </p:spPr>
        <p:txBody>
          <a:bodyPr anchorCtr="0" anchor="t" bIns="45700" lIns="91425" spcFirstLastPara="1" rIns="91425" wrap="square" tIns="45700">
            <a:normAutofit fontScale="62500" lnSpcReduction="20000"/>
          </a:bodyPr>
          <a:lstStyle/>
          <a:p>
            <a:pPr indent="-312420" lvl="0" marL="342900" rtl="0" algn="l">
              <a:spcBef>
                <a:spcPts val="0"/>
              </a:spcBef>
              <a:spcAft>
                <a:spcPts val="0"/>
              </a:spcAft>
              <a:buClr>
                <a:schemeClr val="dk1"/>
              </a:buClr>
              <a:buSzPct val="100000"/>
              <a:buFont typeface="Arial"/>
              <a:buChar char="•"/>
            </a:pPr>
            <a:r>
              <a:rPr lang="en-US"/>
              <a:t>Georgia Standards of Excellence </a:t>
            </a:r>
            <a:endParaRPr/>
          </a:p>
          <a:p>
            <a:pPr indent="-312420" lvl="0" marL="342900" rtl="0" algn="l">
              <a:spcBef>
                <a:spcPts val="496"/>
              </a:spcBef>
              <a:spcAft>
                <a:spcPts val="0"/>
              </a:spcAft>
              <a:buClr>
                <a:schemeClr val="dk1"/>
              </a:buClr>
              <a:buSzPct val="100000"/>
              <a:buFont typeface="Arial"/>
              <a:buChar char="•"/>
            </a:pPr>
            <a:r>
              <a:rPr lang="en-US"/>
              <a:t>Grading</a:t>
            </a:r>
            <a:endParaRPr/>
          </a:p>
          <a:p>
            <a:pPr indent="-259080" lvl="1" marL="742950" rtl="0" algn="l">
              <a:spcBef>
                <a:spcPts val="434"/>
              </a:spcBef>
              <a:spcAft>
                <a:spcPts val="0"/>
              </a:spcAft>
              <a:buClr>
                <a:schemeClr val="dk1"/>
              </a:buClr>
              <a:buSzPct val="100000"/>
              <a:buFont typeface="Arial"/>
              <a:buChar char="•"/>
            </a:pPr>
            <a:r>
              <a:rPr lang="en-US"/>
              <a:t>Summative Assessments/Projects  50%</a:t>
            </a:r>
            <a:endParaRPr/>
          </a:p>
          <a:p>
            <a:pPr indent="-259080" lvl="1" marL="742950" rtl="0" algn="l">
              <a:spcBef>
                <a:spcPts val="434"/>
              </a:spcBef>
              <a:spcAft>
                <a:spcPts val="0"/>
              </a:spcAft>
              <a:buClr>
                <a:schemeClr val="dk1"/>
              </a:buClr>
              <a:buSzPct val="100000"/>
              <a:buFont typeface="Arial"/>
              <a:buChar char="•"/>
            </a:pPr>
            <a:r>
              <a:rPr lang="en-US"/>
              <a:t>Formative (Daily) Assessments 40%</a:t>
            </a:r>
            <a:endParaRPr/>
          </a:p>
          <a:p>
            <a:pPr indent="-259080" lvl="1" marL="742950" rtl="0" algn="l">
              <a:spcBef>
                <a:spcPts val="434"/>
              </a:spcBef>
              <a:spcAft>
                <a:spcPts val="0"/>
              </a:spcAft>
              <a:buClr>
                <a:schemeClr val="dk1"/>
              </a:buClr>
              <a:buSzPct val="100000"/>
              <a:buFont typeface="Arial"/>
              <a:buChar char="•"/>
            </a:pPr>
            <a:r>
              <a:rPr lang="en-US"/>
              <a:t>EOC/Final Exam 20%</a:t>
            </a:r>
            <a:endParaRPr/>
          </a:p>
          <a:p>
            <a:pPr indent="-312420" lvl="0" marL="342900" rtl="0" algn="l">
              <a:spcBef>
                <a:spcPts val="496"/>
              </a:spcBef>
              <a:spcAft>
                <a:spcPts val="0"/>
              </a:spcAft>
              <a:buClr>
                <a:schemeClr val="dk1"/>
              </a:buClr>
              <a:buSzPct val="100000"/>
              <a:buFont typeface="Arial"/>
              <a:buChar char="•"/>
            </a:pPr>
            <a:r>
              <a:rPr lang="en-US"/>
              <a:t>Universal Screening</a:t>
            </a:r>
            <a:endParaRPr/>
          </a:p>
          <a:p>
            <a:pPr indent="-259080" lvl="1" marL="742950" rtl="0" algn="l">
              <a:spcBef>
                <a:spcPts val="434"/>
              </a:spcBef>
              <a:spcAft>
                <a:spcPts val="0"/>
              </a:spcAft>
              <a:buClr>
                <a:schemeClr val="dk1"/>
              </a:buClr>
              <a:buSzPct val="100000"/>
              <a:buFont typeface="Arial"/>
              <a:buChar char="•"/>
            </a:pPr>
            <a:r>
              <a:rPr lang="en-US"/>
              <a:t>Growth Measure</a:t>
            </a:r>
            <a:endParaRPr/>
          </a:p>
          <a:p>
            <a:pPr indent="-259080" lvl="1" marL="742950" rtl="0" algn="l">
              <a:spcBef>
                <a:spcPts val="434"/>
              </a:spcBef>
              <a:spcAft>
                <a:spcPts val="0"/>
              </a:spcAft>
              <a:buClr>
                <a:schemeClr val="dk1"/>
              </a:buClr>
              <a:buSzPct val="100000"/>
              <a:buFont typeface="Arial"/>
              <a:buChar char="•"/>
            </a:pPr>
            <a:r>
              <a:rPr lang="en-US"/>
              <a:t>Write Score</a:t>
            </a:r>
            <a:endParaRPr/>
          </a:p>
          <a:p>
            <a:pPr indent="-259080" lvl="1" marL="742950" rtl="0" algn="l">
              <a:spcBef>
                <a:spcPts val="434"/>
              </a:spcBef>
              <a:spcAft>
                <a:spcPts val="0"/>
              </a:spcAft>
              <a:buClr>
                <a:schemeClr val="dk1"/>
              </a:buClr>
              <a:buSzPct val="100000"/>
              <a:buFont typeface="Arial"/>
              <a:buChar char="•"/>
            </a:pPr>
            <a:r>
              <a:rPr lang="en-US"/>
              <a:t>BEACON</a:t>
            </a:r>
            <a:endParaRPr/>
          </a:p>
          <a:p>
            <a:pPr indent="-259080" lvl="1" marL="742950" rtl="0" algn="l">
              <a:spcBef>
                <a:spcPts val="434"/>
              </a:spcBef>
              <a:spcAft>
                <a:spcPts val="0"/>
              </a:spcAft>
              <a:buClr>
                <a:schemeClr val="dk1"/>
              </a:buClr>
              <a:buSzPct val="100000"/>
              <a:buFont typeface="Arial"/>
              <a:buChar char="•"/>
            </a:pPr>
            <a:r>
              <a:rPr lang="en-US"/>
              <a:t>MAP Test </a:t>
            </a:r>
            <a:endParaRPr/>
          </a:p>
          <a:p>
            <a:pPr indent="-312420" lvl="0" marL="342900" rtl="0" algn="l">
              <a:spcBef>
                <a:spcPts val="496"/>
              </a:spcBef>
              <a:spcAft>
                <a:spcPts val="0"/>
              </a:spcAft>
              <a:buClr>
                <a:schemeClr val="dk1"/>
              </a:buClr>
              <a:buSzPct val="100000"/>
              <a:buFont typeface="Arial"/>
              <a:buChar char="•"/>
            </a:pPr>
            <a:r>
              <a:rPr lang="en-US"/>
              <a:t>Georgia Milestones Assessments System</a:t>
            </a:r>
            <a:endParaRPr/>
          </a:p>
          <a:p>
            <a:pPr indent="-259080" lvl="1" marL="742950" rtl="0" algn="l">
              <a:spcBef>
                <a:spcPts val="434"/>
              </a:spcBef>
              <a:spcAft>
                <a:spcPts val="0"/>
              </a:spcAft>
              <a:buClr>
                <a:schemeClr val="dk1"/>
              </a:buClr>
              <a:buSzPct val="96551"/>
              <a:buFont typeface="Arial"/>
              <a:buChar char="•"/>
            </a:pPr>
            <a:r>
              <a:rPr lang="en-US"/>
              <a:t>End of Course Assessments</a:t>
            </a:r>
            <a:endParaRPr b="1" sz="2900">
              <a:latin typeface="Arial"/>
              <a:ea typeface="Arial"/>
              <a:cs typeface="Arial"/>
              <a:sym typeface="Arial"/>
            </a:endParaRPr>
          </a:p>
          <a:p>
            <a:pPr indent="-312420" lvl="0" marL="342900" rtl="0" algn="l">
              <a:spcBef>
                <a:spcPts val="496"/>
              </a:spcBef>
              <a:spcAft>
                <a:spcPts val="0"/>
              </a:spcAft>
              <a:buClr>
                <a:schemeClr val="dk1"/>
              </a:buClr>
              <a:buSzPct val="100000"/>
              <a:buFont typeface="Arial"/>
              <a:buChar char="•"/>
            </a:pPr>
            <a:r>
              <a:rPr lang="en-US"/>
              <a:t>GPA</a:t>
            </a:r>
            <a:endParaRPr/>
          </a:p>
          <a:p>
            <a:pPr indent="-312420" lvl="0" marL="342900" rtl="0" algn="l">
              <a:spcBef>
                <a:spcPts val="496"/>
              </a:spcBef>
              <a:spcAft>
                <a:spcPts val="0"/>
              </a:spcAft>
              <a:buClr>
                <a:schemeClr val="dk1"/>
              </a:buClr>
              <a:buSzPct val="100000"/>
              <a:buFont typeface="Arial"/>
              <a:buChar char="•"/>
            </a:pPr>
            <a:r>
              <a:rPr lang="en-US"/>
              <a:t>Promotion Criteria</a:t>
            </a:r>
            <a:endParaRPr/>
          </a:p>
          <a:p>
            <a:pPr indent="-312420" lvl="0" marL="342900" rtl="0" algn="l">
              <a:spcBef>
                <a:spcPts val="496"/>
              </a:spcBef>
              <a:spcAft>
                <a:spcPts val="0"/>
              </a:spcAft>
              <a:buClr>
                <a:schemeClr val="dk1"/>
              </a:buClr>
              <a:buSzPct val="100000"/>
              <a:buFont typeface="Arial"/>
              <a:buChar char="•"/>
            </a:pPr>
            <a:r>
              <a:rPr lang="en-US"/>
              <a:t>Graduation Requirements </a:t>
            </a:r>
            <a:endParaRPr/>
          </a:p>
          <a:p>
            <a:pPr indent="-312420" lvl="0" marL="342900" rtl="0" algn="l">
              <a:spcBef>
                <a:spcPts val="496"/>
              </a:spcBef>
              <a:spcAft>
                <a:spcPts val="0"/>
              </a:spcAft>
              <a:buClr>
                <a:schemeClr val="dk1"/>
              </a:buClr>
              <a:buSzPct val="100000"/>
              <a:buFont typeface="Arial"/>
              <a:buChar char="•"/>
            </a:pPr>
            <a:r>
              <a:rPr lang="en-US"/>
              <a:t>GHSA Eligibility</a:t>
            </a:r>
            <a:endParaRPr/>
          </a:p>
        </p:txBody>
      </p:sp>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Parents’ Right to Know</a:t>
            </a:r>
            <a:endParaRPr/>
          </a:p>
        </p:txBody>
      </p:sp>
      <p:sp>
        <p:nvSpPr>
          <p:cNvPr id="180" name="Google Shape;180;p9"/>
          <p:cNvSpPr txBox="1"/>
          <p:nvPr>
            <p:ph idx="1" type="body"/>
          </p:nvPr>
        </p:nvSpPr>
        <p:spPr>
          <a:xfrm>
            <a:off x="457200" y="1600200"/>
            <a:ext cx="8229600" cy="4983162"/>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Clr>
                <a:schemeClr val="dk1"/>
              </a:buClr>
              <a:buSzPct val="100000"/>
              <a:buNone/>
            </a:pPr>
            <a:r>
              <a:rPr b="1" lang="en-US" sz="3100"/>
              <a:t>Professional Qualifications</a:t>
            </a:r>
            <a:endParaRPr/>
          </a:p>
          <a:p>
            <a:pPr indent="-342900" lvl="0" marL="342900" rtl="0" algn="l">
              <a:spcBef>
                <a:spcPts val="364"/>
              </a:spcBef>
              <a:spcAft>
                <a:spcPts val="0"/>
              </a:spcAft>
              <a:buClr>
                <a:schemeClr val="dk1"/>
              </a:buClr>
              <a:buSzPct val="100000"/>
              <a:buChar char="•"/>
            </a:pPr>
            <a:r>
              <a:rPr lang="en-US" sz="2600"/>
              <a:t>In compliance with ESSA requirements, the Lanier County School district notifies parents at the beginning of the school year of their right to know the professional qualifications of their child’s classroom teachers and paraprofessionals</a:t>
            </a:r>
            <a:r>
              <a:rPr lang="en-US" sz="2200"/>
              <a:t>.</a:t>
            </a:r>
            <a:endParaRPr/>
          </a:p>
          <a:p>
            <a:pPr indent="0" lvl="0" marL="0" rtl="0" algn="l">
              <a:spcBef>
                <a:spcPts val="308"/>
              </a:spcBef>
              <a:spcAft>
                <a:spcPts val="0"/>
              </a:spcAft>
              <a:buClr>
                <a:schemeClr val="dk1"/>
              </a:buClr>
              <a:buSzPct val="100000"/>
              <a:buNone/>
            </a:pPr>
            <a:r>
              <a:t/>
            </a:r>
            <a:endParaRPr sz="2200"/>
          </a:p>
          <a:p>
            <a:pPr indent="0" lvl="0" marL="0" rtl="0" algn="l">
              <a:spcBef>
                <a:spcPts val="434"/>
              </a:spcBef>
              <a:spcAft>
                <a:spcPts val="0"/>
              </a:spcAft>
              <a:buClr>
                <a:schemeClr val="dk1"/>
              </a:buClr>
              <a:buSzPct val="100000"/>
              <a:buNone/>
            </a:pPr>
            <a:r>
              <a:rPr b="1" lang="en-US" sz="3100"/>
              <a:t>20 Day Notifications</a:t>
            </a:r>
            <a:endParaRPr/>
          </a:p>
          <a:p>
            <a:pPr indent="-342900" lvl="0" marL="342900" rtl="0" algn="l">
              <a:spcBef>
                <a:spcPts val="364"/>
              </a:spcBef>
              <a:spcAft>
                <a:spcPts val="0"/>
              </a:spcAft>
              <a:buClr>
                <a:schemeClr val="dk1"/>
              </a:buClr>
              <a:buSzPct val="100000"/>
              <a:buChar char="•"/>
            </a:pPr>
            <a:r>
              <a:rPr lang="en-US" sz="2600"/>
              <a:t>Parents must also be notified if their child has been taught for 4 consecutive weeks by a teacher who does not meet applicable state or and/or local certification or licensure requirements.</a:t>
            </a:r>
            <a:endParaRPr/>
          </a:p>
          <a:p>
            <a:pPr indent="0" lvl="0" marL="0" rtl="0" algn="l">
              <a:spcBef>
                <a:spcPts val="364"/>
              </a:spcBef>
              <a:spcAft>
                <a:spcPts val="0"/>
              </a:spcAft>
              <a:buClr>
                <a:schemeClr val="dk1"/>
              </a:buClr>
              <a:buSzPct val="100000"/>
              <a:buNone/>
            </a:pPr>
            <a:r>
              <a:t/>
            </a:r>
            <a:endParaRPr sz="2600"/>
          </a:p>
          <a:p>
            <a:pPr indent="0" lvl="0" marL="0" rtl="0" algn="ctr">
              <a:spcBef>
                <a:spcPts val="476"/>
              </a:spcBef>
              <a:spcAft>
                <a:spcPts val="0"/>
              </a:spcAft>
              <a:buClr>
                <a:schemeClr val="dk1"/>
              </a:buClr>
              <a:buSzPct val="100000"/>
              <a:buNone/>
            </a:pPr>
            <a:r>
              <a:rPr b="1" lang="en-US" sz="3400"/>
              <a:t>All teachers in Lanier County are Professionally Qualified.</a:t>
            </a:r>
            <a:endParaRPr/>
          </a:p>
          <a:p>
            <a:pPr indent="0" lvl="0" marL="0" rtl="0" algn="ctr">
              <a:spcBef>
                <a:spcPts val="308"/>
              </a:spcBef>
              <a:spcAft>
                <a:spcPts val="0"/>
              </a:spcAft>
              <a:buClr>
                <a:schemeClr val="dk1"/>
              </a:buClr>
              <a:buSzPct val="100000"/>
              <a:buNone/>
            </a:pPr>
            <a:r>
              <a:t/>
            </a:r>
            <a:endParaRPr b="1" sz="2200"/>
          </a:p>
          <a:p>
            <a:pPr indent="0" lvl="0" marL="0" rtl="0" algn="l">
              <a:spcBef>
                <a:spcPts val="434"/>
              </a:spcBef>
              <a:spcAft>
                <a:spcPts val="0"/>
              </a:spcAft>
              <a:buClr>
                <a:schemeClr val="dk1"/>
              </a:buClr>
              <a:buSzPct val="100000"/>
              <a:buNone/>
            </a:pPr>
            <a:r>
              <a:rPr b="1" lang="en-US" sz="3100"/>
              <a:t>English Learners</a:t>
            </a:r>
            <a:endParaRPr/>
          </a:p>
          <a:p>
            <a:pPr indent="-342900" lvl="0" marL="342900" rtl="0" algn="l">
              <a:spcBef>
                <a:spcPts val="364"/>
              </a:spcBef>
              <a:spcAft>
                <a:spcPts val="0"/>
              </a:spcAft>
              <a:buClr>
                <a:schemeClr val="dk1"/>
              </a:buClr>
              <a:buSzPct val="100000"/>
              <a:buChar char="•"/>
            </a:pPr>
            <a:r>
              <a:rPr lang="en-US" sz="2600"/>
              <a:t>In compliance with ESSA, the Lanier County School district notifies parents of participating English Learners (ELs) of their child’s eligibility for federally funded supplemental language support programs. This notice also allows parents to waive participation in the Title funded services.</a:t>
            </a:r>
            <a:endParaRPr/>
          </a:p>
        </p:txBody>
      </p:sp>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4" name="Shape 184"/>
        <p:cNvGrpSpPr/>
        <p:nvPr/>
      </p:nvGrpSpPr>
      <p:grpSpPr>
        <a:xfrm>
          <a:off x="0" y="0"/>
          <a:ext cx="0" cy="0"/>
          <a:chOff x="0" y="0"/>
          <a:chExt cx="0" cy="0"/>
        </a:xfrm>
      </p:grpSpPr>
      <p:pic>
        <p:nvPicPr>
          <p:cNvPr id="185" name="Google Shape;185;g2f7933b3a8e_0_0"/>
          <p:cNvPicPr preferRelativeResize="0"/>
          <p:nvPr/>
        </p:nvPicPr>
        <p:blipFill rotWithShape="1">
          <a:blip r:embed="rId3">
            <a:alphaModFix/>
          </a:blip>
          <a:srcRect b="1094" l="0" r="0" t="23428"/>
          <a:stretch/>
        </p:blipFill>
        <p:spPr>
          <a:xfrm>
            <a:off x="557075" y="1510025"/>
            <a:ext cx="3940200" cy="5274575"/>
          </a:xfrm>
          <a:prstGeom prst="rect">
            <a:avLst/>
          </a:prstGeom>
          <a:noFill/>
          <a:ln cap="flat" cmpd="sng" w="9525">
            <a:solidFill>
              <a:schemeClr val="dk2"/>
            </a:solidFill>
            <a:prstDash val="solid"/>
            <a:round/>
            <a:headEnd len="sm" w="sm" type="none"/>
            <a:tailEnd len="sm" w="sm" type="none"/>
          </a:ln>
        </p:spPr>
      </p:pic>
      <p:pic>
        <p:nvPicPr>
          <p:cNvPr id="186" name="Google Shape;186;g2f7933b3a8e_0_0"/>
          <p:cNvPicPr preferRelativeResize="0"/>
          <p:nvPr/>
        </p:nvPicPr>
        <p:blipFill>
          <a:blip r:embed="rId4">
            <a:alphaModFix/>
          </a:blip>
          <a:stretch>
            <a:fillRect/>
          </a:stretch>
        </p:blipFill>
        <p:spPr>
          <a:xfrm>
            <a:off x="4734550" y="51467"/>
            <a:ext cx="3940200" cy="6733134"/>
          </a:xfrm>
          <a:prstGeom prst="rect">
            <a:avLst/>
          </a:prstGeom>
          <a:noFill/>
          <a:ln cap="flat" cmpd="sng" w="9525">
            <a:solidFill>
              <a:schemeClr val="dk2"/>
            </a:solidFill>
            <a:prstDash val="solid"/>
            <a:round/>
            <a:headEnd len="sm" w="sm" type="none"/>
            <a:tailEnd len="sm" w="sm" type="none"/>
          </a:ln>
        </p:spPr>
      </p:pic>
      <p:sp>
        <p:nvSpPr>
          <p:cNvPr id="187" name="Google Shape;187;g2f7933b3a8e_0_0"/>
          <p:cNvSpPr txBox="1"/>
          <p:nvPr/>
        </p:nvSpPr>
        <p:spPr>
          <a:xfrm>
            <a:off x="713075" y="167775"/>
            <a:ext cx="3858900" cy="12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800">
                <a:solidFill>
                  <a:schemeClr val="lt1"/>
                </a:solidFill>
                <a:latin typeface="Cabin Sketch"/>
                <a:ea typeface="Cabin Sketch"/>
                <a:cs typeface="Cabin Sketch"/>
                <a:sym typeface="Cabin Sketch"/>
              </a:rPr>
              <a:t>ELA </a:t>
            </a:r>
            <a:endParaRPr sz="3800">
              <a:solidFill>
                <a:schemeClr val="lt1"/>
              </a:solidFill>
              <a:latin typeface="Cabin Sketch"/>
              <a:ea typeface="Cabin Sketch"/>
              <a:cs typeface="Cabin Sketch"/>
              <a:sym typeface="Cabin Sketch"/>
            </a:endParaRPr>
          </a:p>
          <a:p>
            <a:pPr indent="0" lvl="0" marL="0" rtl="0" algn="ctr">
              <a:spcBef>
                <a:spcPts val="0"/>
              </a:spcBef>
              <a:spcAft>
                <a:spcPts val="0"/>
              </a:spcAft>
              <a:buNone/>
            </a:pPr>
            <a:r>
              <a:rPr lang="en-US" sz="3800">
                <a:solidFill>
                  <a:schemeClr val="lt1"/>
                </a:solidFill>
                <a:latin typeface="Cabin Sketch"/>
                <a:ea typeface="Cabin Sketch"/>
                <a:cs typeface="Cabin Sketch"/>
                <a:sym typeface="Cabin Sketch"/>
              </a:rPr>
              <a:t>Department </a:t>
            </a:r>
            <a:endParaRPr sz="3800">
              <a:solidFill>
                <a:schemeClr val="lt1"/>
              </a:solidFill>
              <a:latin typeface="Cabin Sketch"/>
              <a:ea typeface="Cabin Sketch"/>
              <a:cs typeface="Cabin Sketch"/>
              <a:sym typeface="Cabin Sketch"/>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2012-05-29T21:48:17Z</dcterms:created>
  <dc:creator>Culpepper, Gene</dc:creator>
</cp:coreProperties>
</file>