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9"/>
  </p:notesMasterIdLst>
  <p:sldIdLst>
    <p:sldId id="259" r:id="rId2"/>
    <p:sldId id="275" r:id="rId3"/>
    <p:sldId id="278" r:id="rId4"/>
    <p:sldId id="274" r:id="rId5"/>
    <p:sldId id="273" r:id="rId6"/>
    <p:sldId id="276" r:id="rId7"/>
    <p:sldId id="277" r:id="rId8"/>
  </p:sldIdLst>
  <p:sldSz cx="9144000" cy="5143500" type="screen16x9"/>
  <p:notesSz cx="7010400" cy="9296400"/>
  <p:embeddedFontLst>
    <p:embeddedFont>
      <p:font typeface="Poppins" panose="020B0604020202020204" charset="0"/>
      <p:regular r:id="rId10"/>
      <p:bold r:id="rId11"/>
      <p:italic r:id="rId12"/>
      <p:boldItalic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arlato, Janet CO Superintendent" initials="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8FF3ABB-8856-45DF-A289-981BFC3F47DB}">
  <a:tblStyle styleId="{E8FF3ABB-8856-45DF-A289-981BFC3F47D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36" autoAdjust="0"/>
    <p:restoredTop sz="90095" autoAdjust="0"/>
  </p:normalViewPr>
  <p:slideViewPr>
    <p:cSldViewPr snapToGrid="0">
      <p:cViewPr varScale="1">
        <p:scale>
          <a:sx n="144" d="100"/>
          <a:sy n="144" d="100"/>
        </p:scale>
        <p:origin x="636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9188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2aeeeb6bbc0_0_3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2aeeeb6bbc0_0_329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2aeeeb6bbc0_0_3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2aeeeb6bbc0_0_329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483001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2aeeeb6bbc0_0_3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2aeeeb6bbc0_0_329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513014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2aeeeb6bbc0_0_3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2aeeeb6bbc0_0_329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002009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2aeeeb6bbc0_0_3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2aeeeb6bbc0_0_329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828122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2aeeeb6bbc0_0_3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2aeeeb6bbc0_0_329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38955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2aeeeb6bbc0_0_3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2aeeeb6bbc0_0_329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406392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2F2F2"/>
            </a:gs>
            <a:gs pos="100000">
              <a:srgbClr val="A6A6A6"/>
            </a:gs>
          </a:gsLst>
          <a:lin ang="5400012" scaled="0"/>
        </a:gradFill>
        <a:effectLst/>
      </p:bgPr>
    </p:bg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/>
        </p:nvSpPr>
        <p:spPr>
          <a:xfrm>
            <a:off x="199468" y="299875"/>
            <a:ext cx="8826300" cy="4783800"/>
          </a:xfrm>
          <a:prstGeom prst="rect">
            <a:avLst/>
          </a:prstGeom>
          <a:noFill/>
          <a:ln w="38100" cap="sq" cmpd="sng">
            <a:solidFill>
              <a:srgbClr val="38761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endParaRPr lang="en-US" sz="1800" dirty="0" smtClean="0"/>
          </a:p>
          <a:p>
            <a:pPr lvl="0"/>
            <a:endParaRPr lang="en-US" sz="1800" dirty="0"/>
          </a:p>
          <a:p>
            <a:pPr lvl="0"/>
            <a:r>
              <a:rPr lang="en-US" dirty="0"/>
              <a:t>The </a:t>
            </a:r>
            <a:r>
              <a:rPr lang="en-US" dirty="0" smtClean="0"/>
              <a:t>2025 - 2026 </a:t>
            </a:r>
            <a:r>
              <a:rPr lang="en-US" dirty="0"/>
              <a:t>Superintendent's Proposed budget for this area represents an </a:t>
            </a:r>
            <a:r>
              <a:rPr lang="en-US" b="1" dirty="0"/>
              <a:t>increase </a:t>
            </a:r>
            <a:r>
              <a:rPr lang="en-US" dirty="0"/>
              <a:t>of </a:t>
            </a:r>
            <a:r>
              <a:rPr lang="en-US" b="1" dirty="0" smtClean="0"/>
              <a:t>3.68</a:t>
            </a:r>
            <a:r>
              <a:rPr lang="en-US" b="1" dirty="0"/>
              <a:t>%</a:t>
            </a:r>
            <a:r>
              <a:rPr lang="en-US" sz="1800" dirty="0" smtClean="0"/>
              <a:t>.</a:t>
            </a:r>
            <a:endParaRPr lang="en-US" sz="1800" dirty="0"/>
          </a:p>
        </p:txBody>
      </p:sp>
      <p:pic>
        <p:nvPicPr>
          <p:cNvPr id="78" name="Google Shape;78;p16"/>
          <p:cNvPicPr preferRelativeResize="0"/>
          <p:nvPr/>
        </p:nvPicPr>
        <p:blipFill>
          <a:blip r:embed="rId3">
            <a:alphaModFix amt="3000"/>
          </a:blip>
          <a:stretch>
            <a:fillRect/>
          </a:stretch>
        </p:blipFill>
        <p:spPr>
          <a:xfrm>
            <a:off x="2287887" y="504965"/>
            <a:ext cx="4562375" cy="407905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26000"/>
              </a:srgbClr>
            </a:outerShdw>
            <a:reflection stA="73000" endPos="30000" dist="38100" dir="5400000" fadeDir="5400012" sy="-100000" algn="bl" rotWithShape="0"/>
          </a:effectLst>
        </p:spPr>
      </p:pic>
      <p:sp>
        <p:nvSpPr>
          <p:cNvPr id="79" name="Google Shape;79;p16"/>
          <p:cNvSpPr txBox="1"/>
          <p:nvPr/>
        </p:nvSpPr>
        <p:spPr>
          <a:xfrm>
            <a:off x="2244225" y="299875"/>
            <a:ext cx="4649700" cy="3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b="1" dirty="0" smtClean="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Transportation</a:t>
            </a:r>
            <a:endParaRPr sz="2200" b="1" dirty="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80" name="Google Shape;80;p16"/>
          <p:cNvSpPr txBox="1"/>
          <p:nvPr/>
        </p:nvSpPr>
        <p:spPr>
          <a:xfrm>
            <a:off x="326368" y="3060563"/>
            <a:ext cx="8572500" cy="1889124"/>
          </a:xfrm>
          <a:prstGeom prst="rect">
            <a:avLst/>
          </a:prstGeom>
          <a:noFill/>
          <a:ln w="38100" cap="sq" cmpd="sng">
            <a:solidFill>
              <a:srgbClr val="38761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dirty="0"/>
              <a:t>The </a:t>
            </a:r>
            <a:r>
              <a:rPr lang="en-US" dirty="0" smtClean="0"/>
              <a:t>BTZ27143-51180 </a:t>
            </a:r>
            <a:r>
              <a:rPr lang="en-US" dirty="0"/>
              <a:t>line </a:t>
            </a:r>
            <a:r>
              <a:rPr lang="en-US" dirty="0" smtClean="0"/>
              <a:t>covers the stipend for morning bus coverage.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The BTZ27143-51210 </a:t>
            </a:r>
            <a:r>
              <a:rPr lang="en-US" dirty="0"/>
              <a:t>line </a:t>
            </a:r>
            <a:r>
              <a:rPr lang="en-US" dirty="0" smtClean="0"/>
              <a:t>is for the 0.5 FTE Courier position.</a:t>
            </a:r>
          </a:p>
          <a:p>
            <a:pPr lvl="0"/>
            <a:endParaRPr lang="en-US" dirty="0"/>
          </a:p>
          <a:p>
            <a:pPr lvl="0"/>
            <a:r>
              <a:rPr lang="en-US" dirty="0" smtClean="0"/>
              <a:t>The </a:t>
            </a:r>
            <a:r>
              <a:rPr lang="en-US" dirty="0"/>
              <a:t>BTZ27143-55100 line </a:t>
            </a:r>
            <a:r>
              <a:rPr lang="en-US" dirty="0" smtClean="0"/>
              <a:t>is </a:t>
            </a:r>
            <a:r>
              <a:rPr lang="en-US" dirty="0"/>
              <a:t>broken out </a:t>
            </a:r>
            <a:r>
              <a:rPr lang="en-US" dirty="0" smtClean="0"/>
              <a:t>into </a:t>
            </a:r>
            <a:r>
              <a:rPr lang="en-US" dirty="0"/>
              <a:t>several parts</a:t>
            </a:r>
            <a:r>
              <a:rPr lang="en-US" dirty="0" smtClean="0"/>
              <a:t>:</a:t>
            </a:r>
            <a:endParaRPr lang="en-US" sz="1100" dirty="0">
              <a:solidFill>
                <a:srgbClr val="274E13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lvl="3"/>
            <a:r>
              <a:rPr lang="en-US" sz="1300" dirty="0" smtClean="0"/>
              <a:t>• General busing contract in 25/26 - $4,868,082</a:t>
            </a:r>
          </a:p>
          <a:p>
            <a:pPr lvl="3"/>
            <a:r>
              <a:rPr lang="en-US" sz="1300" dirty="0" smtClean="0"/>
              <a:t>• Amount for an additional runs with other transportation providers as a result of hearings / settlements - $70,350</a:t>
            </a:r>
          </a:p>
          <a:p>
            <a:pPr lvl="3"/>
            <a:r>
              <a:rPr lang="en-US" sz="1300" dirty="0" smtClean="0"/>
              <a:t>• Additional funding for a phone/tablet application for bus tracking that is yet to be adopted / implemented - $7,560 </a:t>
            </a:r>
            <a:endParaRPr sz="1300" dirty="0">
              <a:solidFill>
                <a:srgbClr val="274E1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6810" y="1457563"/>
            <a:ext cx="7971616" cy="123421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2F2F2"/>
            </a:gs>
            <a:gs pos="100000">
              <a:srgbClr val="A6A6A6"/>
            </a:gs>
          </a:gsLst>
          <a:lin ang="5400012" scaled="0"/>
        </a:gradFill>
        <a:effectLst/>
      </p:bgPr>
    </p:bg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/>
        </p:nvSpPr>
        <p:spPr>
          <a:xfrm>
            <a:off x="155925" y="196350"/>
            <a:ext cx="8826300" cy="4783800"/>
          </a:xfrm>
          <a:prstGeom prst="rect">
            <a:avLst/>
          </a:prstGeom>
          <a:noFill/>
          <a:ln w="38100" cap="sq" cmpd="sng">
            <a:solidFill>
              <a:srgbClr val="38761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</a:endParaRPr>
          </a:p>
        </p:txBody>
      </p:sp>
      <p:pic>
        <p:nvPicPr>
          <p:cNvPr id="78" name="Google Shape;78;p16"/>
          <p:cNvPicPr preferRelativeResize="0"/>
          <p:nvPr/>
        </p:nvPicPr>
        <p:blipFill>
          <a:blip r:embed="rId3">
            <a:alphaModFix amt="3000"/>
          </a:blip>
          <a:stretch>
            <a:fillRect/>
          </a:stretch>
        </p:blipFill>
        <p:spPr>
          <a:xfrm>
            <a:off x="2287887" y="504965"/>
            <a:ext cx="4562375" cy="407905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26000"/>
              </a:srgbClr>
            </a:outerShdw>
            <a:reflection stA="73000" endPos="30000" dist="38100" dir="5400000" fadeDir="5400012" sy="-100000" algn="bl" rotWithShape="0"/>
          </a:effectLst>
        </p:spPr>
      </p:pic>
      <p:sp>
        <p:nvSpPr>
          <p:cNvPr id="79" name="Google Shape;79;p16"/>
          <p:cNvSpPr txBox="1"/>
          <p:nvPr/>
        </p:nvSpPr>
        <p:spPr>
          <a:xfrm>
            <a:off x="2244224" y="147365"/>
            <a:ext cx="4649700" cy="3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b="1" dirty="0" smtClean="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Benefits</a:t>
            </a:r>
            <a:endParaRPr sz="2200" b="1" dirty="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16880" y="458131"/>
            <a:ext cx="79914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dirty="0"/>
              <a:t>The </a:t>
            </a:r>
            <a:r>
              <a:rPr lang="en-US" dirty="0" smtClean="0"/>
              <a:t>2025 - 2026 </a:t>
            </a:r>
            <a:r>
              <a:rPr lang="en-US" dirty="0"/>
              <a:t>Superintendent's Proposed budget for this area represents an </a:t>
            </a:r>
            <a:r>
              <a:rPr lang="en-US" b="1" dirty="0"/>
              <a:t>increase </a:t>
            </a:r>
            <a:r>
              <a:rPr lang="en-US" dirty="0"/>
              <a:t>of </a:t>
            </a:r>
            <a:r>
              <a:rPr lang="en-US" b="1" dirty="0" smtClean="0"/>
              <a:t>5.35%</a:t>
            </a:r>
            <a:r>
              <a:rPr lang="en-US" sz="1800" dirty="0" smtClean="0"/>
              <a:t>.</a:t>
            </a:r>
            <a:endParaRPr lang="en-US" sz="1800" dirty="0"/>
          </a:p>
        </p:txBody>
      </p:sp>
      <p:sp>
        <p:nvSpPr>
          <p:cNvPr id="8" name="Google Shape;80;p16"/>
          <p:cNvSpPr txBox="1"/>
          <p:nvPr/>
        </p:nvSpPr>
        <p:spPr>
          <a:xfrm>
            <a:off x="282824" y="3155799"/>
            <a:ext cx="8572500" cy="1752220"/>
          </a:xfrm>
          <a:prstGeom prst="rect">
            <a:avLst/>
          </a:prstGeom>
          <a:noFill/>
          <a:ln w="38100" cap="sq" cmpd="sng">
            <a:solidFill>
              <a:srgbClr val="38761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z="1050" dirty="0"/>
              <a:t>• FICA – This is a function of Payroll. The projected amount shown represents a 0.50% increase.</a:t>
            </a:r>
          </a:p>
          <a:p>
            <a:pPr lvl="0"/>
            <a:r>
              <a:rPr lang="en-US" sz="1050" dirty="0"/>
              <a:t>• MEDICARE - This is a function of Payroll. The projected amount shown represents a 6.07% increase adjusted for actuals.</a:t>
            </a:r>
          </a:p>
          <a:p>
            <a:pPr lvl="0"/>
            <a:r>
              <a:rPr lang="en-US" sz="1050" dirty="0"/>
              <a:t>• PENSION – The amount used to budget for this line item is provided to the Board of Education by the Town Finance Director each year.</a:t>
            </a:r>
          </a:p>
          <a:p>
            <a:pPr lvl="0"/>
            <a:r>
              <a:rPr lang="en-US" sz="1050" dirty="0"/>
              <a:t>• UNEMPLOYMENT INSURANCE – The projected amount shown represents an increase adjusted for prior year actuals.</a:t>
            </a:r>
          </a:p>
          <a:p>
            <a:pPr lvl="0"/>
            <a:r>
              <a:rPr lang="en-US" sz="1050" dirty="0"/>
              <a:t>• DISABILITY INSURANCE - The amount used to budget for this line item is provided to the Board of Education by The Hartford, who is</a:t>
            </a:r>
          </a:p>
          <a:p>
            <a:pPr lvl="0"/>
            <a:r>
              <a:rPr lang="en-US" sz="1050" dirty="0"/>
              <a:t>the Board of Education’s actuarial for this type of insurance.</a:t>
            </a:r>
          </a:p>
          <a:p>
            <a:pPr lvl="0"/>
            <a:r>
              <a:rPr lang="en-US" sz="1050" dirty="0"/>
              <a:t>• LIFE AND AD&amp;D INSURANCE- The amount used to budget for this line item is provided to the Board of Education by The Hartford,</a:t>
            </a:r>
          </a:p>
          <a:p>
            <a:pPr lvl="0"/>
            <a:r>
              <a:rPr lang="en-US" sz="1050" dirty="0"/>
              <a:t>who is the Board of Education’s actuarial for this type of insurance.</a:t>
            </a:r>
          </a:p>
          <a:p>
            <a:pPr lvl="0"/>
            <a:r>
              <a:rPr lang="en-US" sz="1050" dirty="0"/>
              <a:t>• WORKERS COMPENSATION - The amount used to budget for this line item is provided to the Board of Education by CIRMA, who is</a:t>
            </a:r>
          </a:p>
          <a:p>
            <a:pPr lvl="0"/>
            <a:r>
              <a:rPr lang="en-US" sz="1050" dirty="0"/>
              <a:t>the risk management consultant that the Town and Board of Education use jointly.</a:t>
            </a:r>
            <a:endParaRPr sz="900" dirty="0">
              <a:solidFill>
                <a:srgbClr val="274E1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3370" y="929494"/>
            <a:ext cx="7232281" cy="2008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4103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2F2F2"/>
            </a:gs>
            <a:gs pos="100000">
              <a:srgbClr val="A6A6A6"/>
            </a:gs>
          </a:gsLst>
          <a:lin ang="5400012" scaled="0"/>
        </a:gradFill>
        <a:effectLst/>
      </p:bgPr>
    </p:bg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/>
        </p:nvSpPr>
        <p:spPr>
          <a:xfrm>
            <a:off x="155924" y="252992"/>
            <a:ext cx="8826300" cy="4783800"/>
          </a:xfrm>
          <a:prstGeom prst="rect">
            <a:avLst/>
          </a:prstGeom>
          <a:noFill/>
          <a:ln w="38100" cap="sq" cmpd="sng">
            <a:solidFill>
              <a:srgbClr val="38761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</a:endParaRPr>
          </a:p>
        </p:txBody>
      </p:sp>
      <p:pic>
        <p:nvPicPr>
          <p:cNvPr id="78" name="Google Shape;78;p16"/>
          <p:cNvPicPr preferRelativeResize="0"/>
          <p:nvPr/>
        </p:nvPicPr>
        <p:blipFill>
          <a:blip r:embed="rId3">
            <a:alphaModFix amt="3000"/>
          </a:blip>
          <a:stretch>
            <a:fillRect/>
          </a:stretch>
        </p:blipFill>
        <p:spPr>
          <a:xfrm>
            <a:off x="2154355" y="403365"/>
            <a:ext cx="4562375" cy="407905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26000"/>
              </a:srgbClr>
            </a:outerShdw>
            <a:reflection stA="73000" endPos="30000" dist="38100" dir="5400000" fadeDir="5400012" sy="-100000" algn="bl" rotWithShape="0"/>
          </a:effectLst>
        </p:spPr>
      </p:pic>
      <p:sp>
        <p:nvSpPr>
          <p:cNvPr id="79" name="Google Shape;79;p16"/>
          <p:cNvSpPr txBox="1"/>
          <p:nvPr/>
        </p:nvSpPr>
        <p:spPr>
          <a:xfrm>
            <a:off x="2244224" y="147365"/>
            <a:ext cx="4649700" cy="3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b="1" dirty="0" smtClean="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Health Insurance</a:t>
            </a:r>
            <a:endParaRPr sz="2200" b="1" dirty="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14811" y="4251962"/>
            <a:ext cx="8541181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dirty="0"/>
              <a:t>The line item for Health Insurance </a:t>
            </a:r>
            <a:r>
              <a:rPr lang="en-US" sz="900" b="1" u="sng" dirty="0"/>
              <a:t>DOES NOT INCLUDE</a:t>
            </a:r>
            <a:r>
              <a:rPr lang="en-US" sz="900" b="1" dirty="0"/>
              <a:t> </a:t>
            </a:r>
            <a:r>
              <a:rPr lang="en-US" sz="900" dirty="0"/>
              <a:t>relief from the Internal Service Fund</a:t>
            </a:r>
          </a:p>
          <a:p>
            <a:pPr algn="ctr"/>
            <a:r>
              <a:rPr lang="en-US" sz="900" dirty="0"/>
              <a:t>(ISF) managed by the Town of New Milford as per the Town Finance Director. Prior years</a:t>
            </a:r>
          </a:p>
          <a:p>
            <a:pPr algn="ctr"/>
            <a:r>
              <a:rPr lang="en-US" sz="900" dirty="0"/>
              <a:t>Superintendent's and/or Board Adopted Budget's sometimes had an offsetting contribution</a:t>
            </a:r>
          </a:p>
          <a:p>
            <a:pPr algn="ctr"/>
            <a:r>
              <a:rPr lang="en-US" sz="900" dirty="0"/>
              <a:t>amount coming from the </a:t>
            </a:r>
            <a:r>
              <a:rPr lang="en-US" sz="900" dirty="0" smtClean="0"/>
              <a:t>I F</a:t>
            </a:r>
            <a:r>
              <a:rPr lang="en-US" sz="900" dirty="0"/>
              <a:t>. </a:t>
            </a:r>
            <a:r>
              <a:rPr lang="en-US" sz="900" dirty="0" smtClean="0"/>
              <a:t>There </a:t>
            </a:r>
            <a:r>
              <a:rPr lang="en-US" sz="900" dirty="0"/>
              <a:t>was </a:t>
            </a:r>
            <a:r>
              <a:rPr lang="en-US" sz="900" b="1" u="sng" dirty="0"/>
              <a:t>NO CONTRIBUTION </a:t>
            </a:r>
            <a:r>
              <a:rPr lang="en-US" sz="900" dirty="0"/>
              <a:t>in 24/25 and the request for 25/26</a:t>
            </a:r>
          </a:p>
          <a:p>
            <a:pPr algn="ctr"/>
            <a:r>
              <a:rPr lang="en-US" sz="900" dirty="0"/>
              <a:t>reflects the same; </a:t>
            </a:r>
            <a:r>
              <a:rPr lang="en-US" sz="900" b="1" u="sng" dirty="0"/>
              <a:t>NO CONTRIBUTION</a:t>
            </a:r>
            <a:r>
              <a:rPr lang="en-US" sz="900" dirty="0"/>
              <a:t>.</a:t>
            </a:r>
            <a:endParaRPr lang="en-US" sz="1000" dirty="0"/>
          </a:p>
        </p:txBody>
      </p:sp>
      <p:sp>
        <p:nvSpPr>
          <p:cNvPr id="8" name="Google Shape;80;p16"/>
          <p:cNvSpPr txBox="1"/>
          <p:nvPr/>
        </p:nvSpPr>
        <p:spPr>
          <a:xfrm>
            <a:off x="282824" y="1466330"/>
            <a:ext cx="8572500" cy="2723184"/>
          </a:xfrm>
          <a:prstGeom prst="rect">
            <a:avLst/>
          </a:prstGeom>
          <a:noFill/>
          <a:ln w="38100" cap="sq" cmpd="sng">
            <a:solidFill>
              <a:srgbClr val="38761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z="1200" dirty="0"/>
              <a:t>• </a:t>
            </a:r>
            <a:r>
              <a:rPr lang="en-US" sz="1200" b="1" u="sng" dirty="0"/>
              <a:t>State Partnership Plan (SPP) </a:t>
            </a:r>
            <a:r>
              <a:rPr lang="en-US" sz="1200" dirty="0"/>
              <a:t>- Health Insurance that both the Town and Board of Education moved its</a:t>
            </a:r>
          </a:p>
          <a:p>
            <a:pPr lvl="0"/>
            <a:r>
              <a:rPr lang="en-US" sz="1200" dirty="0"/>
              <a:t>employees to on July 1 of 2019. Partnership costs are based on premium and enrollment through</a:t>
            </a:r>
          </a:p>
          <a:p>
            <a:pPr lvl="0"/>
            <a:r>
              <a:rPr lang="en-US" sz="1200" dirty="0"/>
              <a:t>December 2024. Premiums for next year as per Brown &amp; Brown anticipate an increase of between 8.0%</a:t>
            </a:r>
          </a:p>
          <a:p>
            <a:pPr lvl="0"/>
            <a:r>
              <a:rPr lang="en-US" sz="1200" dirty="0"/>
              <a:t>&amp; 10.0% as of early December 2024 with rate finalization not taking place until March 2025. At this time,</a:t>
            </a:r>
          </a:p>
          <a:p>
            <a:pPr lvl="0"/>
            <a:r>
              <a:rPr lang="en-US" sz="1200" dirty="0"/>
              <a:t>both the BOE and the Town are currently using a projected 8.0% increase for these costs in order to</a:t>
            </a:r>
          </a:p>
          <a:p>
            <a:pPr lvl="0"/>
            <a:r>
              <a:rPr lang="en-US" sz="1200" dirty="0"/>
              <a:t>budget for the 25/26 Fiscal Year.</a:t>
            </a:r>
          </a:p>
          <a:p>
            <a:pPr lvl="0"/>
            <a:r>
              <a:rPr lang="en-US" sz="1200" dirty="0"/>
              <a:t>• </a:t>
            </a:r>
            <a:r>
              <a:rPr lang="en-US" sz="1200" b="1" u="sng" dirty="0"/>
              <a:t>Dental Insurance </a:t>
            </a:r>
            <a:r>
              <a:rPr lang="en-US" sz="1200" dirty="0"/>
              <a:t>- remains self-insured through CIGNA. Dental claims are based on claims and</a:t>
            </a:r>
          </a:p>
          <a:p>
            <a:pPr lvl="0"/>
            <a:r>
              <a:rPr lang="en-US" sz="1200" dirty="0"/>
              <a:t>enrollment provided by Cigna plus the projected trend as per Brown &amp; Brown.</a:t>
            </a:r>
          </a:p>
          <a:p>
            <a:pPr lvl="0"/>
            <a:r>
              <a:rPr lang="en-US" sz="1200" dirty="0"/>
              <a:t>• </a:t>
            </a:r>
            <a:r>
              <a:rPr lang="en-US" sz="1200" b="1" u="sng" dirty="0"/>
              <a:t>Humana Vision Plan </a:t>
            </a:r>
            <a:r>
              <a:rPr lang="en-US" sz="1200" dirty="0"/>
              <a:t>- Vision premiums are based on current rates and enrollment as of December</a:t>
            </a:r>
          </a:p>
          <a:p>
            <a:pPr lvl="0"/>
            <a:r>
              <a:rPr lang="en-US" sz="1200" dirty="0"/>
              <a:t>2024 plus the projected trend as per Brown &amp; Brown.</a:t>
            </a:r>
          </a:p>
          <a:p>
            <a:pPr lvl="0"/>
            <a:r>
              <a:rPr lang="en-US" sz="1200" dirty="0"/>
              <a:t>• </a:t>
            </a:r>
            <a:r>
              <a:rPr lang="en-US" sz="1200" b="1" u="sng" dirty="0"/>
              <a:t>Health Insurance to the Teamsters Union </a:t>
            </a:r>
            <a:r>
              <a:rPr lang="en-US" sz="1200" dirty="0"/>
              <a:t>- This is contractual based on their bargaining unit labor</a:t>
            </a:r>
          </a:p>
          <a:p>
            <a:pPr lvl="0"/>
            <a:r>
              <a:rPr lang="en-US" sz="1200" dirty="0"/>
              <a:t>contract. The funding for this covers their members based on the hourly rate per contract, assuming 40</a:t>
            </a:r>
          </a:p>
          <a:p>
            <a:pPr lvl="0"/>
            <a:r>
              <a:rPr lang="en-US" sz="1200" dirty="0"/>
              <a:t>hours worked per week for each staff member covered.</a:t>
            </a:r>
          </a:p>
          <a:p>
            <a:pPr lvl="0"/>
            <a:r>
              <a:rPr lang="en-US" sz="1200" dirty="0"/>
              <a:t>• </a:t>
            </a:r>
            <a:r>
              <a:rPr lang="en-US" sz="1200" b="1" u="sng" dirty="0"/>
              <a:t>Employee Assistance Program through CIGNA </a:t>
            </a:r>
            <a:r>
              <a:rPr lang="en-US" sz="1200" dirty="0"/>
              <a:t>- no change from prior year.</a:t>
            </a:r>
            <a:endParaRPr sz="1200" dirty="0">
              <a:solidFill>
                <a:srgbClr val="274E1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10606" y="720479"/>
            <a:ext cx="848824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dirty="0"/>
              <a:t>The amount used to budget for this line item is provided to the Board of Education by Brown &amp; Brown, who </a:t>
            </a:r>
            <a:r>
              <a:rPr lang="en-US" dirty="0" smtClean="0"/>
              <a:t>is the </a:t>
            </a:r>
            <a:r>
              <a:rPr lang="en-US" dirty="0"/>
              <a:t>Risk Management Consultant that the Town and Board of Education use jointly. There are several </a:t>
            </a:r>
            <a:r>
              <a:rPr lang="en-US" dirty="0" smtClean="0"/>
              <a:t>types of </a:t>
            </a:r>
            <a:r>
              <a:rPr lang="en-US" dirty="0"/>
              <a:t>health insurance items that are budgeted for within this line: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086471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2F2F2"/>
            </a:gs>
            <a:gs pos="100000">
              <a:srgbClr val="A6A6A6"/>
            </a:gs>
          </a:gsLst>
          <a:lin ang="5400012" scaled="0"/>
        </a:gradFill>
        <a:effectLst/>
      </p:bgPr>
    </p:bg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/>
        </p:nvSpPr>
        <p:spPr>
          <a:xfrm>
            <a:off x="155925" y="196350"/>
            <a:ext cx="8826300" cy="4783800"/>
          </a:xfrm>
          <a:prstGeom prst="rect">
            <a:avLst/>
          </a:prstGeom>
          <a:noFill/>
          <a:ln w="38100" cap="sq" cmpd="sng">
            <a:solidFill>
              <a:srgbClr val="38761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</a:endParaRPr>
          </a:p>
        </p:txBody>
      </p:sp>
      <p:pic>
        <p:nvPicPr>
          <p:cNvPr id="78" name="Google Shape;78;p16"/>
          <p:cNvPicPr preferRelativeResize="0"/>
          <p:nvPr/>
        </p:nvPicPr>
        <p:blipFill>
          <a:blip r:embed="rId3">
            <a:alphaModFix amt="3000"/>
          </a:blip>
          <a:stretch>
            <a:fillRect/>
          </a:stretch>
        </p:blipFill>
        <p:spPr>
          <a:xfrm>
            <a:off x="2287886" y="457530"/>
            <a:ext cx="4562375" cy="407905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26000"/>
              </a:srgbClr>
            </a:outerShdw>
            <a:reflection stA="73000" endPos="30000" dist="38100" dir="5400000" fadeDir="5400012" sy="-100000" algn="bl" rotWithShape="0"/>
          </a:effectLst>
        </p:spPr>
      </p:pic>
      <p:sp>
        <p:nvSpPr>
          <p:cNvPr id="79" name="Google Shape;79;p16"/>
          <p:cNvSpPr txBox="1"/>
          <p:nvPr/>
        </p:nvSpPr>
        <p:spPr>
          <a:xfrm>
            <a:off x="2244224" y="99930"/>
            <a:ext cx="4649700" cy="3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b="1" dirty="0" smtClean="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Revenue</a:t>
            </a:r>
            <a:endParaRPr sz="2200" b="1" dirty="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80" name="Google Shape;80;p16"/>
          <p:cNvSpPr txBox="1"/>
          <p:nvPr/>
        </p:nvSpPr>
        <p:spPr>
          <a:xfrm>
            <a:off x="213766" y="3112565"/>
            <a:ext cx="8710614" cy="1817573"/>
          </a:xfrm>
          <a:prstGeom prst="rect">
            <a:avLst/>
          </a:prstGeom>
          <a:noFill/>
          <a:ln w="38100" cap="sq" cmpd="sng">
            <a:solidFill>
              <a:srgbClr val="38761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900" dirty="0"/>
              <a:t>• </a:t>
            </a:r>
            <a:r>
              <a:rPr lang="en-US" sz="900" b="1" dirty="0"/>
              <a:t>EXCESS COST - </a:t>
            </a:r>
            <a:r>
              <a:rPr lang="en-US" sz="900" dirty="0"/>
              <a:t>Adjusted to account for both the current placements continuing into next year plus any anticipated new placements within</a:t>
            </a:r>
          </a:p>
          <a:p>
            <a:r>
              <a:rPr lang="en-US" sz="900" dirty="0"/>
              <a:t>Special Education, at an expected 68% reimbursement rate which is the same rate used for the current year.</a:t>
            </a:r>
          </a:p>
          <a:p>
            <a:r>
              <a:rPr lang="en-US" sz="900" dirty="0"/>
              <a:t>• </a:t>
            </a:r>
            <a:r>
              <a:rPr lang="en-US" sz="900" b="1" dirty="0"/>
              <a:t>MEDICAID - </a:t>
            </a:r>
            <a:r>
              <a:rPr lang="en-US" sz="900" dirty="0"/>
              <a:t>Adjusted based on the three year prior average of ending line balance.</a:t>
            </a:r>
          </a:p>
          <a:p>
            <a:r>
              <a:rPr lang="en-US" sz="900" dirty="0"/>
              <a:t>• </a:t>
            </a:r>
            <a:r>
              <a:rPr lang="en-US" sz="900" b="1" dirty="0"/>
              <a:t>BUILDING USE </a:t>
            </a:r>
            <a:r>
              <a:rPr lang="en-US" sz="900" dirty="0"/>
              <a:t>- Amounts used are based upon adding a 3% increase over the prior year. These items will need to be adjusted further in</a:t>
            </a:r>
          </a:p>
          <a:p>
            <a:r>
              <a:rPr lang="en-US" sz="900" dirty="0"/>
              <a:t>26/27 to take into account the actuals experienced both during 24/25 and 25/26.</a:t>
            </a:r>
          </a:p>
          <a:p>
            <a:r>
              <a:rPr lang="en-US" sz="900" dirty="0"/>
              <a:t>• </a:t>
            </a:r>
            <a:r>
              <a:rPr lang="en-US" sz="900" b="1" dirty="0"/>
              <a:t>EXCEL TUITION - </a:t>
            </a:r>
            <a:r>
              <a:rPr lang="en-US" sz="900" dirty="0"/>
              <a:t>Adjusted down based on actuals received in prior years along with an increase in the number of participants qualifying</a:t>
            </a:r>
          </a:p>
          <a:p>
            <a:r>
              <a:rPr lang="en-US" sz="900" dirty="0"/>
              <a:t>for reduced rates. It is expected that rates will increase next year but not enough to meet current budget.</a:t>
            </a:r>
          </a:p>
          <a:p>
            <a:r>
              <a:rPr lang="en-US" sz="900" dirty="0"/>
              <a:t>• </a:t>
            </a:r>
            <a:r>
              <a:rPr lang="en-US" sz="900" b="1" dirty="0"/>
              <a:t>SPED TUITION </a:t>
            </a:r>
            <a:r>
              <a:rPr lang="en-US" sz="900" dirty="0"/>
              <a:t>- Flat from prior year.</a:t>
            </a:r>
          </a:p>
          <a:p>
            <a:r>
              <a:rPr lang="en-US" sz="900" dirty="0"/>
              <a:t>• </a:t>
            </a:r>
            <a:r>
              <a:rPr lang="en-US" sz="900" b="1" dirty="0"/>
              <a:t>DCF PLACED TUITION </a:t>
            </a:r>
            <a:r>
              <a:rPr lang="en-US" sz="900" dirty="0"/>
              <a:t>- Back to zero ($0) as the yearly expectation. No collection in 23/24 and not expecting any in 24/25 either.</a:t>
            </a:r>
          </a:p>
          <a:p>
            <a:r>
              <a:rPr lang="en-US" sz="900" dirty="0"/>
              <a:t>• </a:t>
            </a:r>
            <a:r>
              <a:rPr lang="en-US" sz="900" b="1" dirty="0"/>
              <a:t>GATE RECEIPTS - </a:t>
            </a:r>
            <a:r>
              <a:rPr lang="en-US" sz="900" dirty="0"/>
              <a:t>Flat from prior year. Budget was last adjusted (down) several years ago to coincide with admission rule changes that</a:t>
            </a:r>
          </a:p>
          <a:p>
            <a:r>
              <a:rPr lang="en-US" sz="900" dirty="0"/>
              <a:t>were approved by the Board of Education.</a:t>
            </a:r>
          </a:p>
          <a:p>
            <a:r>
              <a:rPr lang="en-US" sz="900" dirty="0"/>
              <a:t>• </a:t>
            </a:r>
            <a:r>
              <a:rPr lang="en-US" sz="900" b="1" dirty="0"/>
              <a:t>PARKING PERMIT FEES - </a:t>
            </a:r>
            <a:r>
              <a:rPr lang="en-US" sz="900" dirty="0"/>
              <a:t>The same 278 spots and the same rate of $100 each as in the current year budget.</a:t>
            </a:r>
            <a:endParaRPr sz="500" dirty="0">
              <a:solidFill>
                <a:schemeClr val="tx1"/>
              </a:solidFill>
              <a:latin typeface="+mj-lt"/>
              <a:ea typeface="Poppins"/>
              <a:cs typeface="Poppins"/>
              <a:sym typeface="Poppin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7949" y="589909"/>
            <a:ext cx="8049228" cy="2373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3065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2F2F2"/>
            </a:gs>
            <a:gs pos="100000">
              <a:srgbClr val="A6A6A6"/>
            </a:gs>
          </a:gsLst>
          <a:lin ang="5400012" scaled="0"/>
        </a:gradFill>
        <a:effectLst/>
      </p:bgPr>
    </p:bg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/>
        </p:nvSpPr>
        <p:spPr>
          <a:xfrm>
            <a:off x="155925" y="196350"/>
            <a:ext cx="8826300" cy="4783800"/>
          </a:xfrm>
          <a:prstGeom prst="rect">
            <a:avLst/>
          </a:prstGeom>
          <a:noFill/>
          <a:ln w="38100" cap="sq" cmpd="sng">
            <a:solidFill>
              <a:srgbClr val="38761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</a:endParaRPr>
          </a:p>
        </p:txBody>
      </p:sp>
      <p:pic>
        <p:nvPicPr>
          <p:cNvPr id="78" name="Google Shape;78;p16"/>
          <p:cNvPicPr preferRelativeResize="0"/>
          <p:nvPr/>
        </p:nvPicPr>
        <p:blipFill>
          <a:blip r:embed="rId3">
            <a:alphaModFix amt="3000"/>
          </a:blip>
          <a:stretch>
            <a:fillRect/>
          </a:stretch>
        </p:blipFill>
        <p:spPr>
          <a:xfrm>
            <a:off x="2287887" y="504965"/>
            <a:ext cx="4562375" cy="407905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26000"/>
              </a:srgbClr>
            </a:outerShdw>
            <a:reflection stA="73000" endPos="30000" dist="38100" dir="5400000" fadeDir="5400012" sy="-100000" algn="bl" rotWithShape="0"/>
          </a:effectLst>
        </p:spPr>
      </p:pic>
      <p:sp>
        <p:nvSpPr>
          <p:cNvPr id="79" name="Google Shape;79;p16"/>
          <p:cNvSpPr txBox="1"/>
          <p:nvPr/>
        </p:nvSpPr>
        <p:spPr>
          <a:xfrm>
            <a:off x="642938" y="299875"/>
            <a:ext cx="8081962" cy="3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b="1" dirty="0" smtClean="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Department of Fiscal Services &amp; Operations</a:t>
            </a:r>
            <a:endParaRPr sz="2200" b="1" dirty="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04813" y="677899"/>
            <a:ext cx="847725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/>
              <a:t>The </a:t>
            </a:r>
            <a:r>
              <a:rPr lang="en-US" sz="1200" dirty="0" smtClean="0"/>
              <a:t>2025 - 2026 </a:t>
            </a:r>
            <a:r>
              <a:rPr lang="en-US" sz="1200" dirty="0"/>
              <a:t>Superintendent's Proposed budget for this area represents an </a:t>
            </a:r>
            <a:r>
              <a:rPr lang="en-US" sz="1200" b="1" dirty="0"/>
              <a:t>increase </a:t>
            </a:r>
            <a:r>
              <a:rPr lang="en-US" sz="1200" dirty="0"/>
              <a:t>of </a:t>
            </a:r>
            <a:r>
              <a:rPr lang="en-US" sz="1200" b="1" dirty="0" smtClean="0"/>
              <a:t>4.71</a:t>
            </a:r>
            <a:r>
              <a:rPr lang="en-US" sz="1200" dirty="0" smtClean="0"/>
              <a:t>% and includes staffing of:</a:t>
            </a:r>
            <a:endParaRPr lang="en-US" sz="1600" dirty="0"/>
          </a:p>
        </p:txBody>
      </p:sp>
      <p:sp>
        <p:nvSpPr>
          <p:cNvPr id="6" name="Rectangle 5"/>
          <p:cNvSpPr/>
          <p:nvPr/>
        </p:nvSpPr>
        <p:spPr>
          <a:xfrm>
            <a:off x="654298" y="954899"/>
            <a:ext cx="8145145" cy="582128"/>
          </a:xfrm>
          <a:prstGeom prst="rect">
            <a:avLst/>
          </a:prstGeom>
        </p:spPr>
        <p:txBody>
          <a:bodyPr wrap="square" numCol="3">
            <a:spAutoFit/>
          </a:bodyPr>
          <a:lstStyle/>
          <a:p>
            <a:r>
              <a:rPr lang="en-US" sz="800" dirty="0"/>
              <a:t>• 1.00 FTE Director of Fiscal Services &amp; Operations</a:t>
            </a:r>
          </a:p>
          <a:p>
            <a:r>
              <a:rPr lang="en-US" sz="800" dirty="0"/>
              <a:t>• 1.00 FTE Accounting Manager</a:t>
            </a:r>
          </a:p>
          <a:p>
            <a:r>
              <a:rPr lang="en-US" sz="800" dirty="0"/>
              <a:t>• 1.00 FTE Account/Data </a:t>
            </a:r>
            <a:r>
              <a:rPr lang="en-US" sz="800" dirty="0" smtClean="0"/>
              <a:t>Specialist</a:t>
            </a:r>
            <a:endParaRPr lang="en-US" sz="800" dirty="0"/>
          </a:p>
          <a:p>
            <a:r>
              <a:rPr lang="en-US" sz="800" dirty="0"/>
              <a:t>• 0.50 FTE Admin Secretary Fiscal </a:t>
            </a:r>
            <a:r>
              <a:rPr lang="en-US" sz="800" dirty="0" smtClean="0"/>
              <a:t>Services</a:t>
            </a:r>
            <a:endParaRPr lang="en-US" sz="800" dirty="0"/>
          </a:p>
          <a:p>
            <a:r>
              <a:rPr lang="en-US" sz="800" dirty="0" smtClean="0"/>
              <a:t>• </a:t>
            </a:r>
            <a:r>
              <a:rPr lang="en-US" sz="800" dirty="0"/>
              <a:t>0.50 FTE Human Resources Benefits Specialist</a:t>
            </a:r>
          </a:p>
          <a:p>
            <a:r>
              <a:rPr lang="en-US" sz="800" dirty="0"/>
              <a:t>• 1.00 FTE Admin Secretary </a:t>
            </a:r>
            <a:r>
              <a:rPr lang="en-US" sz="800" dirty="0" smtClean="0"/>
              <a:t>Accounts Payroll</a:t>
            </a:r>
            <a:endParaRPr lang="en-US" sz="800" dirty="0"/>
          </a:p>
          <a:p>
            <a:r>
              <a:rPr lang="en-US" sz="800" dirty="0"/>
              <a:t>• 1.00 FTE Admin Secretary </a:t>
            </a:r>
            <a:r>
              <a:rPr lang="en-US" sz="800" dirty="0" smtClean="0"/>
              <a:t>Accounts Payable</a:t>
            </a:r>
            <a:endParaRPr lang="en-US" sz="800" dirty="0"/>
          </a:p>
          <a:p>
            <a:r>
              <a:rPr lang="en-US" sz="800" dirty="0"/>
              <a:t>• 0.50 FTE Business Office Secretary - Purchasing</a:t>
            </a:r>
          </a:p>
          <a:p>
            <a:r>
              <a:rPr lang="en-US" sz="800" dirty="0"/>
              <a:t>• 0.50 FTE Transportation Secretary</a:t>
            </a:r>
          </a:p>
          <a:p>
            <a:r>
              <a:rPr lang="en-US" sz="800" dirty="0"/>
              <a:t>• 0.50 FTE District Wide Secretary - Student Activities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63826" y="1565891"/>
            <a:ext cx="5493566" cy="2044718"/>
          </a:xfrm>
          <a:prstGeom prst="rect">
            <a:avLst/>
          </a:prstGeom>
        </p:spPr>
      </p:pic>
      <p:sp>
        <p:nvSpPr>
          <p:cNvPr id="10" name="Google Shape;80;p16"/>
          <p:cNvSpPr txBox="1"/>
          <p:nvPr/>
        </p:nvSpPr>
        <p:spPr>
          <a:xfrm>
            <a:off x="213767" y="3639472"/>
            <a:ext cx="8710614" cy="1340677"/>
          </a:xfrm>
          <a:prstGeom prst="rect">
            <a:avLst/>
          </a:prstGeom>
          <a:noFill/>
          <a:ln w="38100" cap="sq" cmpd="sng">
            <a:solidFill>
              <a:srgbClr val="38761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1200" u="sng" dirty="0" smtClean="0"/>
              <a:t>Highlights include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1" dirty="0" smtClean="0"/>
              <a:t>53200 Line – </a:t>
            </a:r>
            <a:r>
              <a:rPr lang="en-US" sz="900" dirty="0" smtClean="0"/>
              <a:t>Software and professional services for things such as QUICKBOOKS</a:t>
            </a:r>
            <a:r>
              <a:rPr lang="en-US" sz="900" dirty="0"/>
              <a:t>, 403B COMPLIANCE, ACA REPORTING, MUNIS USER </a:t>
            </a:r>
            <a:r>
              <a:rPr lang="en-US" sz="900" dirty="0" smtClean="0"/>
              <a:t>FEE.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1" dirty="0" smtClean="0"/>
              <a:t>53310 Line</a:t>
            </a:r>
            <a:r>
              <a:rPr lang="en-US" sz="900" b="1" dirty="0"/>
              <a:t> </a:t>
            </a:r>
            <a:r>
              <a:rPr lang="en-US" sz="900" b="1" dirty="0" smtClean="0"/>
              <a:t>– </a:t>
            </a:r>
            <a:r>
              <a:rPr lang="en-US" sz="900" dirty="0" smtClean="0"/>
              <a:t>BOE portion of Audit Fee for </a:t>
            </a:r>
            <a:r>
              <a:rPr lang="en-US" sz="900" dirty="0"/>
              <a:t>25/26 </a:t>
            </a:r>
            <a:r>
              <a:rPr lang="en-US" sz="900" dirty="0" smtClean="0"/>
              <a:t>as </a:t>
            </a:r>
            <a:r>
              <a:rPr lang="en-US" sz="900" dirty="0"/>
              <a:t>per Town Finance </a:t>
            </a:r>
            <a:r>
              <a:rPr lang="en-US" sz="900" dirty="0" smtClean="0"/>
              <a:t>Director.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1" dirty="0" smtClean="0"/>
              <a:t>55505 Line</a:t>
            </a:r>
            <a:r>
              <a:rPr lang="en-US" sz="900" b="1" dirty="0"/>
              <a:t> </a:t>
            </a:r>
            <a:r>
              <a:rPr lang="en-US" sz="900" b="1" dirty="0" smtClean="0"/>
              <a:t>– </a:t>
            </a:r>
            <a:r>
              <a:rPr lang="en-US" sz="900" dirty="0" smtClean="0"/>
              <a:t>Printing of Asset Tags with a small reduction as we have carry over stock.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1" dirty="0" smtClean="0"/>
              <a:t>55800 </a:t>
            </a:r>
            <a:r>
              <a:rPr lang="en-US" sz="900" b="1" dirty="0"/>
              <a:t>Line </a:t>
            </a:r>
            <a:r>
              <a:rPr lang="en-US" sz="900" b="1" dirty="0" smtClean="0"/>
              <a:t>– </a:t>
            </a:r>
            <a:r>
              <a:rPr lang="en-US" sz="900" dirty="0" smtClean="0"/>
              <a:t>Removal of fee’s and travel to yearly MUNIS user conference.</a:t>
            </a:r>
            <a:endParaRPr lang="en-US" sz="900" dirty="0">
              <a:solidFill>
                <a:schemeClr val="tx1"/>
              </a:solidFill>
              <a:ea typeface="Poppins"/>
              <a:cs typeface="Poppins"/>
              <a:sym typeface="Poppins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1" dirty="0" smtClean="0"/>
              <a:t>56120 &amp; 56500 </a:t>
            </a:r>
            <a:r>
              <a:rPr lang="en-US" sz="900" b="1" dirty="0"/>
              <a:t>Line </a:t>
            </a:r>
            <a:r>
              <a:rPr lang="en-US" sz="900" b="1" dirty="0" smtClean="0"/>
              <a:t>– </a:t>
            </a:r>
            <a:r>
              <a:rPr lang="en-US" sz="900" dirty="0" smtClean="0"/>
              <a:t>Flat over prior year.</a:t>
            </a:r>
            <a:endParaRPr lang="en-US" sz="900" dirty="0">
              <a:solidFill>
                <a:schemeClr val="tx1"/>
              </a:solidFill>
              <a:ea typeface="Poppins"/>
              <a:cs typeface="Poppins"/>
              <a:sym typeface="Poppins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1" dirty="0" smtClean="0"/>
              <a:t>58100 Line – </a:t>
            </a:r>
            <a:r>
              <a:rPr lang="en-US" sz="900" dirty="0" smtClean="0"/>
              <a:t>CASBO membership fee’s.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1" dirty="0" smtClean="0"/>
              <a:t>55200 </a:t>
            </a:r>
            <a:r>
              <a:rPr lang="en-US" sz="900" b="1" dirty="0"/>
              <a:t>Line – </a:t>
            </a:r>
            <a:r>
              <a:rPr lang="en-US" sz="900" dirty="0" smtClean="0"/>
              <a:t>Cyber and Liability / Auto / Property insurance with new rates as per actuarial.</a:t>
            </a:r>
            <a:endParaRPr lang="en-US" sz="9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sz="600" dirty="0">
              <a:solidFill>
                <a:schemeClr val="tx1"/>
              </a:solidFill>
              <a:latin typeface="+mj-lt"/>
              <a:ea typeface="Poppins"/>
              <a:cs typeface="Poppins"/>
              <a:sym typeface="Poppins"/>
            </a:endParaRPr>
          </a:p>
        </p:txBody>
      </p:sp>
    </p:spTree>
    <p:extLst>
      <p:ext uri="{BB962C8B-B14F-4D97-AF65-F5344CB8AC3E}">
        <p14:creationId xmlns:p14="http://schemas.microsoft.com/office/powerpoint/2010/main" val="3002398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2F2F2"/>
            </a:gs>
            <a:gs pos="100000">
              <a:srgbClr val="A6A6A6"/>
            </a:gs>
          </a:gsLst>
          <a:lin ang="5400012" scaled="0"/>
        </a:gradFill>
        <a:effectLst/>
      </p:bgPr>
    </p:bg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/>
        </p:nvSpPr>
        <p:spPr>
          <a:xfrm>
            <a:off x="155925" y="196350"/>
            <a:ext cx="8826300" cy="4783800"/>
          </a:xfrm>
          <a:prstGeom prst="rect">
            <a:avLst/>
          </a:prstGeom>
          <a:noFill/>
          <a:ln w="38100" cap="sq" cmpd="sng">
            <a:solidFill>
              <a:srgbClr val="38761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</a:endParaRPr>
          </a:p>
        </p:txBody>
      </p:sp>
      <p:pic>
        <p:nvPicPr>
          <p:cNvPr id="78" name="Google Shape;78;p16"/>
          <p:cNvPicPr preferRelativeResize="0"/>
          <p:nvPr/>
        </p:nvPicPr>
        <p:blipFill>
          <a:blip r:embed="rId3">
            <a:alphaModFix amt="3000"/>
          </a:blip>
          <a:stretch>
            <a:fillRect/>
          </a:stretch>
        </p:blipFill>
        <p:spPr>
          <a:xfrm>
            <a:off x="2287887" y="504965"/>
            <a:ext cx="4562375" cy="407905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26000"/>
              </a:srgbClr>
            </a:outerShdw>
            <a:reflection stA="73000" endPos="30000" dist="38100" dir="5400000" fadeDir="5400012" sy="-100000" algn="bl" rotWithShape="0"/>
          </a:effectLst>
        </p:spPr>
      </p:pic>
      <p:sp>
        <p:nvSpPr>
          <p:cNvPr id="79" name="Google Shape;79;p16"/>
          <p:cNvSpPr txBox="1"/>
          <p:nvPr/>
        </p:nvSpPr>
        <p:spPr>
          <a:xfrm>
            <a:off x="2244225" y="299875"/>
            <a:ext cx="4649700" cy="3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b="1" dirty="0" smtClean="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Board Of Education</a:t>
            </a:r>
            <a:endParaRPr sz="2200" b="1" dirty="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6199" y="761000"/>
            <a:ext cx="79057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/>
              <a:t>The </a:t>
            </a:r>
            <a:r>
              <a:rPr lang="en-US" sz="1200" dirty="0" smtClean="0"/>
              <a:t>2025 - 2026 </a:t>
            </a:r>
            <a:r>
              <a:rPr lang="en-US" sz="1200" dirty="0"/>
              <a:t>Superintendent's Proposed budget for this area represents an </a:t>
            </a:r>
            <a:r>
              <a:rPr lang="en-US" sz="1200" b="1" dirty="0"/>
              <a:t>increase </a:t>
            </a:r>
            <a:r>
              <a:rPr lang="en-US" sz="1200" dirty="0"/>
              <a:t>of </a:t>
            </a:r>
            <a:r>
              <a:rPr lang="en-US" sz="1200" b="1" dirty="0" smtClean="0"/>
              <a:t>2.63% </a:t>
            </a:r>
            <a:r>
              <a:rPr lang="en-US" sz="1200" dirty="0" smtClean="0"/>
              <a:t>and includes staffing of:</a:t>
            </a:r>
            <a:endParaRPr lang="en-US" sz="1600" dirty="0" smtClean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sz="1200" dirty="0" smtClean="0"/>
              <a:t>0.5 FTE Board Clerk</a:t>
            </a:r>
            <a:endParaRPr lang="en-US" sz="1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91478" y="1481548"/>
            <a:ext cx="6247621" cy="1871358"/>
          </a:xfrm>
          <a:prstGeom prst="rect">
            <a:avLst/>
          </a:prstGeom>
        </p:spPr>
      </p:pic>
      <p:sp>
        <p:nvSpPr>
          <p:cNvPr id="9" name="Google Shape;80;p16"/>
          <p:cNvSpPr txBox="1"/>
          <p:nvPr/>
        </p:nvSpPr>
        <p:spPr>
          <a:xfrm>
            <a:off x="213767" y="3478918"/>
            <a:ext cx="8710614" cy="1378003"/>
          </a:xfrm>
          <a:prstGeom prst="rect">
            <a:avLst/>
          </a:prstGeom>
          <a:noFill/>
          <a:ln w="38100" cap="sq" cmpd="sng">
            <a:solidFill>
              <a:srgbClr val="38761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u="sng" dirty="0" smtClean="0"/>
              <a:t>Highlights include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b="1" dirty="0" smtClean="0"/>
              <a:t>53010 Line - </a:t>
            </a:r>
            <a:r>
              <a:rPr lang="en-US" sz="1050" dirty="0" smtClean="0"/>
              <a:t>Legal Fees at 2% increase over prior year.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b="1" dirty="0" smtClean="0"/>
              <a:t>53200 Line - </a:t>
            </a:r>
            <a:r>
              <a:rPr lang="en-US" sz="1050" dirty="0" smtClean="0"/>
              <a:t>Shipman </a:t>
            </a:r>
            <a:r>
              <a:rPr lang="en-US" sz="1050" dirty="0"/>
              <a:t>and Goodwin expenses at 2% increase over prior year.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b="1" dirty="0" smtClean="0"/>
              <a:t>55400 Line</a:t>
            </a:r>
            <a:r>
              <a:rPr lang="en-US" sz="1050" b="1" dirty="0"/>
              <a:t> - </a:t>
            </a:r>
            <a:r>
              <a:rPr lang="en-US" sz="1050" dirty="0" smtClean="0"/>
              <a:t>BIDS </a:t>
            </a:r>
            <a:r>
              <a:rPr lang="en-US" sz="1050" dirty="0"/>
              <a:t>&amp; LEGAL NOTICES IN NEWSPAPER - more </a:t>
            </a:r>
            <a:r>
              <a:rPr lang="en-US" sz="1050" dirty="0" smtClean="0"/>
              <a:t>fees for advertising of more Bids / RFP’s </a:t>
            </a:r>
            <a:r>
              <a:rPr lang="en-US" sz="1050" dirty="0"/>
              <a:t>tied to more capital projects we are entering into</a:t>
            </a:r>
            <a:r>
              <a:rPr lang="en-US" sz="1050" dirty="0" smtClean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b="1" dirty="0" smtClean="0"/>
              <a:t>58100 Line</a:t>
            </a:r>
            <a:r>
              <a:rPr lang="en-US" sz="1050" b="1" dirty="0"/>
              <a:t> - </a:t>
            </a:r>
            <a:r>
              <a:rPr lang="en-US" sz="1050" dirty="0" smtClean="0"/>
              <a:t>CABE </a:t>
            </a:r>
            <a:r>
              <a:rPr lang="en-US" sz="1050" dirty="0"/>
              <a:t>FEES FOR BOARD MEMBERS AND ANY NEW BOARD MEMBER PACKETS - </a:t>
            </a:r>
            <a:r>
              <a:rPr lang="en-US" sz="1050" dirty="0" smtClean="0"/>
              <a:t>increase </a:t>
            </a:r>
            <a:r>
              <a:rPr lang="en-US" sz="1050" dirty="0"/>
              <a:t>based on actual expenditure </a:t>
            </a:r>
            <a:r>
              <a:rPr lang="en-US" sz="1050" dirty="0" smtClean="0"/>
              <a:t>analysis.</a:t>
            </a:r>
            <a:endParaRPr sz="700" dirty="0">
              <a:solidFill>
                <a:schemeClr val="tx1"/>
              </a:solidFill>
              <a:latin typeface="+mj-lt"/>
              <a:ea typeface="Poppins"/>
              <a:cs typeface="Poppins"/>
              <a:sym typeface="Poppins"/>
            </a:endParaRPr>
          </a:p>
        </p:txBody>
      </p:sp>
    </p:spTree>
    <p:extLst>
      <p:ext uri="{BB962C8B-B14F-4D97-AF65-F5344CB8AC3E}">
        <p14:creationId xmlns:p14="http://schemas.microsoft.com/office/powerpoint/2010/main" val="39383189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2F2F2"/>
            </a:gs>
            <a:gs pos="100000">
              <a:srgbClr val="A6A6A6"/>
            </a:gs>
          </a:gsLst>
          <a:lin ang="5400012" scaled="0"/>
        </a:gradFill>
        <a:effectLst/>
      </p:bgPr>
    </p:bg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/>
        </p:nvSpPr>
        <p:spPr>
          <a:xfrm>
            <a:off x="155925" y="196350"/>
            <a:ext cx="8826300" cy="4783800"/>
          </a:xfrm>
          <a:prstGeom prst="rect">
            <a:avLst/>
          </a:prstGeom>
          <a:noFill/>
          <a:ln w="38100" cap="sq" cmpd="sng">
            <a:solidFill>
              <a:srgbClr val="38761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</a:endParaRPr>
          </a:p>
        </p:txBody>
      </p:sp>
      <p:pic>
        <p:nvPicPr>
          <p:cNvPr id="78" name="Google Shape;78;p16"/>
          <p:cNvPicPr preferRelativeResize="0"/>
          <p:nvPr/>
        </p:nvPicPr>
        <p:blipFill>
          <a:blip r:embed="rId3">
            <a:alphaModFix amt="3000"/>
          </a:blip>
          <a:stretch>
            <a:fillRect/>
          </a:stretch>
        </p:blipFill>
        <p:spPr>
          <a:xfrm>
            <a:off x="2287887" y="504965"/>
            <a:ext cx="4562375" cy="407905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26000"/>
              </a:srgbClr>
            </a:outerShdw>
            <a:reflection stA="73000" endPos="30000" dist="38100" dir="5400000" fadeDir="5400012" sy="-100000" algn="bl" rotWithShape="0"/>
          </a:effectLst>
        </p:spPr>
      </p:pic>
      <p:sp>
        <p:nvSpPr>
          <p:cNvPr id="79" name="Google Shape;79;p16"/>
          <p:cNvSpPr txBox="1"/>
          <p:nvPr/>
        </p:nvSpPr>
        <p:spPr>
          <a:xfrm>
            <a:off x="2244225" y="299875"/>
            <a:ext cx="4649700" cy="3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b="1" dirty="0" smtClean="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Office of the Superintendent</a:t>
            </a:r>
            <a:endParaRPr sz="2200" b="1" dirty="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16199" y="761000"/>
            <a:ext cx="790575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/>
              <a:t>The </a:t>
            </a:r>
            <a:r>
              <a:rPr lang="en-US" sz="1200" dirty="0" smtClean="0"/>
              <a:t>2025 - 2026 </a:t>
            </a:r>
            <a:r>
              <a:rPr lang="en-US" sz="1200" dirty="0"/>
              <a:t>Superintendent's Proposed budget for this area represents an </a:t>
            </a:r>
            <a:r>
              <a:rPr lang="en-US" sz="1200" b="1" dirty="0"/>
              <a:t>increase </a:t>
            </a:r>
            <a:r>
              <a:rPr lang="en-US" sz="1200" dirty="0"/>
              <a:t>of </a:t>
            </a:r>
            <a:r>
              <a:rPr lang="en-US" sz="1200" b="1" dirty="0" smtClean="0"/>
              <a:t>2.43% </a:t>
            </a:r>
            <a:r>
              <a:rPr lang="en-US" sz="1200" dirty="0" smtClean="0"/>
              <a:t>and includes staffing of:</a:t>
            </a:r>
            <a:endParaRPr lang="en-US" sz="1600" dirty="0" smtClean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sz="1200" dirty="0"/>
              <a:t>1.0 FTE </a:t>
            </a:r>
            <a:r>
              <a:rPr lang="en-US" sz="1200" dirty="0" smtClean="0"/>
              <a:t>Superintendent	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</a:rPr>
              <a:t>1.0 </a:t>
            </a:r>
            <a:r>
              <a:rPr lang="en-US" sz="1200" dirty="0">
                <a:latin typeface="Arial" panose="020B0604020202020204" pitchFamily="34" charset="0"/>
              </a:rPr>
              <a:t>FTE Admin Assistant to Superintendent</a:t>
            </a:r>
            <a:endParaRPr lang="en-US" sz="1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4522" y="1591997"/>
            <a:ext cx="6434131" cy="2202345"/>
          </a:xfrm>
          <a:prstGeom prst="rect">
            <a:avLst/>
          </a:prstGeom>
        </p:spPr>
      </p:pic>
      <p:sp>
        <p:nvSpPr>
          <p:cNvPr id="9" name="Google Shape;80;p16"/>
          <p:cNvSpPr txBox="1"/>
          <p:nvPr/>
        </p:nvSpPr>
        <p:spPr>
          <a:xfrm>
            <a:off x="213767" y="3912287"/>
            <a:ext cx="8710614" cy="782209"/>
          </a:xfrm>
          <a:prstGeom prst="rect">
            <a:avLst/>
          </a:prstGeom>
          <a:noFill/>
          <a:ln w="38100" cap="sq" cmpd="sng">
            <a:solidFill>
              <a:srgbClr val="38761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1600" u="sng" dirty="0" smtClean="0"/>
              <a:t>Highlights include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1" dirty="0" smtClean="0"/>
              <a:t>56120 Line – </a:t>
            </a:r>
            <a:r>
              <a:rPr lang="en-US" sz="1100" dirty="0" smtClean="0"/>
              <a:t>Additional $500 for supplies.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1" dirty="0" smtClean="0"/>
              <a:t>All Other Non-Salary Lines – </a:t>
            </a:r>
            <a:r>
              <a:rPr lang="en-US" sz="1100" dirty="0" smtClean="0"/>
              <a:t>flat over prior year.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901550677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815</TotalTime>
  <Words>1266</Words>
  <Application>Microsoft Office PowerPoint</Application>
  <PresentationFormat>On-screen Show (16:9)</PresentationFormat>
  <Paragraphs>93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Poppins</vt:lpstr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Giovannone, Anthony</dc:creator>
  <cp:lastModifiedBy>Giovannone, Anthony</cp:lastModifiedBy>
  <cp:revision>22</cp:revision>
  <cp:lastPrinted>2024-01-17T16:20:26Z</cp:lastPrinted>
  <dcterms:modified xsi:type="dcterms:W3CDTF">2025-01-13T21:02:04Z</dcterms:modified>
</cp:coreProperties>
</file>