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9" r:id="rId4"/>
    <p:sldId id="260" r:id="rId5"/>
    <p:sldId id="271" r:id="rId6"/>
    <p:sldId id="262" r:id="rId7"/>
    <p:sldId id="263" r:id="rId8"/>
    <p:sldId id="272" r:id="rId9"/>
    <p:sldId id="264" r:id="rId10"/>
    <p:sldId id="267" r:id="rId11"/>
    <p:sldId id="268" r:id="rId12"/>
    <p:sldId id="27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69444" autoAdjust="0"/>
  </p:normalViewPr>
  <p:slideViewPr>
    <p:cSldViewPr>
      <p:cViewPr varScale="1">
        <p:scale>
          <a:sx n="78" d="100"/>
          <a:sy n="78" d="100"/>
        </p:scale>
        <p:origin x="25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FC4F5-5B01-4560-89D4-279EC5BE23FE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71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471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60B59-CBB5-4193-84FF-6A901B384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6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60D20-A286-445A-8D0E-B6C9064950E0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347E8-4C94-4524-B6A1-5625C6192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7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1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3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3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	</a:t>
            </a:r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24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72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34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u="none" baseline="0" dirty="0"/>
              <a:t>.</a:t>
            </a:r>
          </a:p>
          <a:p>
            <a:pPr>
              <a:buFontTx/>
              <a:buNone/>
            </a:pPr>
            <a:endParaRPr lang="en-US" baseline="0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51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93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648200"/>
            <a:ext cx="7772400" cy="857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95938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62A3ABD-3705-4FD6-8EAD-A151FF43BD72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Sn7Tg_TzsR6Pl0kRTBbcMrKWn-5Sl7O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24400"/>
            <a:ext cx="7772400" cy="1447800"/>
          </a:xfrm>
        </p:spPr>
        <p:txBody>
          <a:bodyPr/>
          <a:lstStyle/>
          <a:p>
            <a:r>
              <a:rPr lang="en-US" sz="3200" dirty="0"/>
              <a:t>Welcome to the </a:t>
            </a:r>
            <a:br>
              <a:rPr lang="en-US" sz="3200" dirty="0"/>
            </a:br>
            <a:r>
              <a:rPr lang="en-US" sz="3200" dirty="0"/>
              <a:t>Annual Meeting of Title I Parents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5943600" cy="1143000"/>
          </a:xfrm>
        </p:spPr>
        <p:txBody>
          <a:bodyPr/>
          <a:lstStyle/>
          <a:p>
            <a:r>
              <a:rPr lang="en-US" sz="2800" dirty="0"/>
              <a:t>What is the School-Parent Compact?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001000" cy="4267199"/>
          </a:xfrm>
        </p:spPr>
        <p:txBody>
          <a:bodyPr/>
          <a:lstStyle/>
          <a:p>
            <a:r>
              <a:rPr lang="en-US" sz="2200" dirty="0"/>
              <a:t>The compact is a commitment from the </a:t>
            </a:r>
            <a:r>
              <a:rPr lang="en-US" sz="2200" b="1" dirty="0"/>
              <a:t>schoo</a:t>
            </a:r>
            <a:r>
              <a:rPr lang="en-US" sz="2200" dirty="0"/>
              <a:t>l, the </a:t>
            </a:r>
            <a:r>
              <a:rPr lang="en-US" sz="2200" b="1" dirty="0"/>
              <a:t>parent</a:t>
            </a:r>
            <a:r>
              <a:rPr lang="en-US" sz="2200" dirty="0"/>
              <a:t>, and the </a:t>
            </a:r>
            <a:r>
              <a:rPr lang="en-US" sz="2200" b="1" dirty="0"/>
              <a:t>student</a:t>
            </a:r>
            <a:r>
              <a:rPr lang="en-US" sz="2200" dirty="0"/>
              <a:t> to share in the responsibility for improved academic achievement.</a:t>
            </a:r>
          </a:p>
          <a:p>
            <a:r>
              <a:rPr lang="en-US" sz="2200" dirty="0"/>
              <a:t>The Compact has three sections- parent section, student section, and school section.</a:t>
            </a:r>
          </a:p>
          <a:p>
            <a:r>
              <a:rPr lang="en-US" sz="2200" dirty="0"/>
              <a:t>What it is: A shared commitment to support a child’s learning. </a:t>
            </a:r>
          </a:p>
          <a:p>
            <a:r>
              <a:rPr lang="en-US" sz="2200" dirty="0"/>
              <a:t>Who is involved: The school, parents, and students</a:t>
            </a:r>
          </a:p>
          <a:p>
            <a:r>
              <a:rPr lang="en-US" sz="2200" dirty="0"/>
              <a:t>What it includes: A description of how the school, parents, and students will work together to improve academic achievement.</a:t>
            </a:r>
          </a:p>
          <a:p>
            <a:pPr>
              <a:buNone/>
            </a:pPr>
            <a:endParaRPr lang="en-US" sz="500" dirty="0"/>
          </a:p>
          <a:p>
            <a:pPr>
              <a:buNone/>
            </a:pPr>
            <a:endParaRPr lang="en-US" sz="5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828800"/>
          </a:xfrm>
        </p:spPr>
        <p:txBody>
          <a:bodyPr/>
          <a:lstStyle/>
          <a:p>
            <a:r>
              <a:rPr lang="en-US" sz="2800" dirty="0"/>
              <a:t>What is my role as a parent in supporting my child’s success?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001000" cy="4419600"/>
          </a:xfrm>
        </p:spPr>
        <p:txBody>
          <a:bodyPr/>
          <a:lstStyle/>
          <a:p>
            <a:pPr algn="l"/>
            <a:r>
              <a:rPr lang="en-US" sz="1800" b="0" i="0" dirty="0">
                <a:solidFill>
                  <a:srgbClr val="333333"/>
                </a:solidFill>
                <a:effectLst/>
              </a:rPr>
              <a:t>Parents are an important part of the Title I team and are partners with the school in helping all students achieve. Title I parents have certain </a:t>
            </a:r>
            <a:r>
              <a:rPr lang="en-US" sz="1800" b="0" i="0" u="none" strike="noStrike" dirty="0">
                <a:solidFill>
                  <a:srgbClr val="182744"/>
                </a:solidFill>
                <a:effectLst/>
                <a:hlinkClick r:id="rId3"/>
              </a:rPr>
              <a:t>rights</a:t>
            </a:r>
            <a:r>
              <a:rPr lang="en-US" sz="1800" b="0" i="0" dirty="0">
                <a:solidFill>
                  <a:srgbClr val="333333"/>
                </a:solidFill>
                <a:effectLst/>
              </a:rPr>
              <a:t>.  As the parent of a child in a Title I school, you have the right to: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33333"/>
                </a:solidFill>
                <a:effectLst/>
              </a:rPr>
              <a:t>Request the progress reports on your child and school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33333"/>
                </a:solidFill>
                <a:effectLst/>
              </a:rPr>
              <a:t>Request information about the professional qualifications of your child’s teacher(s) including the degrees and certifications held, and whether the teacher is certified in their respective area of instruction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33333"/>
                </a:solidFill>
                <a:effectLst/>
              </a:rPr>
              <a:t>Help to decide if Title I is meeting your child’s needs, and offer suggestions for improvement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33333"/>
                </a:solidFill>
                <a:effectLst/>
              </a:rPr>
              <a:t>Know if your child has been assigned, or taught by a teacher that is not highly qualified for at least four consecutive weeks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333333"/>
                </a:solidFill>
                <a:effectLst/>
              </a:rPr>
              <a:t>Help develop your school’s plan for how parents and schools can work together</a:t>
            </a:r>
          </a:p>
          <a:p>
            <a:endParaRPr lang="en-US" sz="2200" dirty="0"/>
          </a:p>
          <a:p>
            <a:pPr>
              <a:buNone/>
            </a:pPr>
            <a:endParaRPr lang="en-US" sz="5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DBEEDE-E648-4714-99E5-90641E286ADA}"/>
              </a:ext>
            </a:extLst>
          </p:cNvPr>
          <p:cNvSpPr txBox="1"/>
          <p:nvPr/>
        </p:nvSpPr>
        <p:spPr>
          <a:xfrm>
            <a:off x="1143000" y="2013228"/>
            <a:ext cx="6477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JUST WANT TO SAY…</a:t>
            </a:r>
          </a:p>
          <a:p>
            <a:pPr algn="ctr"/>
            <a:r>
              <a:rPr 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9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6172200" cy="762000"/>
          </a:xfrm>
        </p:spPr>
        <p:txBody>
          <a:bodyPr/>
          <a:lstStyle/>
          <a:p>
            <a:r>
              <a:rPr lang="en-US" sz="3200" dirty="0"/>
              <a:t>What exactly is the Title I program?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525963"/>
          </a:xfrm>
        </p:spPr>
        <p:txBody>
          <a:bodyPr/>
          <a:lstStyle/>
          <a:p>
            <a:r>
              <a:rPr lang="en-US" dirty="0"/>
              <a:t>Title I is a partnership between the federal government, the state educational agency and the local school district. It is the largest federal aid program for elementary and secondary schools. </a:t>
            </a:r>
          </a:p>
          <a:p>
            <a:r>
              <a:rPr lang="en-US" dirty="0"/>
              <a:t>Schools are selected based on the percentage of students who qualify for free or reduced-price lunch.</a:t>
            </a:r>
          </a:p>
          <a:p>
            <a:r>
              <a:rPr lang="en-US" dirty="0"/>
              <a:t>The goal of Title 1 is to provide all children with a high-quality education and to help them meet state and federal standards. </a:t>
            </a:r>
          </a:p>
          <a:p>
            <a:r>
              <a:rPr lang="en-US" dirty="0"/>
              <a:t>A very important part of Title I program is parental involvement.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3200" dirty="0"/>
              <a:t>What does it mean to be a Title I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525963"/>
          </a:xfrm>
        </p:spPr>
        <p:txBody>
          <a:bodyPr/>
          <a:lstStyle/>
          <a:p>
            <a:r>
              <a:rPr lang="en-US" sz="2200" dirty="0"/>
              <a:t>Being a Title I school means receiving federal funding (Title I dollars) to </a:t>
            </a:r>
            <a:r>
              <a:rPr lang="en-US" sz="2200" u="sng" dirty="0"/>
              <a:t>supplement</a:t>
            </a:r>
            <a:r>
              <a:rPr lang="en-US" sz="2200" dirty="0"/>
              <a:t> the school’s existing programs.  These dollars are used for…</a:t>
            </a:r>
          </a:p>
          <a:p>
            <a:endParaRPr lang="en-US" sz="2200" dirty="0"/>
          </a:p>
          <a:p>
            <a:pPr lvl="1"/>
            <a:r>
              <a:rPr lang="en-US" sz="1800" dirty="0"/>
              <a:t>Identifying students experiencing academic difficulties and providing timely assistance to help these student’s meet the State’s challenging content standards.</a:t>
            </a:r>
          </a:p>
          <a:p>
            <a:pPr lvl="1"/>
            <a:r>
              <a:rPr lang="en-US" sz="1800" dirty="0"/>
              <a:t>Purchasing supplemental staff/programs/materials/supplies</a:t>
            </a:r>
          </a:p>
          <a:p>
            <a:pPr lvl="1"/>
            <a:r>
              <a:rPr lang="en-US" sz="1800" dirty="0"/>
              <a:t>Conducting parent and family engagement meetings/trainings/activities</a:t>
            </a:r>
          </a:p>
          <a:p>
            <a:pPr lvl="1">
              <a:buNone/>
            </a:pPr>
            <a:endParaRPr lang="en-US" sz="1000" dirty="0"/>
          </a:p>
          <a:p>
            <a:r>
              <a:rPr lang="en-US" sz="2200" dirty="0"/>
              <a:t>Being a Title 1 school also means parent and family involvement and knowing their rights under Every Student Succeeds Act (ESSA). </a:t>
            </a:r>
          </a:p>
          <a:p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0171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6172200" cy="1143000"/>
          </a:xfrm>
        </p:spPr>
        <p:txBody>
          <a:bodyPr/>
          <a:lstStyle/>
          <a:p>
            <a:r>
              <a:rPr lang="en-US" sz="3200" dirty="0"/>
              <a:t>What is the 1% set-aside and how are parents involved?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10000"/>
          </a:xfrm>
        </p:spPr>
        <p:txBody>
          <a:bodyPr/>
          <a:lstStyle/>
          <a:p>
            <a:r>
              <a:rPr lang="en-US" sz="2000" dirty="0"/>
              <a:t>Any LEA with a Title I Allocation exceeding $500,000 is required by law to set aside 1% of it’s Title I allocation for parent and family engagement. </a:t>
            </a:r>
          </a:p>
          <a:p>
            <a:pPr>
              <a:buNone/>
            </a:pPr>
            <a:endParaRPr lang="en-US" sz="500" dirty="0"/>
          </a:p>
          <a:p>
            <a:r>
              <a:rPr lang="en-US" sz="2000" dirty="0"/>
              <a:t>Of that 1%, 10% may be reserved at the LEA for system-wide initiatives related to parent and family engagement.  The remaining 90% must be allocated to all Title I schools in the LEA.  Therefore, each Title I school receives its portion of the 90% to implement school-level parent and family engagement with clear expectations and objectives for meaningful involvement. </a:t>
            </a:r>
          </a:p>
          <a:p>
            <a:pPr>
              <a:buNone/>
            </a:pPr>
            <a:endParaRPr lang="en-US" sz="500" dirty="0"/>
          </a:p>
          <a:p>
            <a:pPr marL="0" indent="0">
              <a:buNone/>
            </a:pPr>
            <a:endParaRPr lang="en-US" sz="20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2CCC6-FA6D-490B-9A4C-AA033F7D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/>
          <a:lstStyle/>
          <a:p>
            <a:r>
              <a:rPr lang="en-US" dirty="0"/>
              <a:t>Who decides how Title I funds are used in the schools?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48889-608A-4A46-B5B4-85E871F68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</a:rPr>
              <a:t>Each school decides how Title I funds will be used in their school to improve education for all children.  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</a:rPr>
              <a:t>Site based leadership teams determine how Title I funds will be used to help support the school’s identified needs.  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</a:rPr>
              <a:t>Data are reviewed to determine the greatest needs in a school and devise strategies to improve student achievement in the school through a schoolwide or school improvement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93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6172200" cy="1143000"/>
          </a:xfrm>
        </p:spPr>
        <p:txBody>
          <a:bodyPr/>
          <a:lstStyle/>
          <a:p>
            <a:r>
              <a:rPr lang="en-US" sz="3200" dirty="0"/>
              <a:t>What is the LEA Consolidated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01000" cy="4724400"/>
          </a:xfrm>
        </p:spPr>
        <p:txBody>
          <a:bodyPr/>
          <a:lstStyle/>
          <a:p>
            <a:r>
              <a:rPr lang="en-US" sz="2200" dirty="0"/>
              <a:t>The LEA Title I Consolidated Plan addresses how the LEA will use Title I funds throughout the school system .  Topics include:</a:t>
            </a:r>
          </a:p>
          <a:p>
            <a:pPr lvl="1"/>
            <a:r>
              <a:rPr lang="en-US" dirty="0"/>
              <a:t>Student academic assessments </a:t>
            </a:r>
          </a:p>
          <a:p>
            <a:pPr lvl="1"/>
            <a:r>
              <a:rPr lang="en-US" dirty="0"/>
              <a:t>Additional assistance provided struggling students</a:t>
            </a:r>
          </a:p>
          <a:p>
            <a:pPr lvl="1"/>
            <a:r>
              <a:rPr lang="en-US" dirty="0"/>
              <a:t>Coordination and integration of federal funds and programs</a:t>
            </a:r>
          </a:p>
          <a:p>
            <a:pPr lvl="1"/>
            <a:r>
              <a:rPr lang="en-US" dirty="0"/>
              <a:t>School programs including Migrant, Pre-School, EL, and Homeless, as applicable.</a:t>
            </a:r>
          </a:p>
          <a:p>
            <a:pPr lvl="1"/>
            <a:r>
              <a:rPr lang="en-US" dirty="0"/>
              <a:t>Parent and Family Engagement Strategies, which is included in the Parent and Family Engagement Policy. </a:t>
            </a:r>
          </a:p>
          <a:p>
            <a:pPr lvl="1">
              <a:buNone/>
            </a:pPr>
            <a:endParaRPr lang="en-US" sz="5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6172200" cy="1143000"/>
          </a:xfrm>
        </p:spPr>
        <p:txBody>
          <a:bodyPr/>
          <a:lstStyle/>
          <a:p>
            <a:r>
              <a:rPr lang="en-US" sz="2800" dirty="0"/>
              <a:t>What is Parent and Family Engagement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495800"/>
          </a:xfrm>
        </p:spPr>
        <p:txBody>
          <a:bodyPr/>
          <a:lstStyle/>
          <a:p>
            <a:r>
              <a:rPr lang="en-US" sz="1800" dirty="0"/>
              <a:t>This plan addresses how the LEA will implement the parent and family engagement requirements of Every Student Succeeds Act (ESSA)</a:t>
            </a:r>
            <a:r>
              <a:rPr lang="en-US" sz="1800" i="1" dirty="0"/>
              <a:t>. </a:t>
            </a:r>
            <a:r>
              <a:rPr lang="en-US" sz="1800" dirty="0"/>
              <a:t>It includes…</a:t>
            </a:r>
          </a:p>
          <a:p>
            <a:endParaRPr lang="en-US" sz="1800" i="1" dirty="0"/>
          </a:p>
          <a:p>
            <a:pPr lvl="1"/>
            <a:r>
              <a:rPr lang="en-US" sz="1800" dirty="0"/>
              <a:t>The LEA’s expectations for parents and families</a:t>
            </a:r>
          </a:p>
          <a:p>
            <a:pPr lvl="1">
              <a:buNone/>
            </a:pPr>
            <a:endParaRPr lang="en-US" sz="1800" dirty="0"/>
          </a:p>
          <a:p>
            <a:pPr lvl="1"/>
            <a:r>
              <a:rPr lang="en-US" sz="1800" dirty="0"/>
              <a:t>How the LEA will involve parents in decision-making</a:t>
            </a:r>
          </a:p>
          <a:p>
            <a:pPr lvl="1">
              <a:buNone/>
            </a:pPr>
            <a:endParaRPr lang="en-US" sz="1800" dirty="0"/>
          </a:p>
          <a:p>
            <a:pPr lvl="1"/>
            <a:r>
              <a:rPr lang="en-US" sz="1800" dirty="0"/>
              <a:t>How the LEA will work to build the schools’ and parents’ capacity for strong parental involvement to improve student academic achievement</a:t>
            </a:r>
          </a:p>
          <a:p>
            <a:endParaRPr lang="en-US" sz="1800" i="1" dirty="0"/>
          </a:p>
          <a:p>
            <a:r>
              <a:rPr lang="en-US" sz="1800" dirty="0"/>
              <a:t>These policies describe the means for carrying out the activities required by ESSA to involve families in the academic achievement of their students.</a:t>
            </a:r>
            <a:r>
              <a:rPr lang="en-US" sz="1800" i="1" dirty="0"/>
              <a:t> </a:t>
            </a:r>
          </a:p>
          <a:p>
            <a:pPr lvl="1">
              <a:buNone/>
            </a:pPr>
            <a:endParaRPr lang="en-US" sz="1800" dirty="0"/>
          </a:p>
          <a:p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0788-7907-4E50-BD67-0ABBEC59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benefits of family engagement?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33D15-6AE1-4DC0-82B9-D3BC4C753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students: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grades and test scores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attendance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positive attitudes and better behavior</a:t>
            </a:r>
          </a:p>
          <a:p>
            <a:pPr marL="0" indent="0">
              <a:buClrTx/>
              <a:buNone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Parents and Families: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confidence and trust in the school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a home environment that encourages learning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Encourages families to form stronger relationships with teachers and other families</a:t>
            </a:r>
          </a:p>
          <a:p>
            <a:pPr marL="0" indent="0" algn="ctr">
              <a:buNone/>
            </a:pPr>
            <a:r>
              <a:rPr lang="en-US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Schools and Teachers: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teacher and staff morale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support from families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student achievement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and improved relationships within the community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4495800" cy="1143000"/>
          </a:xfrm>
        </p:spPr>
        <p:txBody>
          <a:bodyPr/>
          <a:lstStyle/>
          <a:p>
            <a:r>
              <a:rPr lang="en-US" sz="3200" dirty="0"/>
              <a:t>What is a ACIP?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7696200" cy="4724400"/>
          </a:xfrm>
        </p:spPr>
        <p:txBody>
          <a:bodyPr/>
          <a:lstStyle/>
          <a:p>
            <a:r>
              <a:rPr lang="en-US" sz="2000" dirty="0"/>
              <a:t>The Alabama Continuous Improvement Plan (ACIP), is a school improvement plan that helps schools plan to improve and meet state academic standards. The ACIP process includes: </a:t>
            </a:r>
          </a:p>
          <a:p>
            <a:pPr lvl="1"/>
            <a:r>
              <a:rPr lang="en-US" dirty="0"/>
              <a:t>A Needs Assessment and Summary of Data</a:t>
            </a:r>
          </a:p>
          <a:p>
            <a:pPr lvl="1"/>
            <a:r>
              <a:rPr lang="en-US" dirty="0"/>
              <a:t>Goals and Strategies to Address Academic Needs of Students</a:t>
            </a:r>
          </a:p>
          <a:p>
            <a:pPr lvl="1"/>
            <a:r>
              <a:rPr lang="en-US" dirty="0"/>
              <a:t>Professional Development Needs</a:t>
            </a:r>
          </a:p>
          <a:p>
            <a:pPr lvl="1"/>
            <a:r>
              <a:rPr lang="en-US" dirty="0"/>
              <a:t>Coordination of Resources/Comprehensive Budget</a:t>
            </a:r>
          </a:p>
          <a:p>
            <a:pPr lvl="1"/>
            <a:r>
              <a:rPr lang="en-US" dirty="0"/>
              <a:t>The School’s Parent and Family Engagement policy.</a:t>
            </a:r>
          </a:p>
          <a:p>
            <a:pPr marL="457200" lvl="1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ACIP is used by all schools in Alabama, and the plan should be implemented, monitored, and revised regularly as needed.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500" dirty="0"/>
          </a:p>
          <a:p>
            <a:pPr lvl="1"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ck to Schoo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Back to School</Template>
  <TotalTime>1791</TotalTime>
  <Words>1010</Words>
  <Application>Microsoft Office PowerPoint</Application>
  <PresentationFormat>On-screen Show (4:3)</PresentationFormat>
  <Paragraphs>105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Back to School</vt:lpstr>
      <vt:lpstr>Welcome to the  Annual Meeting of Title I Parents</vt:lpstr>
      <vt:lpstr>What exactly is the Title I program?  </vt:lpstr>
      <vt:lpstr>What does it mean to be a Title I School?</vt:lpstr>
      <vt:lpstr>What is the 1% set-aside and how are parents involved?</vt:lpstr>
      <vt:lpstr>Who decides how Title I funds are used in the schools?</vt:lpstr>
      <vt:lpstr>What is the LEA Consolidated Plan?</vt:lpstr>
      <vt:lpstr>What is Parent and Family Engagement Plan?</vt:lpstr>
      <vt:lpstr>What are the benefits of family engagement?</vt:lpstr>
      <vt:lpstr>What is a ACIP?</vt:lpstr>
      <vt:lpstr>What is the School-Parent Compact?</vt:lpstr>
      <vt:lpstr>What is my role as a parent in supporting my child’s success?</vt:lpstr>
      <vt:lpstr>PowerPoint Presentation</vt:lpstr>
    </vt:vector>
  </TitlesOfParts>
  <Company>ALSDE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for Parents</dc:title>
  <dc:creator>judybo</dc:creator>
  <cp:lastModifiedBy>Vonda Wilson</cp:lastModifiedBy>
  <cp:revision>208</cp:revision>
  <cp:lastPrinted>2017-04-12T13:55:11Z</cp:lastPrinted>
  <dcterms:created xsi:type="dcterms:W3CDTF">2008-12-30T20:58:07Z</dcterms:created>
  <dcterms:modified xsi:type="dcterms:W3CDTF">2024-10-03T15:27:32Z</dcterms:modified>
</cp:coreProperties>
</file>