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72" r:id="rId6"/>
    <p:sldId id="259" r:id="rId7"/>
    <p:sldId id="269" r:id="rId8"/>
    <p:sldId id="260" r:id="rId9"/>
    <p:sldId id="261" r:id="rId10"/>
    <p:sldId id="263" r:id="rId11"/>
    <p:sldId id="265" r:id="rId12"/>
    <p:sldId id="266" r:id="rId13"/>
    <p:sldId id="267" r:id="rId14"/>
    <p:sldId id="271"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p:cViewPr varScale="1">
        <p:scale>
          <a:sx n="73" d="100"/>
          <a:sy n="73" d="100"/>
        </p:scale>
        <p:origin x="123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8B31F8-5E91-483C-BC50-6C6EB995EAAB}"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7E3CC-DBD7-4662-8347-F6A00CD695F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B31F8-5E91-483C-BC50-6C6EB995EAAB}"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7E3CC-DBD7-4662-8347-F6A00CD695F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B31F8-5E91-483C-BC50-6C6EB995EAAB}"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7E3CC-DBD7-4662-8347-F6A00CD695F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B31F8-5E91-483C-BC50-6C6EB995EAAB}"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7E3CC-DBD7-4662-8347-F6A00CD695F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B31F8-5E91-483C-BC50-6C6EB995EAAB}"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7E3CC-DBD7-4662-8347-F6A00CD695F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8B31F8-5E91-483C-BC50-6C6EB995EAAB}"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7E3CC-DBD7-4662-8347-F6A00CD695F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8B31F8-5E91-483C-BC50-6C6EB995EAAB}" type="datetimeFigureOut">
              <a:rPr lang="en-US" smtClean="0"/>
              <a:t>8/5/2024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97E3CC-DBD7-4662-8347-F6A00CD695F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8B31F8-5E91-483C-BC50-6C6EB995EAAB}" type="datetimeFigureOut">
              <a:rPr lang="en-US" smtClean="0"/>
              <a:t>8/5/2024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97E3CC-DBD7-4662-8347-F6A00CD695F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B31F8-5E91-483C-BC50-6C6EB995EAAB}" type="datetimeFigureOut">
              <a:rPr lang="en-US" smtClean="0"/>
              <a:t>8/5/2024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97E3CC-DBD7-4662-8347-F6A00CD695F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B31F8-5E91-483C-BC50-6C6EB995EAAB}"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7E3CC-DBD7-4662-8347-F6A00CD695F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B31F8-5E91-483C-BC50-6C6EB995EAAB}"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7E3CC-DBD7-4662-8347-F6A00CD695F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B31F8-5E91-483C-BC50-6C6EB995EAAB}" type="datetimeFigureOut">
              <a:rPr lang="en-US" smtClean="0"/>
              <a:t>8/5/2024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7E3CC-DBD7-4662-8347-F6A00CD695F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tracy.junco@acboe.net" TargetMode="External"/><Relationship Id="rId2" Type="http://schemas.openxmlformats.org/officeDocument/2006/relationships/hyperlink" Target="mailto:michelle.thompson@acboe.ne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Fourth Grade</a:t>
            </a:r>
            <a:br>
              <a:rPr lang="en-US" dirty="0" smtClean="0"/>
            </a:br>
            <a:r>
              <a:rPr lang="en-US" dirty="0" smtClean="0"/>
              <a:t>2024/2025</a:t>
            </a:r>
            <a:endParaRPr lang="en-US" dirty="0"/>
          </a:p>
        </p:txBody>
      </p:sp>
      <p:sp>
        <p:nvSpPr>
          <p:cNvPr id="3" name="Subtitle 2"/>
          <p:cNvSpPr>
            <a:spLocks noGrp="1"/>
          </p:cNvSpPr>
          <p:nvPr>
            <p:ph type="subTitle" idx="1"/>
          </p:nvPr>
        </p:nvSpPr>
        <p:spPr/>
        <p:txBody>
          <a:bodyPr/>
          <a:lstStyle/>
          <a:p>
            <a:r>
              <a:rPr lang="en-US" dirty="0" smtClean="0">
                <a:solidFill>
                  <a:srgbClr val="00B050"/>
                </a:solidFill>
                <a:latin typeface="Comic Sans MS" panose="030F0702030302020204" pitchFamily="66" charset="0"/>
              </a:rPr>
              <a:t>Mrs. Thompson and Mrs. Junco</a:t>
            </a:r>
          </a:p>
          <a:p>
            <a:endParaRPr lang="en-US" dirty="0"/>
          </a:p>
        </p:txBody>
      </p:sp>
      <p:pic>
        <p:nvPicPr>
          <p:cNvPr id="4" name="Picture 3" descr="C:\Users\Papi\AppData\Local\Microsoft\Windows\Temporary Internet Files\Content.IE5\632Z7034\24954-4-apple-fruit-file[1].png"/>
          <p:cNvPicPr/>
          <p:nvPr/>
        </p:nvPicPr>
        <p:blipFill>
          <a:blip r:embed="rId2" cstate="print"/>
          <a:srcRect/>
          <a:stretch>
            <a:fillRect/>
          </a:stretch>
        </p:blipFill>
        <p:spPr bwMode="auto">
          <a:xfrm>
            <a:off x="3352800" y="4495800"/>
            <a:ext cx="2286000" cy="22098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rPr>
              <a:t>Important:</a:t>
            </a:r>
            <a:endParaRPr lang="en-US" dirty="0">
              <a:solidFill>
                <a:schemeClr val="accent3">
                  <a:lumMod val="50000"/>
                </a:schemeClr>
              </a:solidFill>
            </a:endParaRPr>
          </a:p>
        </p:txBody>
      </p:sp>
      <p:sp>
        <p:nvSpPr>
          <p:cNvPr id="3" name="Content Placeholder 2"/>
          <p:cNvSpPr>
            <a:spLocks noGrp="1"/>
          </p:cNvSpPr>
          <p:nvPr>
            <p:ph idx="1"/>
          </p:nvPr>
        </p:nvSpPr>
        <p:spPr/>
        <p:txBody>
          <a:bodyPr>
            <a:normAutofit fontScale="92500" lnSpcReduction="10000"/>
          </a:bodyPr>
          <a:lstStyle/>
          <a:p>
            <a:r>
              <a:rPr lang="en-US" dirty="0" smtClean="0"/>
              <a:t>To receive call-out messages, the telephone number in PowerSchool must be correct.</a:t>
            </a:r>
          </a:p>
          <a:p>
            <a:r>
              <a:rPr lang="en-US" dirty="0" smtClean="0"/>
              <a:t>Please make sure your child’s teachers have correct contact information, including phone numbers and emails for parents.</a:t>
            </a:r>
          </a:p>
          <a:p>
            <a:r>
              <a:rPr lang="en-US" dirty="0" smtClean="0"/>
              <a:t>Please make sure to send in a written excuse even if you contact us through Parent Square. </a:t>
            </a:r>
          </a:p>
          <a:p>
            <a:r>
              <a:rPr lang="en-US" dirty="0" smtClean="0"/>
              <a:t>Transportation changes must be made in writing or through the front office. You cannot message these.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Mrs. Junco</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We will use Social Studies Weekly, along with our AL History textbook.  Some of the graded material will be online.  Students will participate in hands-on activities as well.</a:t>
            </a:r>
          </a:p>
          <a:p>
            <a:r>
              <a:rPr lang="en-US" sz="2000" dirty="0" smtClean="0"/>
              <a:t>Math will be in our new consumable textbooks, workbooks and online Reflex math program.  We will maintain math journals and participate in hands-on math activities.</a:t>
            </a:r>
          </a:p>
          <a:p>
            <a:r>
              <a:rPr lang="en-US" sz="2000" dirty="0" smtClean="0"/>
              <a:t>Our science books are consumable.  We will complete journal activities and hands-on science experiments. </a:t>
            </a:r>
          </a:p>
          <a:p>
            <a:r>
              <a:rPr lang="en-US" sz="2000" dirty="0" smtClean="0"/>
              <a:t>Students will have homework, study guides, and projects to complete.  When we do have homework or a study guide for a test, we go over it as a class and pack it in our book bags, </a:t>
            </a:r>
            <a:r>
              <a:rPr lang="en-US" sz="2000" b="1" dirty="0" smtClean="0"/>
              <a:t>together as a class</a:t>
            </a:r>
            <a:r>
              <a:rPr lang="en-US" sz="2000" dirty="0" smtClean="0"/>
              <a:t>.</a:t>
            </a:r>
          </a:p>
          <a:p>
            <a:r>
              <a:rPr lang="en-US" sz="2000" dirty="0" smtClean="0"/>
              <a:t>Study guides are to be signed and brought back the next day for bonus points.</a:t>
            </a:r>
          </a:p>
          <a:p>
            <a:r>
              <a:rPr lang="en-US" sz="2000" dirty="0" smtClean="0"/>
              <a:t>All assignments will be added to the student planner </a:t>
            </a:r>
            <a:r>
              <a:rPr lang="en-US" sz="2000" u="sng" dirty="0" smtClean="0"/>
              <a:t>as a class </a:t>
            </a:r>
            <a:r>
              <a:rPr lang="en-US" sz="2000" dirty="0" smtClean="0"/>
              <a:t>to keep up with assignments.  </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Mrs. Thompson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Students </a:t>
            </a:r>
            <a:r>
              <a:rPr lang="en-US" dirty="0"/>
              <a:t>must bring their Literacy binder to class each day.  The binder is divided into 5 sections: Homework, Reading Skills, Grammar Skills, Figurative Language, &amp; Spelling.  All work will be put into designated sections each day. </a:t>
            </a:r>
          </a:p>
          <a:p>
            <a:r>
              <a:rPr lang="en-US" dirty="0"/>
              <a:t>Students must keep a pencil pouch with pencils, erasers, highlighters, and coloring utensils in the binder at all times.</a:t>
            </a:r>
          </a:p>
          <a:p>
            <a:r>
              <a:rPr lang="en-US" dirty="0"/>
              <a:t>Our Reading curriculum will be from Open Court, and Grammar &amp; Spelling will come from Scott </a:t>
            </a:r>
            <a:r>
              <a:rPr lang="en-US" dirty="0" err="1"/>
              <a:t>Foresman</a:t>
            </a:r>
            <a:r>
              <a:rPr lang="en-US" dirty="0"/>
              <a:t>.    We will also do </a:t>
            </a:r>
            <a:r>
              <a:rPr lang="en-US" dirty="0" smtClean="0"/>
              <a:t>approved novel </a:t>
            </a:r>
            <a:r>
              <a:rPr lang="en-US" dirty="0"/>
              <a:t>studies and book tastings.  </a:t>
            </a:r>
          </a:p>
          <a:p>
            <a:r>
              <a:rPr lang="en-US" dirty="0"/>
              <a:t>Students will have homework each night, but not always written.  There will always be vocabulary to study, spelling words to study, and reading a minimum of 30 minutes per night.</a:t>
            </a:r>
          </a:p>
          <a:p>
            <a:r>
              <a:rPr lang="en-US" dirty="0"/>
              <a:t>All students are required to have a book to read at their desk in case work is finished early or during SSR (Sustained Silent Reading).</a:t>
            </a:r>
            <a:endParaRPr lang="en-US" dirty="0"/>
          </a:p>
          <a:p>
            <a:r>
              <a:rPr lang="en-US" sz="1400" dirty="0" smtClean="0"/>
              <a:t>  </a:t>
            </a:r>
          </a:p>
          <a:p>
            <a:endParaRPr lang="en-US" sz="1400"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Contact</a:t>
            </a:r>
            <a:endParaRPr lang="en-US" dirty="0"/>
          </a:p>
        </p:txBody>
      </p:sp>
      <p:sp>
        <p:nvSpPr>
          <p:cNvPr id="3" name="Content Placeholder 2"/>
          <p:cNvSpPr>
            <a:spLocks noGrp="1"/>
          </p:cNvSpPr>
          <p:nvPr>
            <p:ph idx="1"/>
          </p:nvPr>
        </p:nvSpPr>
        <p:spPr/>
        <p:txBody>
          <a:bodyPr/>
          <a:lstStyle/>
          <a:p>
            <a:r>
              <a:rPr lang="en-US" dirty="0" smtClean="0">
                <a:hlinkClick r:id="rId2"/>
              </a:rPr>
              <a:t>michelle.thompson@acboe.net</a:t>
            </a:r>
            <a:endParaRPr lang="en-US" dirty="0" smtClean="0"/>
          </a:p>
          <a:p>
            <a:r>
              <a:rPr lang="en-US" dirty="0" smtClean="0">
                <a:hlinkClick r:id="rId3"/>
              </a:rPr>
              <a:t>tracy.junco@acboe.net</a:t>
            </a:r>
            <a:endParaRPr lang="en-US" dirty="0" smtClean="0"/>
          </a:p>
          <a:p>
            <a:r>
              <a:rPr lang="en-US" dirty="0" smtClean="0"/>
              <a:t>dpeseagles.com</a:t>
            </a:r>
          </a:p>
          <a:p>
            <a:r>
              <a:rPr lang="en-US" dirty="0" smtClean="0"/>
              <a:t>Remember you can message us directly through Parent Square. Check you students binder and planner every day and make sure they have their supplies every day.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Wish list</a:t>
            </a:r>
            <a:endParaRPr lang="en-US" dirty="0"/>
          </a:p>
        </p:txBody>
      </p:sp>
      <p:sp>
        <p:nvSpPr>
          <p:cNvPr id="3" name="Content Placeholder 2"/>
          <p:cNvSpPr>
            <a:spLocks noGrp="1"/>
          </p:cNvSpPr>
          <p:nvPr>
            <p:ph idx="1"/>
          </p:nvPr>
        </p:nvSpPr>
        <p:spPr/>
        <p:txBody>
          <a:bodyPr>
            <a:normAutofit/>
          </a:bodyPr>
          <a:lstStyle/>
          <a:p>
            <a:r>
              <a:rPr lang="en-US" dirty="0" smtClean="0"/>
              <a:t>Individually wrapped snacks/no </a:t>
            </a:r>
            <a:r>
              <a:rPr lang="en-US" dirty="0" err="1" smtClean="0"/>
              <a:t>peanutbutter</a:t>
            </a:r>
            <a:endParaRPr lang="en-US" dirty="0" smtClean="0"/>
          </a:p>
          <a:p>
            <a:r>
              <a:rPr lang="en-US" dirty="0" smtClean="0"/>
              <a:t>Lysol/Clorox wipes</a:t>
            </a:r>
          </a:p>
          <a:p>
            <a:r>
              <a:rPr lang="en-US" dirty="0" smtClean="0"/>
              <a:t>Kleenex </a:t>
            </a:r>
          </a:p>
          <a:p>
            <a:r>
              <a:rPr lang="en-US" dirty="0" smtClean="0"/>
              <a:t>Batteries (Double A and Triple A)</a:t>
            </a:r>
          </a:p>
          <a:p>
            <a:r>
              <a:rPr lang="en-US" dirty="0" smtClean="0"/>
              <a:t>Masking/packing tape</a:t>
            </a:r>
          </a:p>
          <a:p>
            <a:r>
              <a:rPr lang="en-US" dirty="0" smtClean="0"/>
              <a:t>Bottles of water (Small Size)</a:t>
            </a:r>
          </a:p>
          <a:p>
            <a:endParaRPr lang="en-US" dirty="0" smtClean="0"/>
          </a:p>
        </p:txBody>
      </p:sp>
    </p:spTree>
    <p:extLst>
      <p:ext uri="{BB962C8B-B14F-4D97-AF65-F5344CB8AC3E}">
        <p14:creationId xmlns:p14="http://schemas.microsoft.com/office/powerpoint/2010/main" val="210459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4">
                    <a:lumMod val="75000"/>
                  </a:schemeClr>
                </a:solidFill>
              </a:rPr>
              <a:t>2024-2025 Will Be The Best Year Yet!</a:t>
            </a:r>
            <a:endParaRPr lang="en-US" dirty="0">
              <a:solidFill>
                <a:schemeClr val="accent4">
                  <a:lumMod val="75000"/>
                </a:schemeClr>
              </a:solidFill>
            </a:endParaRPr>
          </a:p>
        </p:txBody>
      </p:sp>
      <p:pic>
        <p:nvPicPr>
          <p:cNvPr id="4" name="Content Placeholder 3" descr="C:\Users\Papi\AppData\Local\Microsoft\Windows\Temporary Internet Files\Content.IE5\632Z7034\confetti_PNG87015[1].png"/>
          <p:cNvPicPr>
            <a:picLocks noGrp="1"/>
          </p:cNvPicPr>
          <p:nvPr>
            <p:ph idx="1"/>
          </p:nvPr>
        </p:nvPicPr>
        <p:blipFill>
          <a:blip r:embed="rId2" cstate="print"/>
          <a:srcRect/>
          <a:stretch>
            <a:fillRect/>
          </a:stretch>
        </p:blipFill>
        <p:spPr bwMode="auto">
          <a:xfrm>
            <a:off x="1826681" y="1600200"/>
            <a:ext cx="5490638" cy="45259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Our Day at Daniel Pratt!</a:t>
            </a:r>
            <a:endParaRPr lang="en-US" dirty="0">
              <a:solidFill>
                <a:schemeClr val="accent4">
                  <a:lumMod val="75000"/>
                </a:schemeClr>
              </a:solidFill>
            </a:endParaRPr>
          </a:p>
        </p:txBody>
      </p:sp>
      <p:sp>
        <p:nvSpPr>
          <p:cNvPr id="3" name="Content Placeholder 2"/>
          <p:cNvSpPr>
            <a:spLocks noGrp="1"/>
          </p:cNvSpPr>
          <p:nvPr>
            <p:ph idx="1"/>
          </p:nvPr>
        </p:nvSpPr>
        <p:spPr>
          <a:xfrm>
            <a:off x="457200" y="1371600"/>
            <a:ext cx="8229600" cy="4754563"/>
          </a:xfrm>
        </p:spPr>
        <p:txBody>
          <a:bodyPr>
            <a:normAutofit/>
          </a:bodyPr>
          <a:lstStyle/>
          <a:p>
            <a:r>
              <a:rPr lang="en-US" sz="2400" dirty="0" smtClean="0"/>
              <a:t>Doors open at 7:15.  </a:t>
            </a:r>
          </a:p>
          <a:p>
            <a:r>
              <a:rPr lang="en-US" sz="2400" dirty="0" smtClean="0"/>
              <a:t>Class schedules are posted on our website and in the classroom.</a:t>
            </a:r>
          </a:p>
          <a:p>
            <a:r>
              <a:rPr lang="en-US" sz="2400" dirty="0" smtClean="0"/>
              <a:t>Students will enter the classrooms at 7:45. </a:t>
            </a:r>
          </a:p>
          <a:p>
            <a:r>
              <a:rPr lang="en-US" sz="2400" dirty="0" smtClean="0"/>
              <a:t>Tardy Bell is at 8:00.</a:t>
            </a:r>
          </a:p>
          <a:p>
            <a:r>
              <a:rPr lang="en-US" sz="2400" dirty="0" smtClean="0"/>
              <a:t>PE 10:10-10:50</a:t>
            </a:r>
          </a:p>
          <a:p>
            <a:r>
              <a:rPr lang="en-US" sz="2400" dirty="0" smtClean="0"/>
              <a:t>Lunch 11:59-12:22</a:t>
            </a:r>
          </a:p>
          <a:p>
            <a:r>
              <a:rPr lang="en-US" sz="2400" dirty="0" smtClean="0"/>
              <a:t>Snack 2:40-2:50</a:t>
            </a:r>
          </a:p>
          <a:p>
            <a:r>
              <a:rPr lang="en-US" sz="2400" dirty="0" smtClean="0"/>
              <a:t>2:50- Begins dismissal</a:t>
            </a:r>
          </a:p>
          <a:p>
            <a:endParaRPr lang="en-US" sz="2800"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Carpool Tags are required.</a:t>
            </a:r>
          </a:p>
          <a:p>
            <a:r>
              <a:rPr lang="en-US" dirty="0" smtClean="0"/>
              <a:t>Parents are allowed to walk their students to class on the first day only.</a:t>
            </a:r>
          </a:p>
          <a:p>
            <a:r>
              <a:rPr lang="en-US" dirty="0" smtClean="0"/>
              <a:t>Please do not bring fidget poppers, spinners, etc. to school.</a:t>
            </a:r>
          </a:p>
          <a:p>
            <a:r>
              <a:rPr lang="en-US" dirty="0" smtClean="0"/>
              <a:t>Students need to come prepared with pencils, paper, binders, art supplies and snack.</a:t>
            </a:r>
          </a:p>
        </p:txBody>
      </p:sp>
      <p:pic>
        <p:nvPicPr>
          <p:cNvPr id="6" name="Picture 5" descr="C:\Users\Papi\AppData\Local\Microsoft\Windows\Temporary Internet Files\Content.IE5\QYQSTVU1\2-2-car-transparent[1].png"/>
          <p:cNvPicPr/>
          <p:nvPr/>
        </p:nvPicPr>
        <p:blipFill>
          <a:blip r:embed="rId2" cstate="print"/>
          <a:srcRect/>
          <a:stretch>
            <a:fillRect/>
          </a:stretch>
        </p:blipFill>
        <p:spPr bwMode="auto">
          <a:xfrm>
            <a:off x="2590800" y="152400"/>
            <a:ext cx="4191001" cy="1447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Contact </a:t>
            </a:r>
            <a:endParaRPr lang="en-US" b="1" dirty="0">
              <a:solidFill>
                <a:srgbClr val="00B0F0"/>
              </a:solidFill>
            </a:endParaRPr>
          </a:p>
        </p:txBody>
      </p:sp>
      <p:sp>
        <p:nvSpPr>
          <p:cNvPr id="3" name="Content Placeholder 2"/>
          <p:cNvSpPr>
            <a:spLocks noGrp="1"/>
          </p:cNvSpPr>
          <p:nvPr>
            <p:ph idx="1"/>
          </p:nvPr>
        </p:nvSpPr>
        <p:spPr/>
        <p:txBody>
          <a:bodyPr>
            <a:normAutofit/>
          </a:bodyPr>
          <a:lstStyle/>
          <a:p>
            <a:pPr>
              <a:buNone/>
            </a:pPr>
            <a:r>
              <a:rPr lang="en-US" sz="2400" dirty="0" smtClean="0">
                <a:latin typeface="Comic Sans MS" pitchFamily="66" charset="0"/>
              </a:rPr>
              <a:t>. We will use Parent Square to send out group information as well as individual messages.  If your phone number changes, don’t forget to adjust it with the front office so you won’t miss important information!</a:t>
            </a:r>
          </a:p>
          <a:p>
            <a:r>
              <a:rPr lang="en-US" sz="2400" dirty="0" smtClean="0">
                <a:latin typeface="Comic Sans MS" pitchFamily="66" charset="0"/>
              </a:rPr>
              <a:t>Keeping your contact information updated is vital.</a:t>
            </a:r>
          </a:p>
          <a:p>
            <a:r>
              <a:rPr lang="en-US" sz="2400" dirty="0" smtClean="0">
                <a:latin typeface="Comic Sans MS" pitchFamily="66" charset="0"/>
              </a:rPr>
              <a:t>Watch Parent Square as well as our </a:t>
            </a:r>
            <a:r>
              <a:rPr lang="en-US" sz="2400" dirty="0" err="1" smtClean="0">
                <a:latin typeface="Comic Sans MS" pitchFamily="66" charset="0"/>
              </a:rPr>
              <a:t>dpeseagles</a:t>
            </a:r>
            <a:r>
              <a:rPr lang="en-US" sz="2400" dirty="0" smtClean="0">
                <a:latin typeface="Comic Sans MS" pitchFamily="66" charset="0"/>
              </a:rPr>
              <a:t> web site to stay on top of things.</a:t>
            </a:r>
          </a:p>
          <a:p>
            <a:pPr algn="ctr">
              <a:buNone/>
            </a:pPr>
            <a:endParaRPr lang="en-US" sz="2400" dirty="0">
              <a:latin typeface="Comic Sans MS" pitchFamily="66" charset="0"/>
            </a:endParaRPr>
          </a:p>
        </p:txBody>
      </p:sp>
      <p:pic>
        <p:nvPicPr>
          <p:cNvPr id="4" name="Picture 3" descr="C:\Users\Papi\AppData\Local\Microsoft\Windows\Temporary Internet Files\Content.IE5\QYQSTVU1\h84YN[1].jpg"/>
          <p:cNvPicPr/>
          <p:nvPr/>
        </p:nvPicPr>
        <p:blipFill>
          <a:blip r:embed="rId2" cstate="print"/>
          <a:srcRect/>
          <a:stretch>
            <a:fillRect/>
          </a:stretch>
        </p:blipFill>
        <p:spPr bwMode="auto">
          <a:xfrm>
            <a:off x="6096000" y="228600"/>
            <a:ext cx="1066800" cy="1219200"/>
          </a:xfrm>
          <a:prstGeom prst="rect">
            <a:avLst/>
          </a:prstGeom>
          <a:noFill/>
          <a:ln w="9525">
            <a:noFill/>
            <a:miter lim="800000"/>
            <a:headEnd/>
            <a:tailEnd/>
          </a:ln>
        </p:spPr>
      </p:pic>
      <p:pic>
        <p:nvPicPr>
          <p:cNvPr id="5" name="Picture 4" descr="C:\Users\Papi\AppData\Local\Microsoft\Windows\Temporary Internet Files\Content.IE5\NVL5NB7J\LG-mobile-vm670-optimusv-large[1].png"/>
          <p:cNvPicPr/>
          <p:nvPr/>
        </p:nvPicPr>
        <p:blipFill>
          <a:blip r:embed="rId3" cstate="print"/>
          <a:srcRect/>
          <a:stretch>
            <a:fillRect/>
          </a:stretch>
        </p:blipFill>
        <p:spPr bwMode="auto">
          <a:xfrm>
            <a:off x="3962401" y="5181600"/>
            <a:ext cx="1752599" cy="1676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Behavior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We will use a chart with colored tags to help students monitor their classroom behavior.  </a:t>
            </a:r>
          </a:p>
          <a:p>
            <a:r>
              <a:rPr lang="en-US" dirty="0" smtClean="0"/>
              <a:t>Consequences 1 and 2 = Green Tag</a:t>
            </a:r>
          </a:p>
          <a:p>
            <a:r>
              <a:rPr lang="en-US" dirty="0" smtClean="0"/>
              <a:t>Consequences 3 and 4 = Yellow Tag</a:t>
            </a:r>
          </a:p>
          <a:p>
            <a:r>
              <a:rPr lang="en-US" dirty="0" smtClean="0"/>
              <a:t>Consequence 5 = Orange Tag</a:t>
            </a:r>
          </a:p>
          <a:p>
            <a:r>
              <a:rPr lang="en-US" dirty="0" smtClean="0"/>
              <a:t>Consequence 6 = Red Tag</a:t>
            </a:r>
          </a:p>
          <a:p>
            <a:pPr marL="0" indent="0">
              <a:buNone/>
            </a:pPr>
            <a:r>
              <a:rPr lang="en-US" dirty="0" smtClean="0"/>
              <a:t>Once students reach consequence 3, we will have a student conference.  At consequence 4, we will contact the parent.  Consequence 5 and 6 will begin an office referral.  The 4</a:t>
            </a:r>
            <a:r>
              <a:rPr lang="en-US" baseline="30000" dirty="0" smtClean="0"/>
              <a:t>th</a:t>
            </a:r>
            <a:r>
              <a:rPr lang="en-US" dirty="0" smtClean="0"/>
              <a:t> documentation on the referral will go to administration.</a:t>
            </a:r>
          </a:p>
          <a:p>
            <a:pPr marL="0" indent="0">
              <a:buNone/>
            </a:pPr>
            <a:r>
              <a:rPr lang="en-US" dirty="0" smtClean="0"/>
              <a:t>A copy of this plan will be kept in the front of the student’s binder.  </a:t>
            </a:r>
            <a:endParaRPr lang="en-US" dirty="0"/>
          </a:p>
        </p:txBody>
      </p:sp>
    </p:spTree>
    <p:extLst>
      <p:ext uri="{BB962C8B-B14F-4D97-AF65-F5344CB8AC3E}">
        <p14:creationId xmlns:p14="http://schemas.microsoft.com/office/powerpoint/2010/main" val="1033023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Grades</a:t>
            </a:r>
            <a:endParaRPr lang="en-US" dirty="0">
              <a:solidFill>
                <a:schemeClr val="accent6">
                  <a:lumMod val="75000"/>
                </a:schemeClr>
              </a:solidFill>
            </a:endParaRPr>
          </a:p>
        </p:txBody>
      </p:sp>
      <p:sp>
        <p:nvSpPr>
          <p:cNvPr id="3" name="Content Placeholder 2"/>
          <p:cNvSpPr>
            <a:spLocks noGrp="1"/>
          </p:cNvSpPr>
          <p:nvPr>
            <p:ph idx="1"/>
          </p:nvPr>
        </p:nvSpPr>
        <p:spPr/>
        <p:txBody>
          <a:bodyPr>
            <a:normAutofit/>
          </a:bodyPr>
          <a:lstStyle/>
          <a:p>
            <a:pPr>
              <a:buNone/>
            </a:pPr>
            <a:r>
              <a:rPr lang="en-US" sz="2400" b="1" dirty="0" smtClean="0">
                <a:latin typeface="Comic Sans MS" pitchFamily="66" charset="0"/>
              </a:rPr>
              <a:t>Grades will be updated weekly in PowerSchool. This allows parents to progressively watch their child’s grades throughout each 9 weeks.</a:t>
            </a:r>
            <a:endParaRPr lang="en-US" sz="2400" dirty="0">
              <a:latin typeface="Comic Sans MS" pitchFamily="66" charset="0"/>
            </a:endParaRPr>
          </a:p>
        </p:txBody>
      </p:sp>
      <p:pic>
        <p:nvPicPr>
          <p:cNvPr id="5" name="Picture 4" descr="C:\Users\Papi\AppData\Local\Microsoft\Windows\Temporary Internet Files\Content.IE5\NVL5NB7J\d646doc-307ab000-0a0e-491f-9bb1-a8655ad6e8aa[1].png"/>
          <p:cNvPicPr/>
          <p:nvPr/>
        </p:nvPicPr>
        <p:blipFill>
          <a:blip r:embed="rId2" cstate="print"/>
          <a:srcRect/>
          <a:stretch>
            <a:fillRect/>
          </a:stretch>
        </p:blipFill>
        <p:spPr bwMode="auto">
          <a:xfrm>
            <a:off x="1905000" y="4038600"/>
            <a:ext cx="4114800" cy="258413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Folders </a:t>
            </a:r>
            <a:endParaRPr lang="en-US" dirty="0">
              <a:solidFill>
                <a:schemeClr val="accent2">
                  <a:lumMod val="75000"/>
                </a:schemeClr>
              </a:solidFill>
            </a:endParaRPr>
          </a:p>
        </p:txBody>
      </p:sp>
      <p:sp>
        <p:nvSpPr>
          <p:cNvPr id="3" name="Content Placeholder 2"/>
          <p:cNvSpPr>
            <a:spLocks noGrp="1"/>
          </p:cNvSpPr>
          <p:nvPr>
            <p:ph idx="1"/>
          </p:nvPr>
        </p:nvSpPr>
        <p:spPr/>
        <p:txBody>
          <a:bodyPr>
            <a:noAutofit/>
          </a:bodyPr>
          <a:lstStyle/>
          <a:p>
            <a:pPr>
              <a:buNone/>
            </a:pPr>
            <a:r>
              <a:rPr lang="en-US" sz="2800" dirty="0" smtClean="0"/>
              <a:t>We will send folders home every other week.  When your child brings the folder home, it will have graded papers and any school related information inside.  Please keep these papers at home.  If any papers have a score below 60%, you will sign these and return them.  Folders will be labeled with a “Return” and “Keep” side to help keep things organized. Please make sure you sign and return the folder the next school day.</a:t>
            </a:r>
            <a:endParaRPr lang="en-US" sz="2800" dirty="0"/>
          </a:p>
        </p:txBody>
      </p:sp>
      <p:pic>
        <p:nvPicPr>
          <p:cNvPr id="4" name="Picture 3" descr="C:\Users\Papi\AppData\Local\Microsoft\Windows\Temporary Internet Files\Content.IE5\632Z7034\Mead-Five-Star-Coupons[1].jpg"/>
          <p:cNvPicPr/>
          <p:nvPr/>
        </p:nvPicPr>
        <p:blipFill>
          <a:blip r:embed="rId2" cstate="print"/>
          <a:srcRect/>
          <a:stretch>
            <a:fillRect/>
          </a:stretch>
        </p:blipFill>
        <p:spPr bwMode="auto">
          <a:xfrm>
            <a:off x="5867400" y="7938"/>
            <a:ext cx="2667000" cy="1676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60000"/>
                    <a:lumOff val="40000"/>
                  </a:schemeClr>
                </a:solidFill>
              </a:rPr>
              <a:t>Lunch</a:t>
            </a:r>
            <a:endParaRPr lang="en-US" b="1" dirty="0">
              <a:solidFill>
                <a:schemeClr val="tx2">
                  <a:lumMod val="60000"/>
                  <a:lumOff val="40000"/>
                </a:schemeClr>
              </a:solidFill>
            </a:endParaRPr>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pPr>
              <a:buNone/>
            </a:pPr>
            <a:r>
              <a:rPr lang="en-US" sz="3600" dirty="0" smtClean="0">
                <a:solidFill>
                  <a:schemeClr val="accent3">
                    <a:lumMod val="75000"/>
                  </a:schemeClr>
                </a:solidFill>
              </a:rPr>
              <a:t>Our lunch time is 11:59-12:22.</a:t>
            </a:r>
          </a:p>
          <a:p>
            <a:pPr>
              <a:buNone/>
            </a:pPr>
            <a:r>
              <a:rPr lang="en-US" sz="3600" dirty="0" smtClean="0">
                <a:solidFill>
                  <a:schemeClr val="accent3">
                    <a:lumMod val="75000"/>
                  </a:schemeClr>
                </a:solidFill>
              </a:rPr>
              <a:t>Lunch will be free this year.</a:t>
            </a:r>
          </a:p>
          <a:p>
            <a:pPr>
              <a:buNone/>
            </a:pPr>
            <a:r>
              <a:rPr lang="en-US" sz="3600" dirty="0" smtClean="0">
                <a:solidFill>
                  <a:schemeClr val="accent3">
                    <a:lumMod val="75000"/>
                  </a:schemeClr>
                </a:solidFill>
              </a:rPr>
              <a:t>Students are allowed to purchase extras (milk,</a:t>
            </a:r>
          </a:p>
          <a:p>
            <a:pPr>
              <a:buNone/>
            </a:pPr>
            <a:r>
              <a:rPr lang="en-US" sz="3600" dirty="0" smtClean="0">
                <a:solidFill>
                  <a:schemeClr val="accent3">
                    <a:lumMod val="75000"/>
                  </a:schemeClr>
                </a:solidFill>
              </a:rPr>
              <a:t>juice/water, chips) in the lunchroom (even if they bring</a:t>
            </a:r>
          </a:p>
          <a:p>
            <a:pPr>
              <a:buNone/>
            </a:pPr>
            <a:r>
              <a:rPr lang="en-US" sz="3600" dirty="0" smtClean="0">
                <a:solidFill>
                  <a:schemeClr val="accent3">
                    <a:lumMod val="75000"/>
                  </a:schemeClr>
                </a:solidFill>
              </a:rPr>
              <a:t>their lunch from home.) Lunch money can be sent to</a:t>
            </a:r>
          </a:p>
          <a:p>
            <a:pPr>
              <a:buNone/>
            </a:pPr>
            <a:r>
              <a:rPr lang="en-US" sz="3600" dirty="0" smtClean="0">
                <a:solidFill>
                  <a:schemeClr val="accent3">
                    <a:lumMod val="75000"/>
                  </a:schemeClr>
                </a:solidFill>
              </a:rPr>
              <a:t>the classroom teacher or online through the </a:t>
            </a:r>
            <a:r>
              <a:rPr lang="en-US" sz="3600" dirty="0" err="1" smtClean="0">
                <a:solidFill>
                  <a:schemeClr val="accent3">
                    <a:lumMod val="75000"/>
                  </a:schemeClr>
                </a:solidFill>
              </a:rPr>
              <a:t>PayPams</a:t>
            </a:r>
            <a:r>
              <a:rPr lang="en-US" sz="3600" dirty="0" smtClean="0">
                <a:solidFill>
                  <a:schemeClr val="accent3">
                    <a:lumMod val="75000"/>
                  </a:schemeClr>
                </a:solidFill>
              </a:rPr>
              <a:t>.</a:t>
            </a:r>
            <a:endParaRPr lang="en-US" sz="2000" dirty="0">
              <a:solidFill>
                <a:schemeClr val="accent3">
                  <a:lumMod val="75000"/>
                </a:schemeClr>
              </a:solidFill>
            </a:endParaRPr>
          </a:p>
          <a:p>
            <a:pPr>
              <a:buNone/>
            </a:pPr>
            <a:endParaRPr lang="en-US" sz="2000" dirty="0">
              <a:solidFill>
                <a:schemeClr val="accent3">
                  <a:lumMod val="75000"/>
                </a:schemeClr>
              </a:solidFill>
            </a:endParaRPr>
          </a:p>
          <a:p>
            <a:pPr>
              <a:buNone/>
            </a:pPr>
            <a:r>
              <a:rPr lang="en-US" sz="3600" b="1" dirty="0" smtClean="0">
                <a:solidFill>
                  <a:schemeClr val="accent3">
                    <a:lumMod val="75000"/>
                  </a:schemeClr>
                </a:solidFill>
              </a:rPr>
              <a:t>Please let us know if your child has any food allergies.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5">
                    <a:lumMod val="75000"/>
                  </a:schemeClr>
                </a:solidFill>
              </a:rPr>
              <a:t>Check out the Daniel Pratt Web Page!</a:t>
            </a:r>
            <a:endParaRPr lang="en-US" dirty="0">
              <a:solidFill>
                <a:schemeClr val="accent5">
                  <a:lumMod val="75000"/>
                </a:schemeClr>
              </a:solidFill>
            </a:endParaRPr>
          </a:p>
        </p:txBody>
      </p:sp>
      <p:sp>
        <p:nvSpPr>
          <p:cNvPr id="3" name="Content Placeholder 2"/>
          <p:cNvSpPr>
            <a:spLocks noGrp="1"/>
          </p:cNvSpPr>
          <p:nvPr>
            <p:ph idx="1"/>
          </p:nvPr>
        </p:nvSpPr>
        <p:spPr/>
        <p:txBody>
          <a:bodyPr>
            <a:normAutofit fontScale="92500"/>
          </a:bodyPr>
          <a:lstStyle/>
          <a:p>
            <a:pPr>
              <a:buNone/>
            </a:pPr>
            <a:r>
              <a:rPr lang="en-US" dirty="0" smtClean="0"/>
              <a:t>Our school website will have the following items:</a:t>
            </a:r>
          </a:p>
          <a:p>
            <a:r>
              <a:rPr lang="en-US" dirty="0" smtClean="0"/>
              <a:t>Lunch menu</a:t>
            </a:r>
          </a:p>
          <a:p>
            <a:r>
              <a:rPr lang="en-US" dirty="0" smtClean="0"/>
              <a:t>School calendar</a:t>
            </a:r>
          </a:p>
          <a:p>
            <a:r>
              <a:rPr lang="en-US" dirty="0" smtClean="0"/>
              <a:t>Student Handbook</a:t>
            </a:r>
          </a:p>
          <a:p>
            <a:r>
              <a:rPr lang="en-US" dirty="0" smtClean="0"/>
              <a:t>Fundraisers</a:t>
            </a:r>
          </a:p>
          <a:p>
            <a:r>
              <a:rPr lang="en-US" dirty="0" smtClean="0"/>
              <a:t>School Information</a:t>
            </a:r>
          </a:p>
          <a:p>
            <a:r>
              <a:rPr lang="en-US" dirty="0" smtClean="0"/>
              <a:t>Contact Information</a:t>
            </a:r>
          </a:p>
          <a:p>
            <a:r>
              <a:rPr lang="en-US" dirty="0" smtClean="0"/>
              <a:t>…It’s updated regularly so you’re in the know!</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954</Words>
  <Application>Microsoft Office PowerPoint</Application>
  <PresentationFormat>On-screen Show (4:3)</PresentationFormat>
  <Paragraphs>81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Comic Sans MS</vt:lpstr>
      <vt:lpstr>Office Theme</vt:lpstr>
      <vt:lpstr>Welcome to Fourth Grade 2024/2025</vt:lpstr>
      <vt:lpstr>Our Day at Daniel Pratt!</vt:lpstr>
      <vt:lpstr>PowerPoint Presentation</vt:lpstr>
      <vt:lpstr>Contact </vt:lpstr>
      <vt:lpstr>Classroom Behavior</vt:lpstr>
      <vt:lpstr>Grades</vt:lpstr>
      <vt:lpstr>Folders </vt:lpstr>
      <vt:lpstr>Lunch</vt:lpstr>
      <vt:lpstr>Check out the Daniel Pratt Web Page!</vt:lpstr>
      <vt:lpstr>Important:</vt:lpstr>
      <vt:lpstr>Mrs. Junco</vt:lpstr>
      <vt:lpstr>Mrs. Thompson</vt:lpstr>
      <vt:lpstr>Teacher Contact</vt:lpstr>
      <vt:lpstr>Teacher Wish list</vt:lpstr>
      <vt:lpstr>2024-2025 Will Be The Best Year Yet!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Fourth Grade</dc:title>
  <dc:creator>Papi</dc:creator>
  <cp:lastModifiedBy>Tracy Junco</cp:lastModifiedBy>
  <cp:revision>24</cp:revision>
  <dcterms:created xsi:type="dcterms:W3CDTF">2021-07-30T22:17:17Z</dcterms:created>
  <dcterms:modified xsi:type="dcterms:W3CDTF">2024-08-05T14:35:22Z</dcterms:modified>
</cp:coreProperties>
</file>