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embeddedFontLst>
    <p:embeddedFont>
      <p:font typeface="Century Gothic"/>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bold.fntdata"/><Relationship Id="rId11" Type="http://schemas.openxmlformats.org/officeDocument/2006/relationships/slide" Target="slides/slide6.xml"/><Relationship Id="rId22" Type="http://schemas.openxmlformats.org/officeDocument/2006/relationships/font" Target="fonts/CenturyGothic-boldItalic.fntdata"/><Relationship Id="rId10" Type="http://schemas.openxmlformats.org/officeDocument/2006/relationships/slide" Target="slides/slide5.xml"/><Relationship Id="rId21" Type="http://schemas.openxmlformats.org/officeDocument/2006/relationships/font" Target="fonts/CenturyGothic-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CenturyGothic-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f09b4f711e_0_4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g2f09b4f711e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f09b4f711e_0_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f09b4f711e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f09b4f711e_0_5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g2f09b4f711e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f09b4f711e_0_4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f09b4f711e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f0b8920414_0_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2f0b8920414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f0b8920414_0_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2f0b8920414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f09b4f711e_0_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f09b4f711e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f09b4f711e_0_2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f09b4f711e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p14"/>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9" name="Google Shape;89;p14"/>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90" name="Google Shape;90;p1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3" name="Shape 93"/>
        <p:cNvGrpSpPr/>
        <p:nvPr/>
      </p:nvGrpSpPr>
      <p:grpSpPr>
        <a:xfrm>
          <a:off x="0" y="0"/>
          <a:ext cx="0" cy="0"/>
          <a:chOff x="0" y="0"/>
          <a:chExt cx="0" cy="0"/>
        </a:xfrm>
      </p:grpSpPr>
      <p:sp>
        <p:nvSpPr>
          <p:cNvPr id="94" name="Google Shape;94;p1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95" name="Google Shape;95;p15"/>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6" name="Google Shape;96;p1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1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9" name="Shape 99"/>
        <p:cNvGrpSpPr/>
        <p:nvPr/>
      </p:nvGrpSpPr>
      <p:grpSpPr>
        <a:xfrm>
          <a:off x="0" y="0"/>
          <a:ext cx="0" cy="0"/>
          <a:chOff x="0" y="0"/>
          <a:chExt cx="0" cy="0"/>
        </a:xfrm>
      </p:grpSpPr>
      <p:sp>
        <p:nvSpPr>
          <p:cNvPr id="100" name="Google Shape;100;p16"/>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1" name="Google Shape;101;p16"/>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102" name="Google Shape;102;p1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5" name="Shape 105"/>
        <p:cNvGrpSpPr/>
        <p:nvPr/>
      </p:nvGrpSpPr>
      <p:grpSpPr>
        <a:xfrm>
          <a:off x="0" y="0"/>
          <a:ext cx="0" cy="0"/>
          <a:chOff x="0" y="0"/>
          <a:chExt cx="0" cy="0"/>
        </a:xfrm>
      </p:grpSpPr>
      <p:sp>
        <p:nvSpPr>
          <p:cNvPr id="106" name="Google Shape;106;p1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07" name="Google Shape;107;p17"/>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17"/>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1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1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2" name="Shape 112"/>
        <p:cNvGrpSpPr/>
        <p:nvPr/>
      </p:nvGrpSpPr>
      <p:grpSpPr>
        <a:xfrm>
          <a:off x="0" y="0"/>
          <a:ext cx="0" cy="0"/>
          <a:chOff x="0" y="0"/>
          <a:chExt cx="0" cy="0"/>
        </a:xfrm>
      </p:grpSpPr>
      <p:sp>
        <p:nvSpPr>
          <p:cNvPr id="113" name="Google Shape;113;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14" name="Google Shape;114;p18"/>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15" name="Google Shape;115;p18"/>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16" name="Google Shape;116;p18"/>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117" name="Google Shape;117;p18"/>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18" name="Google Shape;118;p1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9" name="Google Shape;119;p1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 name="Shape 121"/>
        <p:cNvGrpSpPr/>
        <p:nvPr/>
      </p:nvGrpSpPr>
      <p:grpSpPr>
        <a:xfrm>
          <a:off x="0" y="0"/>
          <a:ext cx="0" cy="0"/>
          <a:chOff x="0" y="0"/>
          <a:chExt cx="0" cy="0"/>
        </a:xfrm>
      </p:grpSpPr>
      <p:sp>
        <p:nvSpPr>
          <p:cNvPr id="122" name="Google Shape;122;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23" name="Google Shape;123;p1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1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5" name="Google Shape;125;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6" name="Shape 126"/>
        <p:cNvGrpSpPr/>
        <p:nvPr/>
      </p:nvGrpSpPr>
      <p:grpSpPr>
        <a:xfrm>
          <a:off x="0" y="0"/>
          <a:ext cx="0" cy="0"/>
          <a:chOff x="0" y="0"/>
          <a:chExt cx="0" cy="0"/>
        </a:xfrm>
      </p:grpSpPr>
      <p:sp>
        <p:nvSpPr>
          <p:cNvPr id="127" name="Google Shape;127;p2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2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0" name="Shape 130"/>
        <p:cNvGrpSpPr/>
        <p:nvPr/>
      </p:nvGrpSpPr>
      <p:grpSpPr>
        <a:xfrm>
          <a:off x="0" y="0"/>
          <a:ext cx="0" cy="0"/>
          <a:chOff x="0" y="0"/>
          <a:chExt cx="0" cy="0"/>
        </a:xfrm>
      </p:grpSpPr>
      <p:sp>
        <p:nvSpPr>
          <p:cNvPr id="131" name="Google Shape;131;p21"/>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2" name="Google Shape;132;p21"/>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3" name="Google Shape;133;p21"/>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34" name="Google Shape;134;p2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5" name="Google Shape;135;p2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6" name="Google Shape;136;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7" name="Shape 137"/>
        <p:cNvGrpSpPr/>
        <p:nvPr/>
      </p:nvGrpSpPr>
      <p:grpSpPr>
        <a:xfrm>
          <a:off x="0" y="0"/>
          <a:ext cx="0" cy="0"/>
          <a:chOff x="0" y="0"/>
          <a:chExt cx="0" cy="0"/>
        </a:xfrm>
      </p:grpSpPr>
      <p:sp>
        <p:nvSpPr>
          <p:cNvPr id="138" name="Google Shape;138;p2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9" name="Google Shape;139;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40" name="Google Shape;140;p22"/>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141" name="Google Shape;141;p2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2" name="Google Shape;142;p2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3" name="Google Shape;14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4" name="Shape 144"/>
        <p:cNvGrpSpPr/>
        <p:nvPr/>
      </p:nvGrpSpPr>
      <p:grpSpPr>
        <a:xfrm>
          <a:off x="0" y="0"/>
          <a:ext cx="0" cy="0"/>
          <a:chOff x="0" y="0"/>
          <a:chExt cx="0" cy="0"/>
        </a:xfrm>
      </p:grpSpPr>
      <p:sp>
        <p:nvSpPr>
          <p:cNvPr id="145" name="Google Shape;145;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46" name="Google Shape;146;p23"/>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7" name="Google Shape;147;p2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8" name="Google Shape;148;p2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9" name="Google Shape;14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0" name="Shape 150"/>
        <p:cNvGrpSpPr/>
        <p:nvPr/>
      </p:nvGrpSpPr>
      <p:grpSpPr>
        <a:xfrm>
          <a:off x="0" y="0"/>
          <a:ext cx="0" cy="0"/>
          <a:chOff x="0" y="0"/>
          <a:chExt cx="0" cy="0"/>
        </a:xfrm>
      </p:grpSpPr>
      <p:sp>
        <p:nvSpPr>
          <p:cNvPr id="151" name="Google Shape;151;p24"/>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52" name="Google Shape;152;p24"/>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3" name="Google Shape;153;p2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4" name="Google Shape;154;p2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5" name="Google Shape;155;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mc:AlternateContent>
    <mc:Choice Requires="p14">
      <p:transition spd="slow" p14:dur="35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82" name="Google Shape;82;p1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p13"/>
          <p:cNvSpPr txBox="1"/>
          <p:nvPr/>
        </p:nvSpPr>
        <p:spPr>
          <a:xfrm>
            <a:off x="560141" y="718862"/>
            <a:ext cx="7856400" cy="1323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Font typeface="Arial"/>
              <a:buNone/>
            </a:pPr>
            <a:r>
              <a:rPr b="0" i="0" lang="en-US" sz="8000" u="none" cap="none" strike="noStrike">
                <a:solidFill>
                  <a:srgbClr val="FFFFFF"/>
                </a:solidFill>
                <a:latin typeface="Arial"/>
                <a:ea typeface="Arial"/>
                <a:cs typeface="Arial"/>
                <a:sym typeface="Arial"/>
              </a:rPr>
              <a:t>Misc.</a:t>
            </a:r>
            <a:endParaRPr b="0" i="0" sz="7200" u="none" cap="none" strike="noStrike">
              <a:solidFill>
                <a:srgbClr val="FFFFF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slow" p14:dur="35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11.jp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12.jpg"/><Relationship Id="rId8"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59" name="Shape 159"/>
        <p:cNvGrpSpPr/>
        <p:nvPr/>
      </p:nvGrpSpPr>
      <p:grpSpPr>
        <a:xfrm>
          <a:off x="0" y="0"/>
          <a:ext cx="0" cy="0"/>
          <a:chOff x="0" y="0"/>
          <a:chExt cx="0" cy="0"/>
        </a:xfrm>
      </p:grpSpPr>
      <p:sp>
        <p:nvSpPr>
          <p:cNvPr id="160" name="Google Shape;160;p25"/>
          <p:cNvSpPr/>
          <p:nvPr/>
        </p:nvSpPr>
        <p:spPr>
          <a:xfrm>
            <a:off x="625600" y="3163490"/>
            <a:ext cx="7892700" cy="2255700"/>
          </a:xfrm>
          <a:prstGeom prst="rect">
            <a:avLst/>
          </a:prstGeom>
          <a:noFill/>
          <a:ln>
            <a:noFill/>
          </a:ln>
        </p:spPr>
        <p:txBody>
          <a:bodyPr anchorCtr="0" anchor="t" bIns="45700" lIns="91425" spcFirstLastPara="1" rIns="91425" wrap="square" tIns="45700">
            <a:noAutofit/>
          </a:bodyPr>
          <a:lstStyle/>
          <a:p>
            <a:pPr indent="0" lvl="0" marL="0" marR="0" rtl="0" algn="ctr">
              <a:lnSpc>
                <a:spcPct val="80000"/>
              </a:lnSpc>
              <a:spcBef>
                <a:spcPts val="0"/>
              </a:spcBef>
              <a:spcAft>
                <a:spcPts val="0"/>
              </a:spcAft>
              <a:buNone/>
            </a:pPr>
            <a:r>
              <a:t/>
            </a:r>
            <a:endParaRPr b="0" i="0" sz="1050" u="none" cap="none" strike="noStrike">
              <a:solidFill>
                <a:schemeClr val="lt1"/>
              </a:solidFill>
              <a:latin typeface="Century Gothic"/>
              <a:ea typeface="Century Gothic"/>
              <a:cs typeface="Century Gothic"/>
              <a:sym typeface="Century Gothic"/>
            </a:endParaRPr>
          </a:p>
          <a:p>
            <a:pPr indent="0" lvl="0" marL="0" marR="0" rtl="0" algn="ctr">
              <a:lnSpc>
                <a:spcPct val="80000"/>
              </a:lnSpc>
              <a:spcBef>
                <a:spcPts val="600"/>
              </a:spcBef>
              <a:spcAft>
                <a:spcPts val="0"/>
              </a:spcAft>
              <a:buNone/>
            </a:pPr>
            <a:r>
              <a:rPr b="0" i="0" lang="en-US" sz="4800" u="none" cap="none" strike="noStrike">
                <a:solidFill>
                  <a:schemeClr val="lt1"/>
                </a:solidFill>
                <a:latin typeface="Arial"/>
                <a:ea typeface="Arial"/>
                <a:cs typeface="Arial"/>
                <a:sym typeface="Arial"/>
              </a:rPr>
              <a:t>Back to School</a:t>
            </a:r>
            <a:endParaRPr b="0" i="0" sz="4800" u="none" cap="none" strike="noStrike">
              <a:solidFill>
                <a:schemeClr val="lt1"/>
              </a:solidFill>
              <a:latin typeface="Arial"/>
              <a:ea typeface="Arial"/>
              <a:cs typeface="Arial"/>
              <a:sym typeface="Arial"/>
            </a:endParaRPr>
          </a:p>
          <a:p>
            <a:pPr indent="0" lvl="0" marL="0" marR="0" rtl="0" algn="ctr">
              <a:lnSpc>
                <a:spcPct val="80000"/>
              </a:lnSpc>
              <a:spcBef>
                <a:spcPts val="600"/>
              </a:spcBef>
              <a:spcAft>
                <a:spcPts val="0"/>
              </a:spcAft>
              <a:buNone/>
            </a:pPr>
            <a:r>
              <a:rPr lang="en-US" sz="4800">
                <a:solidFill>
                  <a:schemeClr val="lt1"/>
                </a:solidFill>
              </a:rPr>
              <a:t>5th Grade</a:t>
            </a:r>
            <a:endParaRPr sz="4800">
              <a:solidFill>
                <a:schemeClr val="lt1"/>
              </a:solidFill>
            </a:endParaRPr>
          </a:p>
          <a:p>
            <a:pPr indent="0" lvl="0" marL="0" marR="0" rtl="0" algn="ctr">
              <a:lnSpc>
                <a:spcPct val="80000"/>
              </a:lnSpc>
              <a:spcBef>
                <a:spcPts val="600"/>
              </a:spcBef>
              <a:spcAft>
                <a:spcPts val="0"/>
              </a:spcAft>
              <a:buNone/>
            </a:pPr>
            <a:r>
              <a:rPr lang="en-US" sz="4800">
                <a:solidFill>
                  <a:schemeClr val="lt1"/>
                </a:solidFill>
              </a:rPr>
              <a:t>2024-2025</a:t>
            </a:r>
            <a:endParaRPr sz="4800">
              <a:solidFill>
                <a:schemeClr val="lt1"/>
              </a:solidFill>
            </a:endParaRPr>
          </a:p>
          <a:p>
            <a:pPr indent="0" lvl="0" marL="0" marR="0" rtl="0" algn="ctr">
              <a:lnSpc>
                <a:spcPct val="80000"/>
              </a:lnSpc>
              <a:spcBef>
                <a:spcPts val="600"/>
              </a:spcBef>
              <a:spcAft>
                <a:spcPts val="0"/>
              </a:spcAft>
              <a:buNone/>
            </a:pPr>
            <a:r>
              <a:rPr lang="en-US" sz="4800">
                <a:solidFill>
                  <a:schemeClr val="lt1"/>
                </a:solidFill>
              </a:rPr>
              <a:t>Mrs.Daniel &amp; Mrs.</a:t>
            </a:r>
            <a:r>
              <a:rPr b="0" i="0" lang="en-US" sz="4800" u="none" cap="none" strike="noStrike">
                <a:solidFill>
                  <a:schemeClr val="lt1"/>
                </a:solidFill>
                <a:latin typeface="Arial"/>
                <a:ea typeface="Arial"/>
                <a:cs typeface="Arial"/>
                <a:sym typeface="Arial"/>
              </a:rPr>
              <a:t>Jamison</a:t>
            </a:r>
            <a:endParaRPr/>
          </a:p>
        </p:txBody>
      </p:sp>
      <p:pic>
        <p:nvPicPr>
          <p:cNvPr id="161" name="Google Shape;161;p25" title="File:Vector cactus illustration (1).svg - Wikimedia Commons"/>
          <p:cNvPicPr preferRelativeResize="0"/>
          <p:nvPr/>
        </p:nvPicPr>
        <p:blipFill>
          <a:blip r:embed="rId4">
            <a:alphaModFix/>
          </a:blip>
          <a:stretch>
            <a:fillRect/>
          </a:stretch>
        </p:blipFill>
        <p:spPr>
          <a:xfrm>
            <a:off x="1376825" y="3549050"/>
            <a:ext cx="900625" cy="1737325"/>
          </a:xfrm>
          <a:prstGeom prst="rect">
            <a:avLst/>
          </a:prstGeom>
          <a:noFill/>
          <a:ln>
            <a:noFill/>
          </a:ln>
        </p:spPr>
      </p:pic>
      <p:pic>
        <p:nvPicPr>
          <p:cNvPr id="162" name="Google Shape;162;p25" title="File:Vector cactus illustration (1).svg - Wikimedia Commons"/>
          <p:cNvPicPr preferRelativeResize="0"/>
          <p:nvPr/>
        </p:nvPicPr>
        <p:blipFill>
          <a:blip r:embed="rId4">
            <a:alphaModFix/>
          </a:blip>
          <a:stretch>
            <a:fillRect/>
          </a:stretch>
        </p:blipFill>
        <p:spPr>
          <a:xfrm>
            <a:off x="6863225" y="3625250"/>
            <a:ext cx="900625" cy="1737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224" name="Shape 224"/>
        <p:cNvGrpSpPr/>
        <p:nvPr/>
      </p:nvGrpSpPr>
      <p:grpSpPr>
        <a:xfrm>
          <a:off x="0" y="0"/>
          <a:ext cx="0" cy="0"/>
          <a:chOff x="0" y="0"/>
          <a:chExt cx="0" cy="0"/>
        </a:xfrm>
      </p:grpSpPr>
      <p:sp>
        <p:nvSpPr>
          <p:cNvPr id="225" name="Google Shape;225;p34"/>
          <p:cNvSpPr txBox="1"/>
          <p:nvPr/>
        </p:nvSpPr>
        <p:spPr>
          <a:xfrm>
            <a:off x="504966" y="907187"/>
            <a:ext cx="8019300" cy="501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lt1"/>
                </a:solidFill>
              </a:rPr>
              <a:t>            </a:t>
            </a:r>
            <a:r>
              <a:rPr lang="en-US" sz="4000">
                <a:solidFill>
                  <a:schemeClr val="lt1"/>
                </a:solidFill>
                <a:latin typeface="Comic Sans MS"/>
                <a:ea typeface="Comic Sans MS"/>
                <a:cs typeface="Comic Sans MS"/>
                <a:sym typeface="Comic Sans MS"/>
              </a:rPr>
              <a:t>Grades &amp; Homework</a:t>
            </a:r>
            <a:endParaRPr sz="4000">
              <a:solidFill>
                <a:schemeClr val="lt1"/>
              </a:solidFill>
              <a:latin typeface="Comic Sans MS"/>
              <a:ea typeface="Comic Sans MS"/>
              <a:cs typeface="Comic Sans MS"/>
              <a:sym typeface="Comic Sans MS"/>
            </a:endParaRPr>
          </a:p>
          <a:p>
            <a:pPr indent="-431800" lvl="0" marL="457200" marR="0" rtl="0" algn="l">
              <a:spcBef>
                <a:spcPts val="0"/>
              </a:spcBef>
              <a:spcAft>
                <a:spcPts val="0"/>
              </a:spcAft>
              <a:buClr>
                <a:schemeClr val="lt1"/>
              </a:buClr>
              <a:buSzPts val="3200"/>
              <a:buFont typeface="Comic Sans MS"/>
              <a:buChar char="●"/>
            </a:pPr>
            <a:r>
              <a:rPr lang="en-US" sz="3200">
                <a:solidFill>
                  <a:schemeClr val="lt1"/>
                </a:solidFill>
                <a:latin typeface="Comic Sans MS"/>
                <a:ea typeface="Comic Sans MS"/>
                <a:cs typeface="Comic Sans MS"/>
                <a:sym typeface="Comic Sans MS"/>
              </a:rPr>
              <a:t>S</a:t>
            </a:r>
            <a:r>
              <a:rPr lang="en-US" sz="2900">
                <a:solidFill>
                  <a:schemeClr val="lt1"/>
                </a:solidFill>
                <a:latin typeface="Comic Sans MS"/>
                <a:ea typeface="Comic Sans MS"/>
                <a:cs typeface="Comic Sans MS"/>
                <a:sym typeface="Comic Sans MS"/>
              </a:rPr>
              <a:t>tudents will receive graded papers every other Thursday for review. Please </a:t>
            </a:r>
            <a:r>
              <a:rPr i="1" lang="en-US" sz="2900" u="sng">
                <a:solidFill>
                  <a:schemeClr val="lt1"/>
                </a:solidFill>
                <a:latin typeface="Comic Sans MS"/>
                <a:ea typeface="Comic Sans MS"/>
                <a:cs typeface="Comic Sans MS"/>
                <a:sym typeface="Comic Sans MS"/>
              </a:rPr>
              <a:t>sign and return</a:t>
            </a:r>
            <a:r>
              <a:rPr lang="en-US" sz="2900">
                <a:solidFill>
                  <a:schemeClr val="lt1"/>
                </a:solidFill>
                <a:latin typeface="Comic Sans MS"/>
                <a:ea typeface="Comic Sans MS"/>
                <a:cs typeface="Comic Sans MS"/>
                <a:sym typeface="Comic Sans MS"/>
              </a:rPr>
              <a:t> these pages. </a:t>
            </a:r>
            <a:endParaRPr sz="2900">
              <a:solidFill>
                <a:schemeClr val="lt1"/>
              </a:solidFill>
              <a:latin typeface="Comic Sans MS"/>
              <a:ea typeface="Comic Sans MS"/>
              <a:cs typeface="Comic Sans MS"/>
              <a:sym typeface="Comic Sans MS"/>
            </a:endParaRPr>
          </a:p>
          <a:p>
            <a:pPr indent="-412750" lvl="0" marL="457200" marR="0" rtl="0" algn="l">
              <a:spcBef>
                <a:spcPts val="0"/>
              </a:spcBef>
              <a:spcAft>
                <a:spcPts val="0"/>
              </a:spcAft>
              <a:buClr>
                <a:schemeClr val="lt1"/>
              </a:buClr>
              <a:buSzPts val="2900"/>
              <a:buFont typeface="Comic Sans MS"/>
              <a:buChar char="●"/>
            </a:pPr>
            <a:r>
              <a:rPr lang="en-US" sz="2900">
                <a:solidFill>
                  <a:schemeClr val="lt1"/>
                </a:solidFill>
                <a:latin typeface="Comic Sans MS"/>
                <a:ea typeface="Comic Sans MS"/>
                <a:cs typeface="Comic Sans MS"/>
                <a:sym typeface="Comic Sans MS"/>
              </a:rPr>
              <a:t>Grades for all classes can be monitored through PowerSchool. </a:t>
            </a:r>
            <a:r>
              <a:rPr i="1" lang="en-US" sz="2900" u="sng">
                <a:solidFill>
                  <a:schemeClr val="lt1"/>
                </a:solidFill>
                <a:latin typeface="Comic Sans MS"/>
                <a:ea typeface="Comic Sans MS"/>
                <a:cs typeface="Comic Sans MS"/>
                <a:sym typeface="Comic Sans MS"/>
              </a:rPr>
              <a:t>If you are returning, you will use your same information from previous years. </a:t>
            </a:r>
            <a:r>
              <a:rPr lang="en-US" sz="2900">
                <a:solidFill>
                  <a:schemeClr val="lt1"/>
                </a:solidFill>
                <a:latin typeface="Comic Sans MS"/>
                <a:ea typeface="Comic Sans MS"/>
                <a:cs typeface="Comic Sans MS"/>
                <a:sym typeface="Comic Sans MS"/>
              </a:rPr>
              <a:t>If you are new, log in information will be sent out soon.</a:t>
            </a:r>
            <a:endParaRPr sz="2900">
              <a:solidFill>
                <a:schemeClr val="lt1"/>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229" name="Shape 229"/>
        <p:cNvGrpSpPr/>
        <p:nvPr/>
      </p:nvGrpSpPr>
      <p:grpSpPr>
        <a:xfrm>
          <a:off x="0" y="0"/>
          <a:ext cx="0" cy="0"/>
          <a:chOff x="0" y="0"/>
          <a:chExt cx="0" cy="0"/>
        </a:xfrm>
      </p:grpSpPr>
      <p:sp>
        <p:nvSpPr>
          <p:cNvPr id="230" name="Google Shape;230;p35"/>
          <p:cNvSpPr txBox="1"/>
          <p:nvPr/>
        </p:nvSpPr>
        <p:spPr>
          <a:xfrm>
            <a:off x="504966" y="678587"/>
            <a:ext cx="8019300" cy="501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lt1"/>
                </a:solidFill>
              </a:rPr>
              <a:t>      </a:t>
            </a:r>
            <a:r>
              <a:rPr lang="en-US" sz="4000">
                <a:solidFill>
                  <a:schemeClr val="lt1"/>
                </a:solidFill>
                <a:latin typeface="Comic Sans MS"/>
                <a:ea typeface="Comic Sans MS"/>
                <a:cs typeface="Comic Sans MS"/>
                <a:sym typeface="Comic Sans MS"/>
              </a:rPr>
              <a:t>Grades &amp; Homework Contd.</a:t>
            </a:r>
            <a:endParaRPr sz="4000">
              <a:solidFill>
                <a:schemeClr val="lt1"/>
              </a:solidFill>
              <a:latin typeface="Comic Sans MS"/>
              <a:ea typeface="Comic Sans MS"/>
              <a:cs typeface="Comic Sans MS"/>
              <a:sym typeface="Comic Sans MS"/>
            </a:endParaRPr>
          </a:p>
          <a:p>
            <a:pPr indent="-412750" lvl="0" marL="457200" marR="0" rtl="0" algn="l">
              <a:spcBef>
                <a:spcPts val="0"/>
              </a:spcBef>
              <a:spcAft>
                <a:spcPts val="0"/>
              </a:spcAft>
              <a:buClr>
                <a:schemeClr val="lt1"/>
              </a:buClr>
              <a:buSzPts val="2900"/>
              <a:buFont typeface="Comic Sans MS"/>
              <a:buChar char="●"/>
            </a:pPr>
            <a:r>
              <a:rPr lang="en-US" sz="3200">
                <a:solidFill>
                  <a:schemeClr val="lt1"/>
                </a:solidFill>
                <a:latin typeface="Comic Sans MS"/>
                <a:ea typeface="Comic Sans MS"/>
                <a:cs typeface="Comic Sans MS"/>
                <a:sym typeface="Comic Sans MS"/>
              </a:rPr>
              <a:t>Mrs. Daniel’s classes will receive homework each Thursday. This homework will be due the following Thursday. </a:t>
            </a:r>
            <a:endParaRPr sz="3200">
              <a:solidFill>
                <a:schemeClr val="lt1"/>
              </a:solidFill>
              <a:latin typeface="Comic Sans MS"/>
              <a:ea typeface="Comic Sans MS"/>
              <a:cs typeface="Comic Sans MS"/>
              <a:sym typeface="Comic Sans MS"/>
            </a:endParaRPr>
          </a:p>
          <a:p>
            <a:pPr indent="-431800" lvl="0" marL="457200" marR="0" rtl="0" algn="l">
              <a:spcBef>
                <a:spcPts val="0"/>
              </a:spcBef>
              <a:spcAft>
                <a:spcPts val="0"/>
              </a:spcAft>
              <a:buClr>
                <a:schemeClr val="lt1"/>
              </a:buClr>
              <a:buSzPts val="3200"/>
              <a:buFont typeface="Comic Sans MS"/>
              <a:buChar char="●"/>
            </a:pPr>
            <a:r>
              <a:rPr lang="en-US" sz="3200">
                <a:solidFill>
                  <a:schemeClr val="lt1"/>
                </a:solidFill>
                <a:latin typeface="Comic Sans MS"/>
                <a:ea typeface="Comic Sans MS"/>
                <a:cs typeface="Comic Sans MS"/>
                <a:sym typeface="Comic Sans MS"/>
              </a:rPr>
              <a:t>Mrs. Jamison’s classes will receive math review sheets each Monday that are due on Friday.</a:t>
            </a:r>
            <a:endParaRPr sz="3200">
              <a:solidFill>
                <a:schemeClr val="lt1"/>
              </a:solidFill>
              <a:latin typeface="Comic Sans MS"/>
              <a:ea typeface="Comic Sans MS"/>
              <a:cs typeface="Comic Sans MS"/>
              <a:sym typeface="Comic Sans MS"/>
            </a:endParaRPr>
          </a:p>
          <a:p>
            <a:pPr indent="-431800" lvl="0" marL="457200" marR="0" rtl="0" algn="l">
              <a:spcBef>
                <a:spcPts val="0"/>
              </a:spcBef>
              <a:spcAft>
                <a:spcPts val="0"/>
              </a:spcAft>
              <a:buClr>
                <a:schemeClr val="lt1"/>
              </a:buClr>
              <a:buSzPts val="3200"/>
              <a:buFont typeface="Comic Sans MS"/>
              <a:buChar char="●"/>
            </a:pPr>
            <a:r>
              <a:rPr lang="en-US" sz="3200">
                <a:solidFill>
                  <a:schemeClr val="lt1"/>
                </a:solidFill>
                <a:latin typeface="Comic Sans MS"/>
                <a:ea typeface="Comic Sans MS"/>
                <a:cs typeface="Comic Sans MS"/>
                <a:sym typeface="Comic Sans MS"/>
              </a:rPr>
              <a:t>Binders will go home with your child each day. Please make sure to check these daily.</a:t>
            </a:r>
            <a:endParaRPr sz="3200">
              <a:solidFill>
                <a:schemeClr val="lt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234" name="Shape 234"/>
        <p:cNvGrpSpPr/>
        <p:nvPr/>
      </p:nvGrpSpPr>
      <p:grpSpPr>
        <a:xfrm>
          <a:off x="0" y="0"/>
          <a:ext cx="0" cy="0"/>
          <a:chOff x="0" y="0"/>
          <a:chExt cx="0" cy="0"/>
        </a:xfrm>
      </p:grpSpPr>
      <p:sp>
        <p:nvSpPr>
          <p:cNvPr id="235" name="Google Shape;235;p36"/>
          <p:cNvSpPr txBox="1"/>
          <p:nvPr/>
        </p:nvSpPr>
        <p:spPr>
          <a:xfrm>
            <a:off x="568350" y="907175"/>
            <a:ext cx="8206500" cy="501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lt1"/>
                </a:solidFill>
              </a:rPr>
              <a:t>           </a:t>
            </a:r>
            <a:r>
              <a:rPr lang="en-US" sz="4000">
                <a:solidFill>
                  <a:schemeClr val="lt1"/>
                </a:solidFill>
                <a:latin typeface="Comic Sans MS"/>
                <a:ea typeface="Comic Sans MS"/>
                <a:cs typeface="Comic Sans MS"/>
                <a:sym typeface="Comic Sans MS"/>
              </a:rPr>
              <a:t>We’re here to help!</a:t>
            </a:r>
            <a:endParaRPr sz="4000">
              <a:solidFill>
                <a:schemeClr val="lt1"/>
              </a:solidFill>
              <a:latin typeface="Comic Sans MS"/>
              <a:ea typeface="Comic Sans MS"/>
              <a:cs typeface="Comic Sans MS"/>
              <a:sym typeface="Comic Sans MS"/>
            </a:endParaRPr>
          </a:p>
          <a:p>
            <a:pPr indent="0" lvl="0" marL="0" marR="0" rtl="0" algn="l">
              <a:spcBef>
                <a:spcPts val="0"/>
              </a:spcBef>
              <a:spcAft>
                <a:spcPts val="0"/>
              </a:spcAft>
              <a:buNone/>
            </a:pPr>
            <a:r>
              <a:rPr lang="en-US" sz="3000">
                <a:solidFill>
                  <a:schemeClr val="lt1"/>
                </a:solidFill>
                <a:latin typeface="Comic Sans MS"/>
                <a:ea typeface="Comic Sans MS"/>
                <a:cs typeface="Comic Sans MS"/>
                <a:sym typeface="Comic Sans MS"/>
              </a:rPr>
              <a:t> We are open to any questions, comments, or concerns you may have as the year progresses. Please feel free to reach out to us at any time via the info below. Please allow up to 24 hours for us to respond.</a:t>
            </a:r>
            <a:endParaRPr sz="3000">
              <a:solidFill>
                <a:schemeClr val="lt1"/>
              </a:solidFill>
              <a:latin typeface="Comic Sans MS"/>
              <a:ea typeface="Comic Sans MS"/>
              <a:cs typeface="Comic Sans MS"/>
              <a:sym typeface="Comic Sans MS"/>
            </a:endParaRPr>
          </a:p>
          <a:p>
            <a:pPr indent="0" lvl="0" marL="0" marR="0" rtl="0" algn="l">
              <a:spcBef>
                <a:spcPts val="0"/>
              </a:spcBef>
              <a:spcAft>
                <a:spcPts val="0"/>
              </a:spcAft>
              <a:buNone/>
            </a:pPr>
            <a:r>
              <a:t/>
            </a:r>
            <a:endParaRPr sz="3000">
              <a:solidFill>
                <a:schemeClr val="lt1"/>
              </a:solidFill>
              <a:latin typeface="Comic Sans MS"/>
              <a:ea typeface="Comic Sans MS"/>
              <a:cs typeface="Comic Sans MS"/>
              <a:sym typeface="Comic Sans MS"/>
            </a:endParaRPr>
          </a:p>
          <a:p>
            <a:pPr indent="0" lvl="0" marL="0" marR="0" rtl="0" algn="l">
              <a:spcBef>
                <a:spcPts val="0"/>
              </a:spcBef>
              <a:spcAft>
                <a:spcPts val="0"/>
              </a:spcAft>
              <a:buNone/>
            </a:pPr>
            <a:r>
              <a:rPr lang="en-US" sz="3300">
                <a:solidFill>
                  <a:schemeClr val="lt1"/>
                </a:solidFill>
                <a:latin typeface="Comic Sans MS"/>
                <a:ea typeface="Comic Sans MS"/>
                <a:cs typeface="Comic Sans MS"/>
                <a:sym typeface="Comic Sans MS"/>
              </a:rPr>
              <a:t>Mrs. Daniel: magan.daniel@acboe.net </a:t>
            </a:r>
            <a:endParaRPr sz="3300">
              <a:solidFill>
                <a:schemeClr val="lt1"/>
              </a:solidFill>
              <a:latin typeface="Comic Sans MS"/>
              <a:ea typeface="Comic Sans MS"/>
              <a:cs typeface="Comic Sans MS"/>
              <a:sym typeface="Comic Sans MS"/>
            </a:endParaRPr>
          </a:p>
          <a:p>
            <a:pPr indent="0" lvl="0" marL="0" marR="0" rtl="0" algn="l">
              <a:spcBef>
                <a:spcPts val="0"/>
              </a:spcBef>
              <a:spcAft>
                <a:spcPts val="0"/>
              </a:spcAft>
              <a:buNone/>
            </a:pPr>
            <a:r>
              <a:rPr lang="en-US" sz="3300">
                <a:solidFill>
                  <a:schemeClr val="lt1"/>
                </a:solidFill>
                <a:latin typeface="Comic Sans MS"/>
                <a:ea typeface="Comic Sans MS"/>
                <a:cs typeface="Comic Sans MS"/>
                <a:sym typeface="Comic Sans MS"/>
              </a:rPr>
              <a:t>Mrs. Jamison: mandy.jamison@acboe.net</a:t>
            </a:r>
            <a:endParaRPr sz="3300">
              <a:solidFill>
                <a:schemeClr val="lt1"/>
              </a:solidFill>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239" name="Shape 239"/>
        <p:cNvGrpSpPr/>
        <p:nvPr/>
      </p:nvGrpSpPr>
      <p:grpSpPr>
        <a:xfrm>
          <a:off x="0" y="0"/>
          <a:ext cx="0" cy="0"/>
          <a:chOff x="0" y="0"/>
          <a:chExt cx="0" cy="0"/>
        </a:xfrm>
      </p:grpSpPr>
      <p:sp>
        <p:nvSpPr>
          <p:cNvPr id="240" name="Google Shape;240;p37"/>
          <p:cNvSpPr txBox="1"/>
          <p:nvPr/>
        </p:nvSpPr>
        <p:spPr>
          <a:xfrm>
            <a:off x="504966" y="907187"/>
            <a:ext cx="8019300" cy="5016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8000" u="none" cap="none" strike="noStrike">
                <a:solidFill>
                  <a:srgbClr val="FFFFFF"/>
                </a:solidFill>
                <a:latin typeface="Comic Sans MS"/>
                <a:ea typeface="Comic Sans MS"/>
                <a:cs typeface="Comic Sans MS"/>
                <a:sym typeface="Comic Sans MS"/>
              </a:rPr>
              <a:t>Thank-You!</a:t>
            </a:r>
            <a:endParaRPr>
              <a:latin typeface="Comic Sans MS"/>
              <a:ea typeface="Comic Sans MS"/>
              <a:cs typeface="Comic Sans MS"/>
              <a:sym typeface="Comic Sans MS"/>
            </a:endParaRPr>
          </a:p>
          <a:p>
            <a:pPr indent="0" lvl="0" marL="0" marR="0" rtl="0" algn="ctr">
              <a:spcBef>
                <a:spcPts val="0"/>
              </a:spcBef>
              <a:spcAft>
                <a:spcPts val="0"/>
              </a:spcAft>
              <a:buNone/>
            </a:pPr>
            <a:r>
              <a:rPr i="0" lang="en-US" sz="8000" u="none" cap="none" strike="noStrike">
                <a:solidFill>
                  <a:srgbClr val="FFFFFF"/>
                </a:solidFill>
                <a:latin typeface="Comic Sans MS"/>
                <a:ea typeface="Comic Sans MS"/>
                <a:cs typeface="Comic Sans MS"/>
                <a:sym typeface="Comic Sans MS"/>
              </a:rPr>
              <a:t>We are looking forward to a great year!</a:t>
            </a:r>
            <a:endParaRPr>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66" name="Shape 16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70" name="Shape 170"/>
        <p:cNvGrpSpPr/>
        <p:nvPr/>
      </p:nvGrpSpPr>
      <p:grpSpPr>
        <a:xfrm>
          <a:off x="0" y="0"/>
          <a:ext cx="0" cy="0"/>
          <a:chOff x="0" y="0"/>
          <a:chExt cx="0" cy="0"/>
        </a:xfrm>
      </p:grpSpPr>
      <p:pic>
        <p:nvPicPr>
          <p:cNvPr id="171" name="Google Shape;171;p27" title="20240206_135740.jpg"/>
          <p:cNvPicPr preferRelativeResize="0"/>
          <p:nvPr/>
        </p:nvPicPr>
        <p:blipFill>
          <a:blip r:embed="rId4">
            <a:alphaModFix/>
          </a:blip>
          <a:stretch>
            <a:fillRect/>
          </a:stretch>
        </p:blipFill>
        <p:spPr>
          <a:xfrm>
            <a:off x="228600" y="3328425"/>
            <a:ext cx="2418574" cy="3224776"/>
          </a:xfrm>
          <a:prstGeom prst="rect">
            <a:avLst/>
          </a:prstGeom>
          <a:noFill/>
          <a:ln>
            <a:noFill/>
          </a:ln>
        </p:spPr>
      </p:pic>
      <p:pic>
        <p:nvPicPr>
          <p:cNvPr id="172" name="Google Shape;172;p27" title="20240206_120509.jpg"/>
          <p:cNvPicPr preferRelativeResize="0"/>
          <p:nvPr/>
        </p:nvPicPr>
        <p:blipFill>
          <a:blip r:embed="rId5">
            <a:alphaModFix/>
          </a:blip>
          <a:stretch>
            <a:fillRect/>
          </a:stretch>
        </p:blipFill>
        <p:spPr>
          <a:xfrm>
            <a:off x="3096025" y="951975"/>
            <a:ext cx="2350199" cy="3133599"/>
          </a:xfrm>
          <a:prstGeom prst="rect">
            <a:avLst/>
          </a:prstGeom>
          <a:noFill/>
          <a:ln>
            <a:noFill/>
          </a:ln>
        </p:spPr>
      </p:pic>
      <p:pic>
        <p:nvPicPr>
          <p:cNvPr id="173" name="Google Shape;173;p27" title="DSC_0798.jpg"/>
          <p:cNvPicPr preferRelativeResize="0"/>
          <p:nvPr/>
        </p:nvPicPr>
        <p:blipFill>
          <a:blip r:embed="rId6">
            <a:alphaModFix/>
          </a:blip>
          <a:stretch>
            <a:fillRect/>
          </a:stretch>
        </p:blipFill>
        <p:spPr>
          <a:xfrm>
            <a:off x="5599975" y="914400"/>
            <a:ext cx="3391626" cy="5088701"/>
          </a:xfrm>
          <a:prstGeom prst="rect">
            <a:avLst/>
          </a:prstGeom>
          <a:noFill/>
          <a:ln>
            <a:noFill/>
          </a:ln>
        </p:spPr>
      </p:pic>
      <p:pic>
        <p:nvPicPr>
          <p:cNvPr id="174" name="Google Shape;174;p27" title="IMG_20240623_194051_082.jpg"/>
          <p:cNvPicPr preferRelativeResize="0"/>
          <p:nvPr/>
        </p:nvPicPr>
        <p:blipFill>
          <a:blip r:embed="rId7">
            <a:alphaModFix/>
          </a:blip>
          <a:stretch>
            <a:fillRect/>
          </a:stretch>
        </p:blipFill>
        <p:spPr>
          <a:xfrm>
            <a:off x="152400" y="152400"/>
            <a:ext cx="2723375" cy="2723375"/>
          </a:xfrm>
          <a:prstGeom prst="rect">
            <a:avLst/>
          </a:prstGeom>
          <a:noFill/>
          <a:ln>
            <a:noFill/>
          </a:ln>
        </p:spPr>
      </p:pic>
      <p:pic>
        <p:nvPicPr>
          <p:cNvPr id="175" name="Google Shape;175;p27" title="IMG_20240620_205835_522.jpg"/>
          <p:cNvPicPr preferRelativeResize="0"/>
          <p:nvPr/>
        </p:nvPicPr>
        <p:blipFill>
          <a:blip r:embed="rId8">
            <a:alphaModFix/>
          </a:blip>
          <a:stretch>
            <a:fillRect/>
          </a:stretch>
        </p:blipFill>
        <p:spPr>
          <a:xfrm>
            <a:off x="2837675" y="4415363"/>
            <a:ext cx="2694126" cy="18129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79" name="Shape 179"/>
        <p:cNvGrpSpPr/>
        <p:nvPr/>
      </p:nvGrpSpPr>
      <p:grpSpPr>
        <a:xfrm>
          <a:off x="0" y="0"/>
          <a:ext cx="0" cy="0"/>
          <a:chOff x="0" y="0"/>
          <a:chExt cx="0" cy="0"/>
        </a:xfrm>
      </p:grpSpPr>
      <p:sp>
        <p:nvSpPr>
          <p:cNvPr id="180" name="Google Shape;180;p28"/>
          <p:cNvSpPr/>
          <p:nvPr/>
        </p:nvSpPr>
        <p:spPr>
          <a:xfrm>
            <a:off x="818866" y="1686750"/>
            <a:ext cx="7915800" cy="4647300"/>
          </a:xfrm>
          <a:prstGeom prst="rect">
            <a:avLst/>
          </a:prstGeom>
          <a:noFill/>
          <a:ln>
            <a:noFill/>
          </a:ln>
        </p:spPr>
        <p:txBody>
          <a:bodyPr anchorCtr="0" anchor="t" bIns="45700" lIns="91425" spcFirstLastPara="1" rIns="91425" wrap="square" tIns="45700">
            <a:noAutofit/>
          </a:bodyPr>
          <a:lstStyle/>
          <a:p>
            <a:pPr indent="-381000" lvl="0" marL="457200" marR="0" rtl="0" algn="ctr">
              <a:lnSpc>
                <a:spcPct val="100000"/>
              </a:lnSpc>
              <a:spcBef>
                <a:spcPts val="0"/>
              </a:spcBef>
              <a:spcAft>
                <a:spcPts val="0"/>
              </a:spcAft>
              <a:buClr>
                <a:srgbClr val="EEECE1"/>
              </a:buClr>
              <a:buSzPts val="2400"/>
              <a:buFont typeface="Calibri"/>
              <a:buChar char="●"/>
            </a:pPr>
            <a:r>
              <a:rPr lang="en-US" sz="2400">
                <a:solidFill>
                  <a:srgbClr val="EEECE1"/>
                </a:solidFill>
                <a:latin typeface="Calibri"/>
                <a:ea typeface="Calibri"/>
                <a:cs typeface="Calibri"/>
                <a:sym typeface="Calibri"/>
              </a:rPr>
              <a:t>Autauga County Student Handbooks are digital this year. Please make sure you read the handbook carefully and become familiar with school-wide policies.</a:t>
            </a:r>
            <a:endParaRPr sz="2400">
              <a:solidFill>
                <a:srgbClr val="EEECE1"/>
              </a:solidFill>
              <a:latin typeface="Calibri"/>
              <a:ea typeface="Calibri"/>
              <a:cs typeface="Calibri"/>
              <a:sym typeface="Calibri"/>
            </a:endParaRPr>
          </a:p>
          <a:p>
            <a:pPr indent="-381000" lvl="0" marL="457200" marR="0" rtl="0" algn="ctr">
              <a:lnSpc>
                <a:spcPct val="100000"/>
              </a:lnSpc>
              <a:spcBef>
                <a:spcPts val="0"/>
              </a:spcBef>
              <a:spcAft>
                <a:spcPts val="0"/>
              </a:spcAft>
              <a:buClr>
                <a:srgbClr val="EEECE1"/>
              </a:buClr>
              <a:buSzPts val="2400"/>
              <a:buFont typeface="Calibri"/>
              <a:buChar char="●"/>
            </a:pPr>
            <a:r>
              <a:rPr lang="en-US" sz="2400">
                <a:solidFill>
                  <a:srgbClr val="EEECE1"/>
                </a:solidFill>
                <a:latin typeface="Calibri"/>
                <a:ea typeface="Calibri"/>
                <a:cs typeface="Calibri"/>
                <a:sym typeface="Calibri"/>
              </a:rPr>
              <a:t>ParentSquare is the county’s preferred method of contact. All important information will be sent via ParentSquare. Please make sure you have an account and that you monitor it regularly.</a:t>
            </a:r>
            <a:endParaRPr sz="2400">
              <a:solidFill>
                <a:srgbClr val="EEECE1"/>
              </a:solidFill>
              <a:latin typeface="Calibri"/>
              <a:ea typeface="Calibri"/>
              <a:cs typeface="Calibri"/>
              <a:sym typeface="Calibri"/>
            </a:endParaRPr>
          </a:p>
          <a:p>
            <a:pPr indent="-381000" lvl="0" marL="457200" marR="0" rtl="0" algn="ctr">
              <a:lnSpc>
                <a:spcPct val="100000"/>
              </a:lnSpc>
              <a:spcBef>
                <a:spcPts val="0"/>
              </a:spcBef>
              <a:spcAft>
                <a:spcPts val="0"/>
              </a:spcAft>
              <a:buClr>
                <a:srgbClr val="EEECE1"/>
              </a:buClr>
              <a:buSzPts val="2400"/>
              <a:buFont typeface="Calibri"/>
              <a:buChar char="●"/>
            </a:pPr>
            <a:r>
              <a:rPr lang="en-US" sz="2400">
                <a:solidFill>
                  <a:srgbClr val="EEECE1"/>
                </a:solidFill>
                <a:latin typeface="Calibri"/>
                <a:ea typeface="Calibri"/>
                <a:cs typeface="Calibri"/>
                <a:sym typeface="Calibri"/>
              </a:rPr>
              <a:t>Teacher and DPES websites will provide important information, reminders, forms, links and so much more! When in doubt, check these out! </a:t>
            </a:r>
            <a:endParaRPr sz="2400">
              <a:solidFill>
                <a:srgbClr val="EEECE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84" name="Shape 184"/>
        <p:cNvGrpSpPr/>
        <p:nvPr/>
      </p:nvGrpSpPr>
      <p:grpSpPr>
        <a:xfrm>
          <a:off x="0" y="0"/>
          <a:ext cx="0" cy="0"/>
          <a:chOff x="0" y="0"/>
          <a:chExt cx="0" cy="0"/>
        </a:xfrm>
      </p:grpSpPr>
      <p:sp>
        <p:nvSpPr>
          <p:cNvPr id="185" name="Google Shape;185;p29"/>
          <p:cNvSpPr txBox="1"/>
          <p:nvPr/>
        </p:nvSpPr>
        <p:spPr>
          <a:xfrm>
            <a:off x="504966" y="907187"/>
            <a:ext cx="8019269" cy="50167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800">
                <a:solidFill>
                  <a:srgbClr val="FFFFFF"/>
                </a:solidFill>
                <a:latin typeface="Comic Sans MS"/>
                <a:ea typeface="Comic Sans MS"/>
                <a:cs typeface="Comic Sans MS"/>
                <a:sym typeface="Comic Sans MS"/>
              </a:rPr>
              <a:t>First Day of School</a:t>
            </a:r>
            <a:endParaRPr b="1" sz="3800">
              <a:solidFill>
                <a:srgbClr val="FFFFFF"/>
              </a:solidFill>
              <a:latin typeface="Comic Sans MS"/>
              <a:ea typeface="Comic Sans MS"/>
              <a:cs typeface="Comic Sans MS"/>
              <a:sym typeface="Comic Sans MS"/>
            </a:endParaRPr>
          </a:p>
          <a:p>
            <a:pPr indent="-387350" lvl="0" marL="457200" marR="0" rtl="0" algn="ctr">
              <a:spcBef>
                <a:spcPts val="0"/>
              </a:spcBef>
              <a:spcAft>
                <a:spcPts val="0"/>
              </a:spcAft>
              <a:buClr>
                <a:srgbClr val="FFFFFF"/>
              </a:buClr>
              <a:buSzPts val="2500"/>
              <a:buFont typeface="Calibri"/>
              <a:buChar char="●"/>
            </a:pPr>
            <a:r>
              <a:rPr lang="en-US" sz="2500">
                <a:solidFill>
                  <a:srgbClr val="FFFFFF"/>
                </a:solidFill>
                <a:latin typeface="Calibri"/>
                <a:ea typeface="Calibri"/>
                <a:cs typeface="Calibri"/>
                <a:sym typeface="Calibri"/>
              </a:rPr>
              <a:t>Parents may walk their children to class on the first day of school. </a:t>
            </a:r>
            <a:endParaRPr sz="2500">
              <a:solidFill>
                <a:srgbClr val="FFFFFF"/>
              </a:solidFill>
              <a:latin typeface="Calibri"/>
              <a:ea typeface="Calibri"/>
              <a:cs typeface="Calibri"/>
              <a:sym typeface="Calibri"/>
            </a:endParaRPr>
          </a:p>
          <a:p>
            <a:pPr indent="-387350" lvl="0" marL="457200" marR="0" rtl="0" algn="ctr">
              <a:spcBef>
                <a:spcPts val="0"/>
              </a:spcBef>
              <a:spcAft>
                <a:spcPts val="0"/>
              </a:spcAft>
              <a:buClr>
                <a:srgbClr val="FFFFFF"/>
              </a:buClr>
              <a:buSzPts val="2500"/>
              <a:buFont typeface="Calibri"/>
              <a:buChar char="●"/>
            </a:pPr>
            <a:r>
              <a:rPr b="1" i="1" lang="en-US" sz="2500" u="sng">
                <a:solidFill>
                  <a:srgbClr val="FFFFFF"/>
                </a:solidFill>
                <a:latin typeface="Calibri"/>
                <a:ea typeface="Calibri"/>
                <a:cs typeface="Calibri"/>
                <a:sym typeface="Calibri"/>
              </a:rPr>
              <a:t>Doors will not open until 8:00 </a:t>
            </a:r>
            <a:r>
              <a:rPr lang="en-US" sz="2500">
                <a:solidFill>
                  <a:srgbClr val="FFFFFF"/>
                </a:solidFill>
                <a:latin typeface="Calibri"/>
                <a:ea typeface="Calibri"/>
                <a:cs typeface="Calibri"/>
                <a:sym typeface="Calibri"/>
              </a:rPr>
              <a:t>due to student breakfast and bus riders. Parent drop off times will be from 8:00-8:30.</a:t>
            </a:r>
            <a:endParaRPr sz="2500">
              <a:solidFill>
                <a:srgbClr val="FFFFFF"/>
              </a:solidFill>
              <a:latin typeface="Calibri"/>
              <a:ea typeface="Calibri"/>
              <a:cs typeface="Calibri"/>
              <a:sym typeface="Calibri"/>
            </a:endParaRPr>
          </a:p>
          <a:p>
            <a:pPr indent="-387350" lvl="0" marL="457200" marR="0" rtl="0" algn="ctr">
              <a:spcBef>
                <a:spcPts val="0"/>
              </a:spcBef>
              <a:spcAft>
                <a:spcPts val="0"/>
              </a:spcAft>
              <a:buClr>
                <a:srgbClr val="FFFFFF"/>
              </a:buClr>
              <a:buSzPts val="2500"/>
              <a:buFont typeface="Calibri"/>
              <a:buChar char="●"/>
            </a:pPr>
            <a:r>
              <a:rPr lang="en-US" sz="2500">
                <a:solidFill>
                  <a:srgbClr val="FFFFFF"/>
                </a:solidFill>
                <a:latin typeface="Calibri"/>
                <a:ea typeface="Calibri"/>
                <a:cs typeface="Calibri"/>
                <a:sym typeface="Calibri"/>
              </a:rPr>
              <a:t>Please park in the front of the school and adhere to “no parking” signs in designated areas.</a:t>
            </a:r>
            <a:endParaRPr sz="2500">
              <a:solidFill>
                <a:srgbClr val="FFFFFF"/>
              </a:solidFill>
              <a:latin typeface="Calibri"/>
              <a:ea typeface="Calibri"/>
              <a:cs typeface="Calibri"/>
              <a:sym typeface="Calibri"/>
            </a:endParaRPr>
          </a:p>
          <a:p>
            <a:pPr indent="-387350" lvl="0" marL="457200" marR="0" rtl="0" algn="ctr">
              <a:spcBef>
                <a:spcPts val="0"/>
              </a:spcBef>
              <a:spcAft>
                <a:spcPts val="0"/>
              </a:spcAft>
              <a:buClr>
                <a:srgbClr val="FFFFFF"/>
              </a:buClr>
              <a:buSzPts val="2500"/>
              <a:buFont typeface="Calibri"/>
              <a:buChar char="●"/>
            </a:pPr>
            <a:r>
              <a:rPr lang="en-US" sz="2500">
                <a:solidFill>
                  <a:srgbClr val="FFFFFF"/>
                </a:solidFill>
                <a:latin typeface="Calibri"/>
                <a:ea typeface="Calibri"/>
                <a:cs typeface="Calibri"/>
                <a:sym typeface="Calibri"/>
              </a:rPr>
              <a:t>Enter and exit through the doors at the end of our hallway.</a:t>
            </a:r>
            <a:endParaRPr sz="2500">
              <a:solidFill>
                <a:srgbClr val="FFFFFF"/>
              </a:solidFill>
              <a:latin typeface="Calibri"/>
              <a:ea typeface="Calibri"/>
              <a:cs typeface="Calibri"/>
              <a:sym typeface="Calibri"/>
            </a:endParaRPr>
          </a:p>
          <a:p>
            <a:pPr indent="-387350" lvl="0" marL="457200" marR="0" rtl="0" algn="ctr">
              <a:spcBef>
                <a:spcPts val="0"/>
              </a:spcBef>
              <a:spcAft>
                <a:spcPts val="0"/>
              </a:spcAft>
              <a:buClr>
                <a:srgbClr val="FFFFFF"/>
              </a:buClr>
              <a:buSzPts val="2500"/>
              <a:buFont typeface="Calibri"/>
              <a:buChar char="●"/>
            </a:pPr>
            <a:r>
              <a:rPr lang="en-US" sz="2500">
                <a:solidFill>
                  <a:srgbClr val="FFFFFF"/>
                </a:solidFill>
                <a:latin typeface="Calibri"/>
                <a:ea typeface="Calibri"/>
                <a:cs typeface="Calibri"/>
                <a:sym typeface="Calibri"/>
              </a:rPr>
              <a:t>Please make sure you provide your student’s dismissal plan for the first day to us before leaving Open House.</a:t>
            </a:r>
            <a:endParaRPr sz="25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sz="3200">
              <a:solidFill>
                <a:srgbClr val="FFFFFF"/>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89" name="Shape 189"/>
        <p:cNvGrpSpPr/>
        <p:nvPr/>
      </p:nvGrpSpPr>
      <p:grpSpPr>
        <a:xfrm>
          <a:off x="0" y="0"/>
          <a:ext cx="0" cy="0"/>
          <a:chOff x="0" y="0"/>
          <a:chExt cx="0" cy="0"/>
        </a:xfrm>
      </p:grpSpPr>
      <p:sp>
        <p:nvSpPr>
          <p:cNvPr id="190" name="Google Shape;190;p30"/>
          <p:cNvSpPr txBox="1"/>
          <p:nvPr/>
        </p:nvSpPr>
        <p:spPr>
          <a:xfrm>
            <a:off x="560141" y="2193630"/>
            <a:ext cx="8023718" cy="2923877"/>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rgbClr val="FFFFFF"/>
              </a:buClr>
              <a:buSzPts val="2400"/>
              <a:buFont typeface="Calibri"/>
              <a:buChar char="●"/>
            </a:pPr>
            <a:r>
              <a:rPr lang="en-US" sz="2400">
                <a:solidFill>
                  <a:srgbClr val="FFFFFF"/>
                </a:solidFill>
                <a:latin typeface="Calibri"/>
                <a:ea typeface="Calibri"/>
                <a:cs typeface="Calibri"/>
                <a:sym typeface="Calibri"/>
              </a:rPr>
              <a:t>Starbase Field Trip will take place 8/30-9/6 this year. There will be more information coming soon. Please be on the lookout for this information. Chaperones are not permitted on this trip per Maxwell AFB.</a:t>
            </a:r>
            <a:endParaRPr sz="2400">
              <a:solidFill>
                <a:srgbClr val="FFFFFF"/>
              </a:solidFill>
              <a:latin typeface="Calibri"/>
              <a:ea typeface="Calibri"/>
              <a:cs typeface="Calibri"/>
              <a:sym typeface="Calibri"/>
            </a:endParaRPr>
          </a:p>
          <a:p>
            <a:pPr indent="-381000" lvl="0" marL="457200" marR="0" rtl="0" algn="l">
              <a:lnSpc>
                <a:spcPct val="100000"/>
              </a:lnSpc>
              <a:spcBef>
                <a:spcPts val="0"/>
              </a:spcBef>
              <a:spcAft>
                <a:spcPts val="0"/>
              </a:spcAft>
              <a:buClr>
                <a:srgbClr val="FFFFFF"/>
              </a:buClr>
              <a:buSzPts val="2400"/>
              <a:buFont typeface="Calibri"/>
              <a:buChar char="●"/>
            </a:pPr>
            <a:r>
              <a:rPr lang="en-US" sz="2400">
                <a:solidFill>
                  <a:srgbClr val="FFFFFF"/>
                </a:solidFill>
                <a:latin typeface="Calibri"/>
                <a:ea typeface="Calibri"/>
                <a:cs typeface="Calibri"/>
                <a:sym typeface="Calibri"/>
              </a:rPr>
              <a:t>We would love to have parent volunteers help in various ways throughout the year. If you are interested, please grab a volunteer form.</a:t>
            </a:r>
            <a:endParaRPr sz="2400">
              <a:solidFill>
                <a:srgbClr val="FFFFFF"/>
              </a:solidFill>
              <a:latin typeface="Calibri"/>
              <a:ea typeface="Calibri"/>
              <a:cs typeface="Calibri"/>
              <a:sym typeface="Calibri"/>
            </a:endParaRPr>
          </a:p>
          <a:p>
            <a:pPr indent="-381000" lvl="0" marL="457200" marR="0" rtl="0" algn="l">
              <a:lnSpc>
                <a:spcPct val="100000"/>
              </a:lnSpc>
              <a:spcBef>
                <a:spcPts val="0"/>
              </a:spcBef>
              <a:spcAft>
                <a:spcPts val="0"/>
              </a:spcAft>
              <a:buClr>
                <a:srgbClr val="FFFFFF"/>
              </a:buClr>
              <a:buSzPts val="2400"/>
              <a:buFont typeface="Calibri"/>
              <a:buChar char="●"/>
            </a:pPr>
            <a:r>
              <a:rPr lang="en-US" sz="2400">
                <a:solidFill>
                  <a:srgbClr val="FFFFFF"/>
                </a:solidFill>
                <a:latin typeface="Calibri"/>
                <a:ea typeface="Calibri"/>
                <a:cs typeface="Calibri"/>
                <a:sym typeface="Calibri"/>
              </a:rPr>
              <a:t>Please visit the lunchroom to purchase school shirts, water bottles, get snack shack info, meet with transportation representatives, and learn about the YMCA afterschool program!</a:t>
            </a:r>
            <a:endParaRPr sz="240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194" name="Shape 194"/>
        <p:cNvGrpSpPr/>
        <p:nvPr/>
      </p:nvGrpSpPr>
      <p:grpSpPr>
        <a:xfrm>
          <a:off x="0" y="0"/>
          <a:ext cx="0" cy="0"/>
          <a:chOff x="0" y="0"/>
          <a:chExt cx="0" cy="0"/>
        </a:xfrm>
      </p:grpSpPr>
      <p:sp>
        <p:nvSpPr>
          <p:cNvPr id="195" name="Google Shape;195;p31"/>
          <p:cNvSpPr/>
          <p:nvPr/>
        </p:nvSpPr>
        <p:spPr>
          <a:xfrm>
            <a:off x="3507474" y="2062652"/>
            <a:ext cx="5772900" cy="375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EEECE1"/>
              </a:buClr>
              <a:buSzPts val="2200"/>
              <a:buFont typeface="Arial"/>
              <a:buChar char="•"/>
            </a:pPr>
            <a:r>
              <a:rPr b="1" i="0" lang="en-US" sz="2200" u="none" cap="none" strike="noStrike">
                <a:solidFill>
                  <a:srgbClr val="EEECE1"/>
                </a:solidFill>
                <a:latin typeface="Calibri"/>
                <a:ea typeface="Calibri"/>
                <a:cs typeface="Calibri"/>
                <a:sym typeface="Calibri"/>
              </a:rPr>
              <a:t>Respectful</a:t>
            </a:r>
            <a:endParaRPr/>
          </a:p>
          <a:p>
            <a:pPr indent="0" lvl="0" marL="0" marR="0" rtl="0" algn="l">
              <a:spcBef>
                <a:spcPts val="400"/>
              </a:spcBef>
              <a:spcAft>
                <a:spcPts val="0"/>
              </a:spcAft>
              <a:buNone/>
            </a:pPr>
            <a:r>
              <a:rPr b="1" i="0" lang="en-US" sz="2000" u="none" cap="none" strike="noStrike">
                <a:solidFill>
                  <a:srgbClr val="EEECE1"/>
                </a:solidFill>
                <a:latin typeface="Calibri"/>
                <a:ea typeface="Calibri"/>
                <a:cs typeface="Calibri"/>
                <a:sym typeface="Calibri"/>
              </a:rPr>
              <a:t>Be prepared with a good attitude towards others.</a:t>
            </a:r>
            <a:endParaRPr/>
          </a:p>
          <a:p>
            <a:pPr indent="0" lvl="0" marL="0" marR="0" rtl="0" algn="l">
              <a:spcBef>
                <a:spcPts val="400"/>
              </a:spcBef>
              <a:spcAft>
                <a:spcPts val="0"/>
              </a:spcAft>
              <a:buNone/>
            </a:pPr>
            <a:r>
              <a:rPr b="1" i="0" lang="en-US" sz="2000" u="none" cap="none" strike="noStrike">
                <a:solidFill>
                  <a:srgbClr val="EEECE1"/>
                </a:solidFill>
                <a:latin typeface="Calibri"/>
                <a:ea typeface="Calibri"/>
                <a:cs typeface="Calibri"/>
                <a:sym typeface="Calibri"/>
              </a:rPr>
              <a:t>Be respectful of the learning process.</a:t>
            </a:r>
            <a:endParaRPr/>
          </a:p>
          <a:p>
            <a:pPr indent="0" lvl="0" marL="0" marR="0" rtl="0" algn="l">
              <a:spcBef>
                <a:spcPts val="160"/>
              </a:spcBef>
              <a:spcAft>
                <a:spcPts val="0"/>
              </a:spcAft>
              <a:buNone/>
            </a:pPr>
            <a:r>
              <a:t/>
            </a:r>
            <a:endParaRPr b="1" i="0" sz="800" u="none" cap="none" strike="noStrike">
              <a:solidFill>
                <a:srgbClr val="EEECE1"/>
              </a:solidFill>
              <a:latin typeface="Calibri"/>
              <a:ea typeface="Calibri"/>
              <a:cs typeface="Calibri"/>
              <a:sym typeface="Calibri"/>
            </a:endParaRPr>
          </a:p>
          <a:p>
            <a:pPr indent="-342900" lvl="0" marL="342900" marR="0" rtl="0" algn="l">
              <a:spcBef>
                <a:spcPts val="440"/>
              </a:spcBef>
              <a:spcAft>
                <a:spcPts val="0"/>
              </a:spcAft>
              <a:buClr>
                <a:srgbClr val="EEECE1"/>
              </a:buClr>
              <a:buSzPts val="2200"/>
              <a:buFont typeface="Arial"/>
              <a:buChar char="•"/>
            </a:pPr>
            <a:r>
              <a:rPr b="1" i="0" lang="en-US" sz="2200" u="none" cap="none" strike="noStrike">
                <a:solidFill>
                  <a:srgbClr val="EEECE1"/>
                </a:solidFill>
                <a:latin typeface="Calibri"/>
                <a:ea typeface="Calibri"/>
                <a:cs typeface="Calibri"/>
                <a:sym typeface="Calibri"/>
              </a:rPr>
              <a:t>Responsible:</a:t>
            </a:r>
            <a:endParaRPr/>
          </a:p>
          <a:p>
            <a:pPr indent="0" lvl="0" marL="0" marR="0" rtl="0" algn="l">
              <a:spcBef>
                <a:spcPts val="400"/>
              </a:spcBef>
              <a:spcAft>
                <a:spcPts val="0"/>
              </a:spcAft>
              <a:buNone/>
            </a:pPr>
            <a:r>
              <a:rPr b="1" i="0" lang="en-US" sz="2000" u="none" cap="none" strike="noStrike">
                <a:solidFill>
                  <a:srgbClr val="EEECE1"/>
                </a:solidFill>
                <a:latin typeface="Calibri"/>
                <a:ea typeface="Calibri"/>
                <a:cs typeface="Calibri"/>
                <a:sym typeface="Calibri"/>
              </a:rPr>
              <a:t>Complete class assignments/projects.</a:t>
            </a:r>
            <a:endParaRPr/>
          </a:p>
          <a:p>
            <a:pPr indent="0" lvl="0" marL="0" marR="0" rtl="0" algn="l">
              <a:spcBef>
                <a:spcPts val="400"/>
              </a:spcBef>
              <a:spcAft>
                <a:spcPts val="0"/>
              </a:spcAft>
              <a:buNone/>
            </a:pPr>
            <a:r>
              <a:rPr b="1" i="0" lang="en-US" sz="2000" u="none" cap="none" strike="noStrike">
                <a:solidFill>
                  <a:srgbClr val="EEECE1"/>
                </a:solidFill>
                <a:latin typeface="Calibri"/>
                <a:ea typeface="Calibri"/>
                <a:cs typeface="Calibri"/>
                <a:sym typeface="Calibri"/>
              </a:rPr>
              <a:t>Be honest about your work and your actions.</a:t>
            </a:r>
            <a:endParaRPr/>
          </a:p>
          <a:p>
            <a:pPr indent="0" lvl="0" marL="0" marR="0" rtl="0" algn="l">
              <a:spcBef>
                <a:spcPts val="160"/>
              </a:spcBef>
              <a:spcAft>
                <a:spcPts val="0"/>
              </a:spcAft>
              <a:buNone/>
            </a:pPr>
            <a:r>
              <a:t/>
            </a:r>
            <a:endParaRPr b="1" i="0" sz="800" u="none" cap="none" strike="noStrike">
              <a:solidFill>
                <a:srgbClr val="EEECE1"/>
              </a:solidFill>
              <a:latin typeface="Calibri"/>
              <a:ea typeface="Calibri"/>
              <a:cs typeface="Calibri"/>
              <a:sym typeface="Calibri"/>
            </a:endParaRPr>
          </a:p>
          <a:p>
            <a:pPr indent="-342900" lvl="0" marL="342900" marR="0" rtl="0" algn="l">
              <a:spcBef>
                <a:spcPts val="440"/>
              </a:spcBef>
              <a:spcAft>
                <a:spcPts val="0"/>
              </a:spcAft>
              <a:buClr>
                <a:srgbClr val="EEECE1"/>
              </a:buClr>
              <a:buSzPts val="2200"/>
              <a:buFont typeface="Arial"/>
              <a:buChar char="•"/>
            </a:pPr>
            <a:r>
              <a:rPr b="1" i="0" lang="en-US" sz="2200" u="none" cap="none" strike="noStrike">
                <a:solidFill>
                  <a:srgbClr val="EEECE1"/>
                </a:solidFill>
                <a:latin typeface="Calibri"/>
                <a:ea typeface="Calibri"/>
                <a:cs typeface="Calibri"/>
                <a:sym typeface="Calibri"/>
              </a:rPr>
              <a:t>Resourceful:</a:t>
            </a:r>
            <a:endParaRPr/>
          </a:p>
          <a:p>
            <a:pPr indent="0" lvl="0" marL="0" marR="0" rtl="0" algn="l">
              <a:spcBef>
                <a:spcPts val="400"/>
              </a:spcBef>
              <a:spcAft>
                <a:spcPts val="0"/>
              </a:spcAft>
              <a:buNone/>
            </a:pPr>
            <a:r>
              <a:rPr b="1" i="0" lang="en-US" sz="2000" u="none" cap="none" strike="noStrike">
                <a:solidFill>
                  <a:srgbClr val="EEECE1"/>
                </a:solidFill>
                <a:latin typeface="Calibri"/>
                <a:ea typeface="Calibri"/>
                <a:cs typeface="Calibri"/>
                <a:sym typeface="Calibri"/>
              </a:rPr>
              <a:t>Be prepared with class supplies.</a:t>
            </a:r>
            <a:endParaRPr/>
          </a:p>
          <a:p>
            <a:pPr indent="0" lvl="0" marL="0" marR="0" rtl="0" algn="l">
              <a:spcBef>
                <a:spcPts val="400"/>
              </a:spcBef>
              <a:spcAft>
                <a:spcPts val="0"/>
              </a:spcAft>
              <a:buNone/>
            </a:pPr>
            <a:r>
              <a:rPr b="1" i="0" lang="en-US" sz="2000" u="none" cap="none" strike="noStrike">
                <a:solidFill>
                  <a:srgbClr val="EEECE1"/>
                </a:solidFill>
                <a:latin typeface="Calibri"/>
                <a:ea typeface="Calibri"/>
                <a:cs typeface="Calibri"/>
                <a:sym typeface="Calibri"/>
              </a:rPr>
              <a:t>Always give your best effort.</a:t>
            </a:r>
            <a:endParaRPr/>
          </a:p>
        </p:txBody>
      </p:sp>
      <p:grpSp>
        <p:nvGrpSpPr>
          <p:cNvPr id="196" name="Google Shape;196;p31"/>
          <p:cNvGrpSpPr/>
          <p:nvPr/>
        </p:nvGrpSpPr>
        <p:grpSpPr>
          <a:xfrm>
            <a:off x="1982771" y="1939954"/>
            <a:ext cx="1320900" cy="4035812"/>
            <a:chOff x="768357" y="1972"/>
            <a:chExt cx="1320900" cy="4035812"/>
          </a:xfrm>
        </p:grpSpPr>
        <p:sp>
          <p:nvSpPr>
            <p:cNvPr id="197" name="Google Shape;197;p31"/>
            <p:cNvSpPr/>
            <p:nvPr/>
          </p:nvSpPr>
          <p:spPr>
            <a:xfrm>
              <a:off x="768357" y="1972"/>
              <a:ext cx="1320900" cy="733800"/>
            </a:xfrm>
            <a:prstGeom prst="roundRect">
              <a:avLst>
                <a:gd fmla="val 10000" name="adj"/>
              </a:avLst>
            </a:prstGeom>
            <a:solidFill>
              <a:srgbClr val="8064A2"/>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1"/>
            <p:cNvSpPr txBox="1"/>
            <p:nvPr/>
          </p:nvSpPr>
          <p:spPr>
            <a:xfrm>
              <a:off x="789849" y="23464"/>
              <a:ext cx="1277700" cy="6909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Font typeface="Calibri"/>
                <a:buNone/>
              </a:pPr>
              <a:r>
                <a:rPr b="0" i="0" lang="en-US" sz="1800" u="none" cap="none" strike="noStrike">
                  <a:solidFill>
                    <a:srgbClr val="FFFFFF"/>
                  </a:solidFill>
                  <a:latin typeface="Calibri"/>
                  <a:ea typeface="Calibri"/>
                  <a:cs typeface="Calibri"/>
                  <a:sym typeface="Calibri"/>
                </a:rPr>
                <a:t>3 Rs</a:t>
              </a:r>
              <a:endParaRPr b="0" i="0" sz="1800" u="none" cap="none" strike="noStrike">
                <a:solidFill>
                  <a:srgbClr val="FFFFFF"/>
                </a:solidFill>
                <a:latin typeface="Calibri"/>
                <a:ea typeface="Calibri"/>
                <a:cs typeface="Calibri"/>
                <a:sym typeface="Calibri"/>
              </a:endParaRPr>
            </a:p>
          </p:txBody>
        </p:sp>
        <p:sp>
          <p:nvSpPr>
            <p:cNvPr id="199" name="Google Shape;199;p31"/>
            <p:cNvSpPr/>
            <p:nvPr/>
          </p:nvSpPr>
          <p:spPr>
            <a:xfrm rot="5400000">
              <a:off x="1291160" y="754014"/>
              <a:ext cx="275100" cy="330300"/>
            </a:xfrm>
            <a:prstGeom prst="rightArrow">
              <a:avLst>
                <a:gd fmla="val 60000" name="adj1"/>
                <a:gd fmla="val 50000" name="adj2"/>
              </a:avLst>
            </a:prstGeom>
            <a:solidFill>
              <a:srgbClr val="8064A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1"/>
            <p:cNvSpPr txBox="1"/>
            <p:nvPr/>
          </p:nvSpPr>
          <p:spPr>
            <a:xfrm>
              <a:off x="1329699" y="781614"/>
              <a:ext cx="198000" cy="192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Font typeface="Calibri"/>
                <a:buNone/>
              </a:pPr>
              <a:r>
                <a:t/>
              </a:r>
              <a:endParaRPr b="0" i="0" sz="1300" u="none" cap="none" strike="noStrike">
                <a:solidFill>
                  <a:srgbClr val="FFFFFF"/>
                </a:solidFill>
                <a:latin typeface="Calibri"/>
                <a:ea typeface="Calibri"/>
                <a:cs typeface="Calibri"/>
                <a:sym typeface="Calibri"/>
              </a:endParaRPr>
            </a:p>
          </p:txBody>
        </p:sp>
        <p:sp>
          <p:nvSpPr>
            <p:cNvPr id="201" name="Google Shape;201;p31"/>
            <p:cNvSpPr/>
            <p:nvPr/>
          </p:nvSpPr>
          <p:spPr>
            <a:xfrm>
              <a:off x="768357" y="1102643"/>
              <a:ext cx="1320900" cy="733800"/>
            </a:xfrm>
            <a:prstGeom prst="roundRect">
              <a:avLst>
                <a:gd fmla="val 10000" name="adj"/>
              </a:avLst>
            </a:prstGeom>
            <a:solidFill>
              <a:srgbClr val="5D5AAE"/>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1"/>
            <p:cNvSpPr txBox="1"/>
            <p:nvPr/>
          </p:nvSpPr>
          <p:spPr>
            <a:xfrm>
              <a:off x="789849" y="1124135"/>
              <a:ext cx="1277700" cy="6909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Font typeface="Calibri"/>
                <a:buNone/>
              </a:pPr>
              <a:r>
                <a:rPr b="0" i="0" lang="en-US" sz="1800" u="none" cap="none" strike="noStrike">
                  <a:solidFill>
                    <a:srgbClr val="FFFFFF"/>
                  </a:solidFill>
                  <a:latin typeface="Calibri"/>
                  <a:ea typeface="Calibri"/>
                  <a:cs typeface="Calibri"/>
                  <a:sym typeface="Calibri"/>
                </a:rPr>
                <a:t>Be Respectful</a:t>
              </a:r>
              <a:endParaRPr b="0" i="0" sz="1800" u="none" cap="none" strike="noStrike">
                <a:solidFill>
                  <a:srgbClr val="FFFFFF"/>
                </a:solidFill>
                <a:latin typeface="Calibri"/>
                <a:ea typeface="Calibri"/>
                <a:cs typeface="Calibri"/>
                <a:sym typeface="Calibri"/>
              </a:endParaRPr>
            </a:p>
          </p:txBody>
        </p:sp>
        <p:sp>
          <p:nvSpPr>
            <p:cNvPr id="203" name="Google Shape;203;p31"/>
            <p:cNvSpPr/>
            <p:nvPr/>
          </p:nvSpPr>
          <p:spPr>
            <a:xfrm rot="5400000">
              <a:off x="1291160" y="1854684"/>
              <a:ext cx="275100" cy="330300"/>
            </a:xfrm>
            <a:prstGeom prst="rightArrow">
              <a:avLst>
                <a:gd fmla="val 60000" name="adj1"/>
                <a:gd fmla="val 50000" name="adj2"/>
              </a:avLst>
            </a:prstGeom>
            <a:solidFill>
              <a:srgbClr val="5665B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1"/>
            <p:cNvSpPr txBox="1"/>
            <p:nvPr/>
          </p:nvSpPr>
          <p:spPr>
            <a:xfrm>
              <a:off x="1329699" y="1882284"/>
              <a:ext cx="198000" cy="192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Font typeface="Calibri"/>
                <a:buNone/>
              </a:pPr>
              <a:r>
                <a:t/>
              </a:r>
              <a:endParaRPr b="0" i="0" sz="1300" u="none" cap="none" strike="noStrike">
                <a:solidFill>
                  <a:srgbClr val="FFFFFF"/>
                </a:solidFill>
                <a:latin typeface="Calibri"/>
                <a:ea typeface="Calibri"/>
                <a:cs typeface="Calibri"/>
                <a:sym typeface="Calibri"/>
              </a:endParaRPr>
            </a:p>
          </p:txBody>
        </p:sp>
        <p:sp>
          <p:nvSpPr>
            <p:cNvPr id="205" name="Google Shape;205;p31"/>
            <p:cNvSpPr/>
            <p:nvPr/>
          </p:nvSpPr>
          <p:spPr>
            <a:xfrm>
              <a:off x="768357" y="2203313"/>
              <a:ext cx="1320900" cy="733800"/>
            </a:xfrm>
            <a:prstGeom prst="roundRect">
              <a:avLst>
                <a:gd fmla="val 10000" name="adj"/>
              </a:avLst>
            </a:prstGeom>
            <a:solidFill>
              <a:srgbClr val="5279BA"/>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1"/>
            <p:cNvSpPr txBox="1"/>
            <p:nvPr/>
          </p:nvSpPr>
          <p:spPr>
            <a:xfrm>
              <a:off x="789849" y="2224805"/>
              <a:ext cx="1277700" cy="6909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Font typeface="Calibri"/>
                <a:buNone/>
              </a:pPr>
              <a:r>
                <a:rPr b="0" i="0" lang="en-US" sz="1800" u="none" cap="none" strike="noStrike">
                  <a:solidFill>
                    <a:srgbClr val="FFFFFF"/>
                  </a:solidFill>
                  <a:latin typeface="Calibri"/>
                  <a:ea typeface="Calibri"/>
                  <a:cs typeface="Calibri"/>
                  <a:sym typeface="Calibri"/>
                </a:rPr>
                <a:t>Be Responsible </a:t>
              </a:r>
              <a:endParaRPr b="0" i="0" sz="1800" u="none" cap="none" strike="noStrike">
                <a:solidFill>
                  <a:srgbClr val="FFFFFF"/>
                </a:solidFill>
                <a:latin typeface="Calibri"/>
                <a:ea typeface="Calibri"/>
                <a:cs typeface="Calibri"/>
                <a:sym typeface="Calibri"/>
              </a:endParaRPr>
            </a:p>
          </p:txBody>
        </p:sp>
        <p:sp>
          <p:nvSpPr>
            <p:cNvPr id="207" name="Google Shape;207;p31"/>
            <p:cNvSpPr/>
            <p:nvPr/>
          </p:nvSpPr>
          <p:spPr>
            <a:xfrm rot="5400000">
              <a:off x="1291160" y="2955355"/>
              <a:ext cx="275100" cy="330300"/>
            </a:xfrm>
            <a:prstGeom prst="rightArrow">
              <a:avLst>
                <a:gd fmla="val 60000" name="adj1"/>
                <a:gd fmla="val 50000" name="adj2"/>
              </a:avLst>
            </a:prstGeom>
            <a:solidFill>
              <a:srgbClr val="4AA9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1"/>
            <p:cNvSpPr txBox="1"/>
            <p:nvPr/>
          </p:nvSpPr>
          <p:spPr>
            <a:xfrm>
              <a:off x="1329699" y="2982955"/>
              <a:ext cx="198000" cy="192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Font typeface="Calibri"/>
                <a:buNone/>
              </a:pPr>
              <a:r>
                <a:t/>
              </a:r>
              <a:endParaRPr b="0" i="0" sz="1300" u="none" cap="none" strike="noStrike">
                <a:solidFill>
                  <a:srgbClr val="FFFFFF"/>
                </a:solidFill>
                <a:latin typeface="Calibri"/>
                <a:ea typeface="Calibri"/>
                <a:cs typeface="Calibri"/>
                <a:sym typeface="Calibri"/>
              </a:endParaRPr>
            </a:p>
          </p:txBody>
        </p:sp>
        <p:sp>
          <p:nvSpPr>
            <p:cNvPr id="209" name="Google Shape;209;p31"/>
            <p:cNvSpPr/>
            <p:nvPr/>
          </p:nvSpPr>
          <p:spPr>
            <a:xfrm>
              <a:off x="768357" y="3303984"/>
              <a:ext cx="1320900" cy="733800"/>
            </a:xfrm>
            <a:prstGeom prst="roundRect">
              <a:avLst>
                <a:gd fmla="val 10000" name="adj"/>
              </a:avLst>
            </a:prstGeom>
            <a:solidFill>
              <a:srgbClr val="4AA9C5"/>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1"/>
            <p:cNvSpPr txBox="1"/>
            <p:nvPr/>
          </p:nvSpPr>
          <p:spPr>
            <a:xfrm>
              <a:off x="789849" y="3325476"/>
              <a:ext cx="1277700" cy="6909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Font typeface="Calibri"/>
                <a:buNone/>
              </a:pPr>
              <a:r>
                <a:rPr b="0" i="0" lang="en-US" sz="1800" u="none" cap="none" strike="noStrike">
                  <a:solidFill>
                    <a:srgbClr val="FFFFFF"/>
                  </a:solidFill>
                  <a:latin typeface="Calibri"/>
                  <a:ea typeface="Calibri"/>
                  <a:cs typeface="Calibri"/>
                  <a:sym typeface="Calibri"/>
                </a:rPr>
                <a:t>Be Resourceful</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214" name="Shape 214"/>
        <p:cNvGrpSpPr/>
        <p:nvPr/>
      </p:nvGrpSpPr>
      <p:grpSpPr>
        <a:xfrm>
          <a:off x="0" y="0"/>
          <a:ext cx="0" cy="0"/>
          <a:chOff x="0" y="0"/>
          <a:chExt cx="0" cy="0"/>
        </a:xfrm>
      </p:grpSpPr>
      <p:sp>
        <p:nvSpPr>
          <p:cNvPr id="215" name="Google Shape;215;p32"/>
          <p:cNvSpPr/>
          <p:nvPr/>
        </p:nvSpPr>
        <p:spPr>
          <a:xfrm>
            <a:off x="624250" y="2038914"/>
            <a:ext cx="7899985" cy="4410438"/>
          </a:xfrm>
          <a:prstGeom prst="rect">
            <a:avLst/>
          </a:prstGeom>
          <a:noFill/>
          <a:ln>
            <a:noFill/>
          </a:ln>
        </p:spPr>
        <p:txBody>
          <a:bodyPr anchorCtr="0" anchor="t" bIns="45700" lIns="91425" spcFirstLastPara="1" rIns="91425" wrap="square" tIns="45700">
            <a:noAutofit/>
          </a:bodyPr>
          <a:lstStyle/>
          <a:p>
            <a:pPr indent="-387350" lvl="0" marL="457200" marR="0" rtl="0" algn="ctr">
              <a:lnSpc>
                <a:spcPct val="80000"/>
              </a:lnSpc>
              <a:spcBef>
                <a:spcPts val="0"/>
              </a:spcBef>
              <a:spcAft>
                <a:spcPts val="0"/>
              </a:spcAft>
              <a:buClr>
                <a:srgbClr val="FFFFFF"/>
              </a:buClr>
              <a:buSzPts val="2500"/>
              <a:buFont typeface="Calibri"/>
              <a:buChar char="●"/>
            </a:pPr>
            <a:r>
              <a:rPr lang="en-US" sz="2500">
                <a:solidFill>
                  <a:srgbClr val="FFFFFF"/>
                </a:solidFill>
                <a:latin typeface="Calibri"/>
                <a:ea typeface="Calibri"/>
                <a:cs typeface="Calibri"/>
                <a:sym typeface="Calibri"/>
              </a:rPr>
              <a:t>Updated discipline policies will be published soon. ACBOE has developed a more unified plan and a copy will be provided shortly.</a:t>
            </a:r>
            <a:endParaRPr sz="2500">
              <a:solidFill>
                <a:srgbClr val="FFFFFF"/>
              </a:solidFill>
              <a:latin typeface="Calibri"/>
              <a:ea typeface="Calibri"/>
              <a:cs typeface="Calibri"/>
              <a:sym typeface="Calibri"/>
            </a:endParaRPr>
          </a:p>
          <a:p>
            <a:pPr indent="-387350" lvl="0" marL="457200" marR="0" rtl="0" algn="ctr">
              <a:lnSpc>
                <a:spcPct val="80000"/>
              </a:lnSpc>
              <a:spcBef>
                <a:spcPts val="0"/>
              </a:spcBef>
              <a:spcAft>
                <a:spcPts val="0"/>
              </a:spcAft>
              <a:buClr>
                <a:srgbClr val="FFFFFF"/>
              </a:buClr>
              <a:buSzPts val="2500"/>
              <a:buFont typeface="Calibri"/>
              <a:buChar char="●"/>
            </a:pPr>
            <a:r>
              <a:rPr lang="en-US" sz="2500">
                <a:solidFill>
                  <a:srgbClr val="FFFFFF"/>
                </a:solidFill>
                <a:latin typeface="Calibri"/>
                <a:ea typeface="Calibri"/>
                <a:cs typeface="Calibri"/>
                <a:sym typeface="Calibri"/>
              </a:rPr>
              <a:t>Please make sure your child is not bringing prohibited items or devices to school. </a:t>
            </a:r>
            <a:endParaRPr sz="2500">
              <a:solidFill>
                <a:srgbClr val="FFFFFF"/>
              </a:solidFill>
              <a:latin typeface="Calibri"/>
              <a:ea typeface="Calibri"/>
              <a:cs typeface="Calibri"/>
              <a:sym typeface="Calibri"/>
            </a:endParaRPr>
          </a:p>
          <a:p>
            <a:pPr indent="-387350" lvl="0" marL="457200" marR="0" rtl="0" algn="ctr">
              <a:lnSpc>
                <a:spcPct val="80000"/>
              </a:lnSpc>
              <a:spcBef>
                <a:spcPts val="0"/>
              </a:spcBef>
              <a:spcAft>
                <a:spcPts val="0"/>
              </a:spcAft>
              <a:buClr>
                <a:srgbClr val="FFFFFF"/>
              </a:buClr>
              <a:buSzPts val="2500"/>
              <a:buFont typeface="Calibri"/>
              <a:buChar char="●"/>
            </a:pPr>
            <a:r>
              <a:rPr lang="en-US" sz="2500">
                <a:solidFill>
                  <a:srgbClr val="FFFFFF"/>
                </a:solidFill>
                <a:latin typeface="Calibri"/>
                <a:ea typeface="Calibri"/>
                <a:cs typeface="Calibri"/>
                <a:sym typeface="Calibri"/>
              </a:rPr>
              <a:t>We will have numerous positive behavior incentives that students can earn this year including movie days, special snacks, game days, etc.</a:t>
            </a:r>
            <a:endParaRPr sz="2500">
              <a:solidFill>
                <a:srgbClr val="FFFFFF"/>
              </a:solidFill>
              <a:latin typeface="Calibri"/>
              <a:ea typeface="Calibri"/>
              <a:cs typeface="Calibri"/>
              <a:sym typeface="Calibri"/>
            </a:endParaRPr>
          </a:p>
          <a:p>
            <a:pPr indent="-387350" lvl="0" marL="457200" marR="0" rtl="0" algn="ctr">
              <a:lnSpc>
                <a:spcPct val="80000"/>
              </a:lnSpc>
              <a:spcBef>
                <a:spcPts val="0"/>
              </a:spcBef>
              <a:spcAft>
                <a:spcPts val="0"/>
              </a:spcAft>
              <a:buClr>
                <a:srgbClr val="FFFFFF"/>
              </a:buClr>
              <a:buSzPts val="2500"/>
              <a:buChar char="●"/>
            </a:pPr>
            <a:r>
              <a:rPr lang="en-US" sz="2500">
                <a:solidFill>
                  <a:srgbClr val="FFFFFF"/>
                </a:solidFill>
                <a:latin typeface="Calibri"/>
                <a:ea typeface="Calibri"/>
                <a:cs typeface="Calibri"/>
                <a:sym typeface="Calibri"/>
              </a:rPr>
              <a:t>Please send all money to school with your child in a clearly marked envelope or bag. </a:t>
            </a:r>
            <a:r>
              <a:rPr b="1" i="1" lang="en-US" sz="2500">
                <a:solidFill>
                  <a:srgbClr val="FFFFFF"/>
                </a:solidFill>
                <a:latin typeface="Calibri"/>
                <a:ea typeface="Calibri"/>
                <a:cs typeface="Calibri"/>
                <a:sym typeface="Calibri"/>
              </a:rPr>
              <a:t>The front office will not accept any money for students.</a:t>
            </a:r>
            <a:endParaRPr b="1" i="1" sz="25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stretch>
            <a:fillRect b="0" l="0" r="0" t="0"/>
          </a:stretch>
        </a:blipFill>
      </p:bgPr>
    </p:bg>
    <p:spTree>
      <p:nvGrpSpPr>
        <p:cNvPr id="219" name="Shape 219"/>
        <p:cNvGrpSpPr/>
        <p:nvPr/>
      </p:nvGrpSpPr>
      <p:grpSpPr>
        <a:xfrm>
          <a:off x="0" y="0"/>
          <a:ext cx="0" cy="0"/>
          <a:chOff x="0" y="0"/>
          <a:chExt cx="0" cy="0"/>
        </a:xfrm>
      </p:grpSpPr>
      <p:sp>
        <p:nvSpPr>
          <p:cNvPr id="220" name="Google Shape;220;p33"/>
          <p:cNvSpPr/>
          <p:nvPr/>
        </p:nvSpPr>
        <p:spPr>
          <a:xfrm>
            <a:off x="624250" y="2038914"/>
            <a:ext cx="7899985" cy="44873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300" u="none" cap="none" strike="noStrike">
                <a:solidFill>
                  <a:srgbClr val="EEECE1"/>
                </a:solidFill>
                <a:latin typeface="Calibri"/>
                <a:ea typeface="Calibri"/>
                <a:cs typeface="Calibri"/>
                <a:sym typeface="Calibri"/>
              </a:rPr>
              <a:t>Please review the Parent-Student Handbook for the absence policy and truant</a:t>
            </a:r>
            <a:r>
              <a:rPr lang="en-US" sz="2300">
                <a:solidFill>
                  <a:srgbClr val="EEECE1"/>
                </a:solidFill>
                <a:latin typeface="Calibri"/>
                <a:ea typeface="Calibri"/>
                <a:cs typeface="Calibri"/>
                <a:sym typeface="Calibri"/>
              </a:rPr>
              <a:t>/</a:t>
            </a:r>
            <a:r>
              <a:rPr b="0" i="0" lang="en-US" sz="2300" u="none" cap="none" strike="noStrike">
                <a:solidFill>
                  <a:srgbClr val="EEECE1"/>
                </a:solidFill>
                <a:latin typeface="Calibri"/>
                <a:ea typeface="Calibri"/>
                <a:cs typeface="Calibri"/>
                <a:sym typeface="Calibri"/>
              </a:rPr>
              <a:t>tardy policies. </a:t>
            </a:r>
            <a:endParaRPr b="0" i="0" sz="800" u="none" cap="none" strike="noStrike">
              <a:solidFill>
                <a:srgbClr val="EEECE1"/>
              </a:solidFill>
              <a:latin typeface="Calibri"/>
              <a:ea typeface="Calibri"/>
              <a:cs typeface="Calibri"/>
              <a:sym typeface="Calibri"/>
            </a:endParaRPr>
          </a:p>
          <a:p>
            <a:pPr indent="0" lvl="0" marL="0" marR="0" rtl="0" algn="ctr">
              <a:spcBef>
                <a:spcPts val="0"/>
              </a:spcBef>
              <a:spcAft>
                <a:spcPts val="0"/>
              </a:spcAft>
              <a:buNone/>
            </a:pPr>
            <a:r>
              <a:rPr b="0" i="0" lang="en-US" sz="2400" u="sng" cap="none" strike="noStrike">
                <a:solidFill>
                  <a:srgbClr val="EEECE1"/>
                </a:solidFill>
                <a:latin typeface="Calibri"/>
                <a:ea typeface="Calibri"/>
                <a:cs typeface="Calibri"/>
                <a:sym typeface="Calibri"/>
              </a:rPr>
              <a:t>Arrivals </a:t>
            </a:r>
            <a:endParaRPr/>
          </a:p>
          <a:p>
            <a:pPr indent="0" lvl="0" marL="0" marR="0" rtl="0" algn="ctr">
              <a:spcBef>
                <a:spcPts val="0"/>
              </a:spcBef>
              <a:spcAft>
                <a:spcPts val="0"/>
              </a:spcAft>
              <a:buNone/>
            </a:pPr>
            <a:r>
              <a:rPr b="0" i="0" lang="en-US" sz="2300" u="none" cap="none" strike="noStrike">
                <a:solidFill>
                  <a:srgbClr val="EEECE1"/>
                </a:solidFill>
                <a:latin typeface="Calibri"/>
                <a:ea typeface="Calibri"/>
                <a:cs typeface="Calibri"/>
                <a:sym typeface="Calibri"/>
              </a:rPr>
              <a:t>Car riders may begin being dropped off at 7:15. </a:t>
            </a:r>
            <a:endParaRPr/>
          </a:p>
          <a:p>
            <a:pPr indent="0" lvl="0" marL="0" marR="0" rtl="0" algn="ctr">
              <a:spcBef>
                <a:spcPts val="0"/>
              </a:spcBef>
              <a:spcAft>
                <a:spcPts val="0"/>
              </a:spcAft>
              <a:buNone/>
            </a:pPr>
            <a:r>
              <a:rPr b="0" i="0" lang="en-US" sz="2300" u="none" cap="none" strike="noStrike">
                <a:solidFill>
                  <a:srgbClr val="EEECE1"/>
                </a:solidFill>
                <a:latin typeface="Calibri"/>
                <a:ea typeface="Calibri"/>
                <a:cs typeface="Calibri"/>
                <a:sym typeface="Calibri"/>
              </a:rPr>
              <a:t>Any student not </a:t>
            </a:r>
            <a:r>
              <a:rPr lang="en-US" sz="2300">
                <a:solidFill>
                  <a:srgbClr val="EEECE1"/>
                </a:solidFill>
                <a:latin typeface="Calibri"/>
                <a:ea typeface="Calibri"/>
                <a:cs typeface="Calibri"/>
                <a:sym typeface="Calibri"/>
              </a:rPr>
              <a:t>in the classroom at 8:00 is considered tardy</a:t>
            </a:r>
            <a:r>
              <a:rPr b="0" i="0" lang="en-US" sz="2300" u="none" cap="none" strike="noStrike">
                <a:solidFill>
                  <a:srgbClr val="EEECE1"/>
                </a:solidFill>
                <a:latin typeface="Calibri"/>
                <a:ea typeface="Calibri"/>
                <a:cs typeface="Calibri"/>
                <a:sym typeface="Calibri"/>
              </a:rPr>
              <a:t>. If your child is tardy, you will need to go to the school’s office to sign him/her in.</a:t>
            </a:r>
            <a:endParaRPr/>
          </a:p>
          <a:p>
            <a:pPr indent="0" lvl="0" marL="0" marR="0" rtl="0" algn="ctr">
              <a:spcBef>
                <a:spcPts val="0"/>
              </a:spcBef>
              <a:spcAft>
                <a:spcPts val="0"/>
              </a:spcAft>
              <a:buNone/>
            </a:pPr>
            <a:r>
              <a:rPr b="0" i="0" lang="en-US" sz="2400" u="sng" cap="none" strike="noStrike">
                <a:solidFill>
                  <a:srgbClr val="EEECE1"/>
                </a:solidFill>
                <a:latin typeface="Calibri"/>
                <a:ea typeface="Calibri"/>
                <a:cs typeface="Calibri"/>
                <a:sym typeface="Calibri"/>
              </a:rPr>
              <a:t>Dismissals</a:t>
            </a:r>
            <a:endParaRPr/>
          </a:p>
          <a:p>
            <a:pPr indent="0" lvl="0" marL="0" marR="0" rtl="0" algn="ctr">
              <a:spcBef>
                <a:spcPts val="0"/>
              </a:spcBef>
              <a:spcAft>
                <a:spcPts val="0"/>
              </a:spcAft>
              <a:buNone/>
            </a:pPr>
            <a:r>
              <a:rPr b="0" i="0" lang="en-US" sz="2200" u="none" cap="none" strike="noStrike">
                <a:solidFill>
                  <a:srgbClr val="EEECE1"/>
                </a:solidFill>
                <a:latin typeface="Calibri"/>
                <a:ea typeface="Calibri"/>
                <a:cs typeface="Calibri"/>
                <a:sym typeface="Calibri"/>
              </a:rPr>
              <a:t>	Parents are urged to leave their children in school all day. 	Students will NOT be allowed to check out after 2:30 p.m. 	Car riders, walkers, and 1</a:t>
            </a:r>
            <a:r>
              <a:rPr b="0" baseline="30000" i="0" lang="en-US" sz="2200" u="none" cap="none" strike="noStrike">
                <a:solidFill>
                  <a:srgbClr val="EEECE1"/>
                </a:solidFill>
                <a:latin typeface="Calibri"/>
                <a:ea typeface="Calibri"/>
                <a:cs typeface="Calibri"/>
                <a:sym typeface="Calibri"/>
              </a:rPr>
              <a:t>st</a:t>
            </a:r>
            <a:r>
              <a:rPr b="0" i="0" lang="en-US" sz="2200" u="none" cap="none" strike="noStrike">
                <a:solidFill>
                  <a:srgbClr val="EEECE1"/>
                </a:solidFill>
                <a:latin typeface="Calibri"/>
                <a:ea typeface="Calibri"/>
                <a:cs typeface="Calibri"/>
                <a:sym typeface="Calibri"/>
              </a:rPr>
              <a:t> Bus Bell will all leave at 3:00.</a:t>
            </a:r>
            <a:endParaRPr b="0" i="0" sz="2200" u="sng" cap="none" strike="noStrike">
              <a:solidFill>
                <a:srgbClr val="EEECE1"/>
              </a:solidFill>
              <a:latin typeface="Calibri"/>
              <a:ea typeface="Calibri"/>
              <a:cs typeface="Calibri"/>
              <a:sym typeface="Calibri"/>
            </a:endParaRPr>
          </a:p>
          <a:p>
            <a:pPr indent="0" lvl="0" marL="0" marR="0" rtl="0" algn="ctr">
              <a:lnSpc>
                <a:spcPct val="80000"/>
              </a:lnSpc>
              <a:spcBef>
                <a:spcPts val="0"/>
              </a:spcBef>
              <a:spcAft>
                <a:spcPts val="0"/>
              </a:spcAft>
              <a:buNone/>
            </a:pPr>
            <a:r>
              <a:t/>
            </a:r>
            <a:endParaRPr b="0" i="0" sz="32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