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32"/>
  </p:notesMasterIdLst>
  <p:sldIdLst>
    <p:sldId id="261" r:id="rId3"/>
    <p:sldId id="262" r:id="rId4"/>
    <p:sldId id="267" r:id="rId5"/>
    <p:sldId id="271" r:id="rId6"/>
    <p:sldId id="272" r:id="rId7"/>
    <p:sldId id="273" r:id="rId8"/>
    <p:sldId id="330" r:id="rId9"/>
    <p:sldId id="275" r:id="rId10"/>
    <p:sldId id="277" r:id="rId11"/>
    <p:sldId id="278" r:id="rId12"/>
    <p:sldId id="334" r:id="rId13"/>
    <p:sldId id="279" r:id="rId14"/>
    <p:sldId id="285" r:id="rId15"/>
    <p:sldId id="268" r:id="rId16"/>
    <p:sldId id="333" r:id="rId17"/>
    <p:sldId id="302" r:id="rId18"/>
    <p:sldId id="303" r:id="rId19"/>
    <p:sldId id="276" r:id="rId20"/>
    <p:sldId id="306" r:id="rId21"/>
    <p:sldId id="269" r:id="rId22"/>
    <p:sldId id="307" r:id="rId23"/>
    <p:sldId id="315" r:id="rId24"/>
    <p:sldId id="331" r:id="rId25"/>
    <p:sldId id="299" r:id="rId26"/>
    <p:sldId id="316" r:id="rId27"/>
    <p:sldId id="317" r:id="rId28"/>
    <p:sldId id="335" r:id="rId29"/>
    <p:sldId id="336" r:id="rId30"/>
    <p:sldId id="318" r:id="rId31"/>
  </p:sldIdLst>
  <p:sldSz cx="9144000" cy="5143500" type="screen16x9"/>
  <p:notesSz cx="6858000" cy="9144000"/>
  <p:embeddedFontLst>
    <p:embeddedFont>
      <p:font typeface="Bradley Hand ITC" panose="03070402050302030203" pitchFamily="66" charset="0"/>
      <p:regular r:id="rId33"/>
    </p:embeddedFont>
    <p:embeddedFont>
      <p:font typeface="Century Gothic" panose="020B0502020202020204" pitchFamily="34" charset="0"/>
      <p:regular r:id="rId34"/>
      <p:bold r:id="rId35"/>
      <p:italic r:id="rId36"/>
      <p:boldItalic r:id="rId37"/>
    </p:embeddedFont>
    <p:embeddedFont>
      <p:font typeface="Comic Sans MS" panose="030F0702030302020204" pitchFamily="66" charset="0"/>
      <p:regular r:id="rId38"/>
      <p:bold r:id="rId39"/>
      <p:italic r:id="rId40"/>
      <p:boldItalic r:id="rId41"/>
    </p:embeddedFont>
    <p:embeddedFont>
      <p:font typeface="Euphoria Script" panose="020B0604020202020204" charset="0"/>
      <p:regular r:id="rId42"/>
    </p:embeddedFont>
    <p:embeddedFont>
      <p:font typeface="Showcard Gothic" panose="04020904020102020604" pitchFamily="82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3135" autoAdjust="0"/>
  </p:normalViewPr>
  <p:slideViewPr>
    <p:cSldViewPr snapToGrid="0">
      <p:cViewPr varScale="1">
        <p:scale>
          <a:sx n="103" d="100"/>
          <a:sy n="103" d="100"/>
        </p:scale>
        <p:origin x="85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SLIDES_API1000060439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SLIDES_API1000060439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SLIDES_API1000060439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SLIDES_API1000060439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SLIDES_API1000060439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SLIDES_API1000060439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SLIDES_API1000060439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SLIDES_API1000060439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SLIDES_API1000060439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SLIDES_API1000060439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SLIDES_API1000060439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SLIDES_API1000060439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SLIDES_API1000060439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SLIDES_API1000060439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SLIDES_API1000060439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SLIDES_API1000060439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SLIDES_API1000060439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SLIDES_API1000060439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3dd1b7ac24_2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g13dd1b7ac24_2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SLIDES_API1000060439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SLIDES_API1000060439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SLIDES_API1000060439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SLIDES_API1000060439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SLIDES_API1000060439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SLIDES_API1000060439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SLIDES_API1000060439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SLIDES_API1000060439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SLIDES_API1000060439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SLIDES_API1000060439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SLIDES_API1000060439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SLIDES_API1000060439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12345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SLIDES_API1000060439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SLIDES_API1000060439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SLIDES_API1000060439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SLIDES_API1000060439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SLIDES_API1000060439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SLIDES_API1000060439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SLIDES_API1000060439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SLIDES_API1000060439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SLIDES_API1000060439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SLIDES_API1000060439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SLIDES_API1000060439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SLIDES_API1000060439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SLIDES_API1000060439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SLIDES_API1000060439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SLIDES_API1000060439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SLIDES_API1000060439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SLIDES_API1000060439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SLIDES_API1000060439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SLIDES_API1000060439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SLIDES_API1000060439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SLIDES_API1000060439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SLIDES_API1000060439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330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SLIDES_API1000060439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SLIDES_API1000060439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SLIDES_API1000060439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SLIDES_API1000060439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54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970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0542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215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5" name="Google Shape;115;p3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6" name="Google Shape;116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5438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258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1153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6" name="Google Shape;126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081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0" name="Google Shape;130;p3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1" name="Google Shape;131;p3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2" name="Google Shape;132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7272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35" name="Google Shape;13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3440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8" name="Google Shape;138;p3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9" name="Google Shape;139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484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74730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hilary.hoover@elmoreco.co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hilary.hoover@elmoreco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/>
        </p:nvSpPr>
        <p:spPr>
          <a:xfrm>
            <a:off x="3064500" y="1645925"/>
            <a:ext cx="6079500" cy="1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3rd Grade!</a:t>
            </a:r>
            <a:endParaRPr sz="8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8"/>
          <p:cNvSpPr txBox="1"/>
          <p:nvPr/>
        </p:nvSpPr>
        <p:spPr>
          <a:xfrm>
            <a:off x="0" y="3537425"/>
            <a:ext cx="9144000" cy="1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dk1"/>
                </a:solidFill>
                <a:latin typeface="Bradley Hand ITC" panose="03070402050302030203" pitchFamily="66" charset="0"/>
                <a:ea typeface="Century Gothic"/>
                <a:cs typeface="Century Gothic"/>
                <a:sym typeface="Century Gothic"/>
              </a:rPr>
              <a:t>I’m excited you’re here! </a:t>
            </a:r>
            <a:endParaRPr sz="6000" b="1" dirty="0">
              <a:solidFill>
                <a:schemeClr val="dk1"/>
              </a:solidFill>
              <a:latin typeface="Bradley Hand ITC" panose="03070402050302030203" pitchFamily="66" charset="0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/>
        </p:nvSpPr>
        <p:spPr>
          <a:xfrm>
            <a:off x="1591800" y="952900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400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187" name="Google Shape;187;p35"/>
          <p:cNvSpPr txBox="1"/>
          <p:nvPr/>
        </p:nvSpPr>
        <p:spPr>
          <a:xfrm>
            <a:off x="119125" y="2068225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If your child will be a car rider, please make sure that you have your Car Rider Pro tag handy! If you do not still have one and/or need one, please send me a note as soon as possible and I will get you the necessary form.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Students will no longer be allowed to walk home from school.</a:t>
            </a: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3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2"/>
          <p:cNvSpPr txBox="1"/>
          <p:nvPr/>
        </p:nvSpPr>
        <p:spPr>
          <a:xfrm>
            <a:off x="119125" y="2034100"/>
            <a:ext cx="88902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entury Gothic"/>
              <a:buAutoNum type="arabicPeriod"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Make sure you have your I.D. with you when coming to check your child out of school.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45720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entury Gothic"/>
              <a:buAutoNum type="arabicPeriod"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Make sure that the school has been provided with a list of people who may or may not check your child out. PLEASE keep this list updated.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457200" marR="0" lvl="0" indent="-393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entury Gothic"/>
              <a:buAutoNum type="arabicPeriod"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Notify the school of any phone number or address changes ASAP.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52"/>
          <p:cNvSpPr txBox="1"/>
          <p:nvPr/>
        </p:nvSpPr>
        <p:spPr>
          <a:xfrm>
            <a:off x="1591775" y="866275"/>
            <a:ext cx="75522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8" name="Google Shape;238;p52"/>
          <p:cNvSpPr txBox="1"/>
          <p:nvPr/>
        </p:nvSpPr>
        <p:spPr>
          <a:xfrm>
            <a:off x="0" y="54125"/>
            <a:ext cx="91440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8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SCHOOL SAFETY</a:t>
            </a:r>
            <a:endParaRPr kumimoji="0" sz="8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 txBox="1"/>
          <p:nvPr/>
        </p:nvSpPr>
        <p:spPr>
          <a:xfrm>
            <a:off x="795900" y="978300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Every school day counts!</a:t>
            </a:r>
            <a:endParaRPr sz="44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193" name="Google Shape;193;p36"/>
          <p:cNvSpPr txBox="1"/>
          <p:nvPr/>
        </p:nvSpPr>
        <p:spPr>
          <a:xfrm>
            <a:off x="126900" y="2039851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400" b="1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Attendance is very important!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Please make sure to send in a written excuse within three days of your child returning to school.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Please read the information provided in the handbook regarding attendance. </a:t>
            </a: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3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2"/>
          <p:cNvSpPr txBox="1"/>
          <p:nvPr/>
        </p:nvSpPr>
        <p:spPr>
          <a:xfrm>
            <a:off x="795900" y="1006063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Stay hydrated!   </a:t>
            </a:r>
            <a:endParaRPr sz="44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229" name="Google Shape;229;p42"/>
          <p:cNvSpPr txBox="1"/>
          <p:nvPr/>
        </p:nvSpPr>
        <p:spPr>
          <a:xfrm>
            <a:off x="119125" y="2068225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000" b="1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Students will be allowed to keep a water bottle at their desk.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0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Please fill water bottles at home each morning.</a:t>
            </a: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0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Students will also be allowed to fill their water bottle during the day at school.</a:t>
            </a: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9"/>
          <p:cNvSpPr txBox="1"/>
          <p:nvPr/>
        </p:nvSpPr>
        <p:spPr>
          <a:xfrm>
            <a:off x="1591800" y="952900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219" name="Google Shape;219;p49"/>
          <p:cNvSpPr txBox="1"/>
          <p:nvPr/>
        </p:nvSpPr>
        <p:spPr>
          <a:xfrm>
            <a:off x="119125" y="2078831"/>
            <a:ext cx="8890200" cy="2918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Students will have scheduled bathroom breaks, but are also allowed to go to the restroom upon request outside of those times. Please make sure that I am aware of any circumstances that may require frequent bathroom visits (i.e. medical necessity).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8"/>
          <p:cNvSpPr txBox="1"/>
          <p:nvPr/>
        </p:nvSpPr>
        <p:spPr>
          <a:xfrm>
            <a:off x="1591800" y="952900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213" name="Google Shape;213;p48"/>
          <p:cNvSpPr txBox="1"/>
          <p:nvPr/>
        </p:nvSpPr>
        <p:spPr>
          <a:xfrm>
            <a:off x="119125" y="2068225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R="0" lvl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As of right now, we may schedule field trips.  Please be aware that this may change.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We will be ordering </a:t>
            </a:r>
            <a:r>
              <a:rPr lang="en" sz="2400" dirty="0"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a 3</a:t>
            </a:r>
            <a:r>
              <a:rPr lang="en" sz="2400" baseline="30000" dirty="0"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rd</a:t>
            </a:r>
            <a:r>
              <a:rPr lang="en" sz="2400" dirty="0"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 grade t-</a:t>
            </a: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shirt. We do plan to wear them as a grade level on the first Friday of each month and on other days throughout the year as well. More information on field trips and shirts will be coming home soon!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9"/>
          <p:cNvSpPr txBox="1"/>
          <p:nvPr/>
        </p:nvSpPr>
        <p:spPr>
          <a:xfrm>
            <a:off x="1591800" y="952900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Communication must be </a:t>
            </a:r>
            <a:r>
              <a:rPr lang="en-US" sz="2600" b="1" u="sng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HOT</a:t>
            </a:r>
            <a:r>
              <a:rPr lang="en-US" sz="26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. That’s </a:t>
            </a:r>
            <a:r>
              <a:rPr lang="en-US" sz="2600" b="1" u="sng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H</a:t>
            </a:r>
            <a:r>
              <a:rPr lang="en-US" sz="26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onest, </a:t>
            </a:r>
            <a:r>
              <a:rPr lang="en-US" sz="2600" b="1" u="sng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O</a:t>
            </a:r>
            <a:r>
              <a:rPr lang="en-US" sz="26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pen, and </a:t>
            </a:r>
            <a:r>
              <a:rPr lang="en-US" sz="2600" b="1" u="sng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T</a:t>
            </a:r>
            <a:r>
              <a:rPr lang="en-US" sz="26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wo-way. </a:t>
            </a:r>
            <a:endParaRPr sz="26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331" name="Google Shape;331;p59"/>
          <p:cNvSpPr txBox="1"/>
          <p:nvPr/>
        </p:nvSpPr>
        <p:spPr>
          <a:xfrm>
            <a:off x="119125" y="2393155"/>
            <a:ext cx="8890200" cy="2604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b="1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Remind</a:t>
            </a: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 is the easiest way to contact me. When you message me on </a:t>
            </a:r>
            <a:r>
              <a:rPr lang="en" sz="2000" b="1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Remind</a:t>
            </a: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, I am the only one who receives your message. I will be sharing information with you through </a:t>
            </a:r>
            <a:r>
              <a:rPr lang="en" sz="2000" b="1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Remind</a:t>
            </a: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" sz="20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b="1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Text @wes-hoover to 81010 to join our class Remind.</a:t>
            </a: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000" b="1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You can contact me by email- </a:t>
            </a: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  <a:hlinkClick r:id="rId4"/>
              </a:rPr>
              <a:t>hilary.hoover@elmoreco.com</a:t>
            </a: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" sz="20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Also, you can call the office and leave a message for me.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     (334)567-4323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0"/>
          <p:cNvSpPr txBox="1"/>
          <p:nvPr/>
        </p:nvSpPr>
        <p:spPr>
          <a:xfrm>
            <a:off x="1591800" y="952900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A good relationship begins with good communication</a:t>
            </a:r>
            <a:r>
              <a:rPr lang="en-US" sz="6400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.</a:t>
            </a:r>
            <a:endParaRPr sz="6400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337" name="Google Shape;337;p60"/>
          <p:cNvSpPr txBox="1"/>
          <p:nvPr/>
        </p:nvSpPr>
        <p:spPr>
          <a:xfrm>
            <a:off x="382771" y="2065251"/>
            <a:ext cx="8378457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A class newsletter will be sent home each Monday in your child’s Homework Folder. This newsletter will include an upcoming events schedule, skills we are working on for the week, </a:t>
            </a: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and any other important information</a:t>
            </a: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7"/>
          <p:cNvSpPr txBox="1"/>
          <p:nvPr/>
        </p:nvSpPr>
        <p:spPr>
          <a:xfrm>
            <a:off x="1506740" y="1030872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r>
              <a:rPr kumimoji="0" lang="en" sz="4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oria Script"/>
                <a:ea typeface="Euphoria Script"/>
                <a:cs typeface="Euphoria Script"/>
                <a:sym typeface="Euphoria Script"/>
              </a:rPr>
              <a:t>First Quarter Skills/Standards </a:t>
            </a:r>
            <a:endParaRPr kumimoji="0" sz="4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graphicFrame>
        <p:nvGraphicFramePr>
          <p:cNvPr id="269" name="Google Shape;269;p57"/>
          <p:cNvGraphicFramePr/>
          <p:nvPr>
            <p:extLst>
              <p:ext uri="{D42A27DB-BD31-4B8C-83A1-F6EECF244321}">
                <p14:modId xmlns:p14="http://schemas.microsoft.com/office/powerpoint/2010/main" val="531594700"/>
              </p:ext>
            </p:extLst>
          </p:nvPr>
        </p:nvGraphicFramePr>
        <p:xfrm>
          <a:off x="1658679" y="2000883"/>
          <a:ext cx="5543100" cy="23901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 dirty="0">
                          <a:latin typeface="Comic Sans MS" panose="030F0702030302020204" pitchFamily="66" charset="0"/>
                        </a:rPr>
                        <a:t>ELA</a:t>
                      </a:r>
                      <a:endParaRPr b="1" dirty="0">
                        <a:latin typeface="Comic Sans MS" panose="030F0702030302020204" pitchFamily="66" charset="0"/>
                      </a:endParaRPr>
                    </a:p>
                  </a:txBody>
                  <a:tcPr marL="91450" marR="91450" marT="45725" marB="45725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 dirty="0">
                          <a:latin typeface="Comic Sans MS" panose="030F0702030302020204" pitchFamily="66" charset="0"/>
                        </a:rPr>
                        <a:t>MATH</a:t>
                      </a:r>
                      <a:endParaRPr b="1" dirty="0">
                        <a:latin typeface="Comic Sans MS" panose="030F0702030302020204" pitchFamily="66" charset="0"/>
                      </a:endParaRPr>
                    </a:p>
                  </a:txBody>
                  <a:tcPr marL="91450" marR="91450" marT="45725" marB="45725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u="none" strike="noStrike" cap="none" dirty="0">
                          <a:latin typeface="Comic Sans MS" panose="030F0702030302020204" pitchFamily="66" charset="0"/>
                        </a:rPr>
                        <a:t>SOCIAL SCIENCE</a:t>
                      </a:r>
                      <a:endParaRPr b="1" dirty="0">
                        <a:latin typeface="Comic Sans MS" panose="030F0702030302020204" pitchFamily="66" charset="0"/>
                      </a:endParaRPr>
                    </a:p>
                  </a:txBody>
                  <a:tcPr marL="91450" marR="91450" marT="45725" marB="45725"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latin typeface="Comic Sans MS" panose="030F0702030302020204" pitchFamily="66" charset="0"/>
                        </a:rPr>
                        <a:t>Story Elements</a:t>
                      </a:r>
                      <a:endParaRPr dirty="0">
                        <a:latin typeface="Comic Sans MS" panose="030F0702030302020204" pitchFamily="66" charset="0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latin typeface="Comic Sans MS" panose="030F0702030302020204" pitchFamily="66" charset="0"/>
                        </a:rPr>
                        <a:t>Multiplication</a:t>
                      </a:r>
                      <a:endParaRPr dirty="0">
                        <a:latin typeface="Comic Sans MS" panose="030F0702030302020204" pitchFamily="66" charset="0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latin typeface="Comic Sans MS" panose="030F0702030302020204" pitchFamily="66" charset="0"/>
                        </a:rPr>
                        <a:t>Animal Habitats</a:t>
                      </a:r>
                      <a:endParaRPr dirty="0">
                        <a:latin typeface="Comic Sans MS" panose="030F0702030302020204" pitchFamily="66" charset="0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latin typeface="Comic Sans MS" panose="030F0702030302020204" pitchFamily="66" charset="0"/>
                        </a:rPr>
                        <a:t>Comparing Texts</a:t>
                      </a:r>
                      <a:endParaRPr dirty="0">
                        <a:latin typeface="Comic Sans MS" panose="030F0702030302020204" pitchFamily="66" charset="0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latin typeface="Comic Sans MS" panose="030F0702030302020204" pitchFamily="66" charset="0"/>
                        </a:rPr>
                        <a:t>Division</a:t>
                      </a:r>
                      <a:endParaRPr dirty="0">
                        <a:latin typeface="Comic Sans MS" panose="030F0702030302020204" pitchFamily="66" charset="0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latin typeface="Comic Sans MS" panose="030F0702030302020204" pitchFamily="66" charset="0"/>
                        </a:rPr>
                        <a:t>Map Skills</a:t>
                      </a:r>
                      <a:endParaRPr dirty="0">
                        <a:latin typeface="Comic Sans MS" panose="030F0702030302020204" pitchFamily="66" charset="0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 dirty="0">
                          <a:latin typeface="Comic Sans MS" panose="030F0702030302020204" pitchFamily="66" charset="0"/>
                        </a:rPr>
                        <a:t>Main Idea</a:t>
                      </a:r>
                      <a:endParaRPr dirty="0">
                        <a:latin typeface="Comic Sans MS" panose="030F0702030302020204" pitchFamily="66" charset="0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latin typeface="Comic Sans MS" panose="030F0702030302020204" pitchFamily="66" charset="0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latin typeface="Comic Sans MS" panose="030F0702030302020204" pitchFamily="66" charset="0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Comic Sans MS" panose="030F0702030302020204" pitchFamily="66" charset="0"/>
                        </a:rPr>
                        <a:t>Sentences, Nouns, and Pronouns</a:t>
                      </a:r>
                      <a:endParaRPr>
                        <a:latin typeface="Comic Sans MS" panose="030F0702030302020204" pitchFamily="66" charset="0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latin typeface="Comic Sans MS" panose="030F0702030302020204" pitchFamily="66" charset="0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latin typeface="Comic Sans MS" panose="030F0702030302020204" pitchFamily="66" charset="0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>
                          <a:latin typeface="Comic Sans MS" panose="030F0702030302020204" pitchFamily="66" charset="0"/>
                        </a:rPr>
                        <a:t>The Writing Process</a:t>
                      </a:r>
                      <a:endParaRPr>
                        <a:latin typeface="Comic Sans MS" panose="030F0702030302020204" pitchFamily="66" charset="0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latin typeface="Comic Sans MS" panose="030F0702030302020204" pitchFamily="66" charset="0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latin typeface="Comic Sans MS" panose="030F0702030302020204" pitchFamily="66" charset="0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0" name="Google Shape;270;p57"/>
          <p:cNvSpPr/>
          <p:nvPr/>
        </p:nvSpPr>
        <p:spPr>
          <a:xfrm>
            <a:off x="2144232" y="4322226"/>
            <a:ext cx="45720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*</a:t>
            </a: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Ongoing Reading Strategies Used Each Quarter: Predicting, Summarizing, Inferring, Drawing Conclusions, Visualizing, and Sequencing.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3"/>
          <p:cNvSpPr txBox="1"/>
          <p:nvPr/>
        </p:nvSpPr>
        <p:spPr>
          <a:xfrm>
            <a:off x="1591800" y="952900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If you put in the </a:t>
            </a:r>
            <a:r>
              <a:rPr lang="en" sz="3200" b="1" dirty="0">
                <a:solidFill>
                  <a:srgbClr val="FF0000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Time</a:t>
            </a:r>
            <a:r>
              <a:rPr lang="en" sz="32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 +</a:t>
            </a:r>
            <a:r>
              <a:rPr lang="en" sz="3200" b="1" dirty="0">
                <a:solidFill>
                  <a:srgbClr val="FF0000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Effort</a:t>
            </a:r>
            <a:r>
              <a:rPr lang="en" sz="32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, you will see the </a:t>
            </a:r>
            <a:r>
              <a:rPr lang="en" sz="3200" b="1" dirty="0">
                <a:solidFill>
                  <a:srgbClr val="FF0000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Results</a:t>
            </a:r>
            <a:r>
              <a:rPr lang="en" sz="32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.</a:t>
            </a:r>
            <a:endParaRPr sz="64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355" name="Google Shape;355;p63"/>
          <p:cNvSpPr txBox="1"/>
          <p:nvPr/>
        </p:nvSpPr>
        <p:spPr>
          <a:xfrm>
            <a:off x="6741041" y="1991034"/>
            <a:ext cx="2636875" cy="307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Grading Scale: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  100-90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    89-80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   79-70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   69-60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    59 &amp; below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A3FCBFB-062B-4C80-A02C-971876262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085065"/>
              </p:ext>
            </p:extLst>
          </p:nvPr>
        </p:nvGraphicFramePr>
        <p:xfrm>
          <a:off x="127591" y="1972531"/>
          <a:ext cx="6613450" cy="309643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61051">
                  <a:extLst>
                    <a:ext uri="{9D8B030D-6E8A-4147-A177-3AD203B41FA5}">
                      <a16:colId xmlns:a16="http://schemas.microsoft.com/office/drawing/2014/main" val="3670043193"/>
                    </a:ext>
                  </a:extLst>
                </a:gridCol>
                <a:gridCol w="2281493">
                  <a:extLst>
                    <a:ext uri="{9D8B030D-6E8A-4147-A177-3AD203B41FA5}">
                      <a16:colId xmlns:a16="http://schemas.microsoft.com/office/drawing/2014/main" val="985753446"/>
                    </a:ext>
                  </a:extLst>
                </a:gridCol>
                <a:gridCol w="2270906">
                  <a:extLst>
                    <a:ext uri="{9D8B030D-6E8A-4147-A177-3AD203B41FA5}">
                      <a16:colId xmlns:a16="http://schemas.microsoft.com/office/drawing/2014/main" val="831420094"/>
                    </a:ext>
                  </a:extLst>
                </a:gridCol>
              </a:tblGrid>
              <a:tr h="48820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ELA (weighted)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SOCIAL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978654"/>
                  </a:ext>
                </a:extLst>
              </a:tr>
              <a:tr h="963038">
                <a:tc>
                  <a:txBody>
                    <a:bodyPr/>
                    <a:lstStyle/>
                    <a:p>
                      <a:r>
                        <a:rPr lang="en-US" sz="1400" b="1" dirty="0"/>
                        <a:t>Comprehension (60%)</a:t>
                      </a:r>
                    </a:p>
                    <a:p>
                      <a:r>
                        <a:rPr lang="en-US" dirty="0"/>
                        <a:t>3 Site-based grades</a:t>
                      </a:r>
                    </a:p>
                    <a:p>
                      <a:r>
                        <a:rPr lang="en-US" dirty="0"/>
                        <a:t>1 County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5-7 Site-based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6-8 Site-based grades</a:t>
                      </a:r>
                    </a:p>
                    <a:p>
                      <a:r>
                        <a:rPr lang="en-US" dirty="0"/>
                        <a:t>(</a:t>
                      </a:r>
                      <a:r>
                        <a:rPr lang="en-US" sz="1200" b="0" dirty="0"/>
                        <a:t>combination of science and social studies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233853"/>
                  </a:ext>
                </a:extLst>
              </a:tr>
              <a:tr h="963038">
                <a:tc>
                  <a:txBody>
                    <a:bodyPr/>
                    <a:lstStyle/>
                    <a:p>
                      <a:r>
                        <a:rPr lang="en-US" b="1" dirty="0"/>
                        <a:t>Grammar (25%)</a:t>
                      </a:r>
                    </a:p>
                    <a:p>
                      <a:r>
                        <a:rPr lang="en-US" dirty="0"/>
                        <a:t>3 Site-based grades</a:t>
                      </a:r>
                    </a:p>
                    <a:p>
                      <a:r>
                        <a:rPr lang="en-US" dirty="0"/>
                        <a:t>1 Writing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County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861817"/>
                  </a:ext>
                </a:extLst>
              </a:tr>
              <a:tr h="682152">
                <a:tc>
                  <a:txBody>
                    <a:bodyPr/>
                    <a:lstStyle/>
                    <a:p>
                      <a:r>
                        <a:rPr lang="en-US" b="1" dirty="0"/>
                        <a:t>Phonics (15%)</a:t>
                      </a:r>
                    </a:p>
                    <a:p>
                      <a:r>
                        <a:rPr lang="en-US" dirty="0"/>
                        <a:t>3 Site-based 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Fact 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11362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/>
        </p:nvSpPr>
        <p:spPr>
          <a:xfrm>
            <a:off x="1458425" y="771025"/>
            <a:ext cx="75522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 b="1" dirty="0">
                <a:solidFill>
                  <a:schemeClr val="dk1"/>
                </a:solidFill>
                <a:latin typeface="Bradley Hand ITC" panose="03070402050302030203" pitchFamily="66" charset="0"/>
                <a:ea typeface="Century Gothic"/>
                <a:cs typeface="Century Gothic"/>
                <a:sym typeface="Century Gothic"/>
              </a:rPr>
              <a:t>Mrs. Hoover</a:t>
            </a:r>
            <a:endParaRPr sz="6400" b="1" dirty="0">
              <a:solidFill>
                <a:schemeClr val="dk1"/>
              </a:solidFill>
              <a:latin typeface="Bradley Hand ITC" panose="03070402050302030203" pitchFamily="66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9"/>
          <p:cNvSpPr txBox="1"/>
          <p:nvPr/>
        </p:nvSpPr>
        <p:spPr>
          <a:xfrm>
            <a:off x="-48175" y="2571750"/>
            <a:ext cx="9144000" cy="23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 descr="A picture containing person, indoor, holding, table&#10;&#10;Description automatically generated">
            <a:extLst>
              <a:ext uri="{FF2B5EF4-FFF2-40B4-BE49-F238E27FC236}">
                <a16:creationId xmlns:a16="http://schemas.microsoft.com/office/drawing/2014/main" id="{93913A16-28A1-48C6-9897-9A0898AA7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79" y="2276252"/>
            <a:ext cx="2090714" cy="2371500"/>
          </a:xfrm>
          <a:prstGeom prst="rect">
            <a:avLst/>
          </a:prstGeom>
        </p:spPr>
      </p:pic>
      <p:pic>
        <p:nvPicPr>
          <p:cNvPr id="5" name="Picture 4" descr="A group of people standing in front of a cave&#10;&#10;Description automatically generated">
            <a:extLst>
              <a:ext uri="{FF2B5EF4-FFF2-40B4-BE49-F238E27FC236}">
                <a16:creationId xmlns:a16="http://schemas.microsoft.com/office/drawing/2014/main" id="{3CA11A9E-A310-48D4-9FBB-6ACF0E31AC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7002" y="1980754"/>
            <a:ext cx="3949995" cy="296249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0"/>
          <p:cNvSpPr txBox="1"/>
          <p:nvPr/>
        </p:nvSpPr>
        <p:spPr>
          <a:xfrm>
            <a:off x="1591800" y="952900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225" name="Google Shape;225;p50"/>
          <p:cNvSpPr txBox="1"/>
          <p:nvPr/>
        </p:nvSpPr>
        <p:spPr>
          <a:xfrm>
            <a:off x="119125" y="2068225"/>
            <a:ext cx="8890200" cy="1696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Log-in information will be coming home for PowerSchool. Please use this program to keep track of your child’s progress.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4"/>
          <p:cNvSpPr txBox="1"/>
          <p:nvPr/>
        </p:nvSpPr>
        <p:spPr>
          <a:xfrm>
            <a:off x="1591800" y="952900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Children are apt to live up to what you believe of them.</a:t>
            </a:r>
            <a:endParaRPr sz="64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361" name="Google Shape;361;p64"/>
          <p:cNvSpPr txBox="1"/>
          <p:nvPr/>
        </p:nvSpPr>
        <p:spPr>
          <a:xfrm>
            <a:off x="119125" y="2068225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Students will take Star Math and Star Reading Tests 3 times this year.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In preparation for ACAP testing some classroom tests will be given on the computer.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ACAP (Alabama Comprehensive Assessment Program) will be administered in the spring. Third graders will be tested in ELA and Math. (March/April)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72"/>
          <p:cNvSpPr txBox="1"/>
          <p:nvPr/>
        </p:nvSpPr>
        <p:spPr>
          <a:xfrm>
            <a:off x="1457125" y="995429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Attitude is key to all success.</a:t>
            </a:r>
            <a:endParaRPr sz="40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409" name="Google Shape;409;p72"/>
          <p:cNvSpPr txBox="1"/>
          <p:nvPr/>
        </p:nvSpPr>
        <p:spPr>
          <a:xfrm>
            <a:off x="119125" y="2068225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To maintain a classroom that allows all children to learn, </a:t>
            </a: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our class follows a plan that includes rules, consequences, and rewards.</a:t>
            </a: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  I </a:t>
            </a: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will </a:t>
            </a: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use the “strike” system </a:t>
            </a: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this year</a:t>
            </a: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I will go over expectations with students on Monday.</a:t>
            </a:r>
            <a:endParaRPr lang="en" sz="24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A discipline calendar will be sent home in your child’s homework folder </a:t>
            </a: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to be signed daily.</a:t>
            </a:r>
            <a:endParaRPr lang="en" sz="24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72"/>
          <p:cNvSpPr txBox="1"/>
          <p:nvPr/>
        </p:nvSpPr>
        <p:spPr>
          <a:xfrm>
            <a:off x="1457125" y="995429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Attitudes are contagious, is yours worth catching?</a:t>
            </a:r>
            <a:endParaRPr sz="32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409" name="Google Shape;409;p72"/>
          <p:cNvSpPr txBox="1"/>
          <p:nvPr/>
        </p:nvSpPr>
        <p:spPr>
          <a:xfrm>
            <a:off x="897163" y="2022722"/>
            <a:ext cx="7009075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CE7FA8-0BDF-4903-AF17-2B367AF9E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849753"/>
              </p:ext>
            </p:extLst>
          </p:nvPr>
        </p:nvGraphicFramePr>
        <p:xfrm>
          <a:off x="319315" y="1656029"/>
          <a:ext cx="8519887" cy="3384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8374">
                  <a:extLst>
                    <a:ext uri="{9D8B030D-6E8A-4147-A177-3AD203B41FA5}">
                      <a16:colId xmlns:a16="http://schemas.microsoft.com/office/drawing/2014/main" val="891267420"/>
                    </a:ext>
                  </a:extLst>
                </a:gridCol>
                <a:gridCol w="2572695">
                  <a:extLst>
                    <a:ext uri="{9D8B030D-6E8A-4147-A177-3AD203B41FA5}">
                      <a16:colId xmlns:a16="http://schemas.microsoft.com/office/drawing/2014/main" val="3409097354"/>
                    </a:ext>
                  </a:extLst>
                </a:gridCol>
                <a:gridCol w="1715132">
                  <a:extLst>
                    <a:ext uri="{9D8B030D-6E8A-4147-A177-3AD203B41FA5}">
                      <a16:colId xmlns:a16="http://schemas.microsoft.com/office/drawing/2014/main" val="3211452022"/>
                    </a:ext>
                  </a:extLst>
                </a:gridCol>
                <a:gridCol w="2653686">
                  <a:extLst>
                    <a:ext uri="{9D8B030D-6E8A-4147-A177-3AD203B41FA5}">
                      <a16:colId xmlns:a16="http://schemas.microsoft.com/office/drawing/2014/main" val="3558418981"/>
                    </a:ext>
                  </a:extLst>
                </a:gridCol>
              </a:tblGrid>
              <a:tr h="4226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omic Sans MS" panose="030F0702030302020204" pitchFamily="66" charset="0"/>
                        </a:rPr>
                        <a:t>Number of Offense</a:t>
                      </a:r>
                      <a:endParaRPr lang="en-US" sz="14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omic Sans MS" panose="030F0702030302020204" pitchFamily="66" charset="0"/>
                        </a:rPr>
                        <a:t>Offense</a:t>
                      </a:r>
                      <a:endParaRPr lang="en-US" sz="14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omic Sans MS" panose="030F0702030302020204" pitchFamily="66" charset="0"/>
                        </a:rPr>
                        <a:t>Number of Offense</a:t>
                      </a:r>
                      <a:endParaRPr lang="en-US" sz="14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omic Sans MS" panose="030F0702030302020204" pitchFamily="66" charset="0"/>
                        </a:rPr>
                        <a:t>Offense</a:t>
                      </a:r>
                      <a:endParaRPr lang="en-US" sz="14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405096"/>
                  </a:ext>
                </a:extLst>
              </a:tr>
              <a:tr h="4328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No Homework 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11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Hands/Feet are being used to bother others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4746"/>
                  </a:ext>
                </a:extLst>
              </a:tr>
              <a:tr h="2164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Not prepared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12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Playing-lunchroom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065171"/>
                  </a:ext>
                </a:extLst>
              </a:tr>
              <a:tr h="2164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Inattentive 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13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Playing-Bathroom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505949"/>
                  </a:ext>
                </a:extLst>
              </a:tr>
              <a:tr h="2885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Not following directions 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14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Playing-Classroom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903989"/>
                  </a:ext>
                </a:extLst>
              </a:tr>
              <a:tr h="2885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5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Talking during instruction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15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Playing-Hallway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242260"/>
                  </a:ext>
                </a:extLst>
              </a:tr>
              <a:tr h="2164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Talking - Hallway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16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Sleeping in Class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620481"/>
                  </a:ext>
                </a:extLst>
              </a:tr>
              <a:tr h="4328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7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Talking during silent lunch period at lunch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17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Making inappropriate noises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834338"/>
                  </a:ext>
                </a:extLst>
              </a:tr>
              <a:tr h="2164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8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Wasting Time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18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Disrespectful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513334"/>
                  </a:ext>
                </a:extLst>
              </a:tr>
              <a:tr h="2164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9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Out of Seat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19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Other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858881"/>
                  </a:ext>
                </a:extLst>
              </a:tr>
              <a:tr h="4328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10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Defiant behavior toward adults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omic Sans MS" panose="030F0702030302020204" pitchFamily="66" charset="0"/>
                        </a:rPr>
                        <a:t>20</a:t>
                      </a:r>
                      <a:endParaRPr lang="en-US" sz="14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mic Sans MS" panose="030F0702030302020204" pitchFamily="66" charset="0"/>
                        </a:rPr>
                        <a:t>Feet placed inappropriately on desk</a:t>
                      </a:r>
                      <a:endParaRPr lang="en-US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42704" marR="42704" marT="0" marB="0" anchor="ctr">
                    <a:solidFill>
                      <a:srgbClr val="CC99FF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034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876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6"/>
          <p:cNvSpPr txBox="1"/>
          <p:nvPr/>
        </p:nvSpPr>
        <p:spPr>
          <a:xfrm>
            <a:off x="1457125" y="995430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Treat others the way you want to be treated.</a:t>
            </a:r>
            <a:endParaRPr sz="36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313" name="Google Shape;313;p56"/>
          <p:cNvSpPr txBox="1"/>
          <p:nvPr/>
        </p:nvSpPr>
        <p:spPr>
          <a:xfrm>
            <a:off x="946440" y="1915825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Rules: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Respect yourself, others, and their property.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Come to class prepared.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Follow directions the first time given.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Always use an appropriate voice level.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Raise your hand to speak or to leave your area.</a:t>
            </a:r>
            <a:endParaRPr sz="24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3"/>
          <p:cNvSpPr txBox="1"/>
          <p:nvPr/>
        </p:nvSpPr>
        <p:spPr>
          <a:xfrm>
            <a:off x="1591800" y="1006062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There’s always consequences to your actions. </a:t>
            </a: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Before you act, make sure you’re prepared for them.</a:t>
            </a:r>
            <a:endParaRPr sz="28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415" name="Google Shape;415;p73"/>
          <p:cNvSpPr txBox="1"/>
          <p:nvPr/>
        </p:nvSpPr>
        <p:spPr>
          <a:xfrm>
            <a:off x="922800" y="2012089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Consequences</a:t>
            </a: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: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Silent Lunch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Student/Teacher Conference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Behavior Management Form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Parent/Teacher Conference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Office Visit</a:t>
            </a:r>
            <a:endParaRPr sz="24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4"/>
          <p:cNvSpPr txBox="1"/>
          <p:nvPr/>
        </p:nvSpPr>
        <p:spPr>
          <a:xfrm>
            <a:off x="1591800" y="952900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It is the things we work hardest for that will reward us the most.</a:t>
            </a:r>
            <a:endParaRPr sz="28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421" name="Google Shape;421;p74"/>
          <p:cNvSpPr txBox="1"/>
          <p:nvPr/>
        </p:nvSpPr>
        <p:spPr>
          <a:xfrm>
            <a:off x="1055296" y="2065251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Rewards</a:t>
            </a: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: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Special Snack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Games/Free Time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Extra Recess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Movie Time</a:t>
            </a:r>
          </a:p>
          <a:p>
            <a:pPr marL="51435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Special Projects</a:t>
            </a:r>
            <a:endParaRPr sz="24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8"/>
          <p:cNvSpPr txBox="1"/>
          <p:nvPr/>
        </p:nvSpPr>
        <p:spPr>
          <a:xfrm>
            <a:off x="1591800" y="952900"/>
            <a:ext cx="7552200" cy="5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oria Script"/>
                <a:ea typeface="Euphoria Script"/>
                <a:cs typeface="Euphoria Script"/>
                <a:sym typeface="Euphoria Script"/>
              </a:rPr>
              <a:t>Let today be the start of something new.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276" name="Google Shape;276;p58"/>
          <p:cNvSpPr txBox="1"/>
          <p:nvPr/>
        </p:nvSpPr>
        <p:spPr>
          <a:xfrm>
            <a:off x="119125" y="2311875"/>
            <a:ext cx="8890200" cy="26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40640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Char char="●"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Please make sure that you send in your child’s transportation information (how they will be getting home).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457200" marR="0" lvl="0" indent="-40640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Char char="●"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Please send in all completed forms from Open House.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9"/>
          <p:cNvSpPr txBox="1"/>
          <p:nvPr/>
        </p:nvSpPr>
        <p:spPr>
          <a:xfrm>
            <a:off x="2517975" y="952900"/>
            <a:ext cx="66261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oria Script"/>
                <a:ea typeface="Euphoria Script"/>
                <a:cs typeface="Euphoria Script"/>
                <a:sym typeface="Euphoria Script"/>
              </a:rPr>
              <a:t>Teamwork makes the dream work!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282" name="Google Shape;282;p59"/>
          <p:cNvSpPr txBox="1"/>
          <p:nvPr/>
        </p:nvSpPr>
        <p:spPr>
          <a:xfrm>
            <a:off x="119125" y="2068225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Checklist for success: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457200" marR="0" lvl="0" indent="-412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Century Gothic"/>
              <a:buChar char="●"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read with your child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457200" marR="0" lvl="0" indent="-412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Century Gothic"/>
              <a:buChar char="●"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practice multiplication facts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457200" marR="0" lvl="0" indent="-412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Century Gothic"/>
              <a:buChar char="●"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check  and sign your child’s homework folder and/or conduct log</a:t>
            </a:r>
          </a:p>
          <a:p>
            <a:pPr marL="444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tabLst/>
              <a:defRPr/>
            </a:pPr>
            <a:endParaRPr lang="en" sz="2400" dirty="0"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444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*Please complete this checklist each night!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5"/>
          <p:cNvSpPr txBox="1"/>
          <p:nvPr/>
        </p:nvSpPr>
        <p:spPr>
          <a:xfrm>
            <a:off x="1325100" y="1086397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Education is a shared commitment between dedicated teachers, motivated students, and enthusiastic parents with high expectations.</a:t>
            </a:r>
            <a:endParaRPr sz="24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427" name="Google Shape;427;p75"/>
          <p:cNvSpPr txBox="1"/>
          <p:nvPr/>
        </p:nvSpPr>
        <p:spPr>
          <a:xfrm>
            <a:off x="119125" y="2068225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2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Remind</a:t>
            </a:r>
            <a:r>
              <a:rPr lang="en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the best way to communicate with me during the school day.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"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Remind: Text @</a:t>
            </a:r>
            <a:r>
              <a:rPr lang="en-US" sz="2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wes</a:t>
            </a:r>
            <a:r>
              <a:rPr lang="en-US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-hoover to 81010</a:t>
            </a:r>
            <a:endParaRPr lang="en"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Email- </a:t>
            </a:r>
            <a:r>
              <a:rPr lang="en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hilary.hoover@elmoreco.com</a:t>
            </a:r>
            <a:endParaRPr lang="en"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School Phone #- (334)567-4323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/>
          <p:nvPr/>
        </p:nvSpPr>
        <p:spPr>
          <a:xfrm>
            <a:off x="1457200" y="977388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Learning is a treasure that will follow its owner everywhere.</a:t>
            </a:r>
            <a:endParaRPr sz="28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115" name="Google Shape;115;p24"/>
          <p:cNvSpPr txBox="1"/>
          <p:nvPr/>
        </p:nvSpPr>
        <p:spPr>
          <a:xfrm>
            <a:off x="43325" y="1992450"/>
            <a:ext cx="5392500" cy="30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4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Bachelor’s of Arts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University of Louisiana at Monroe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Teaching Certificate- Elementary Education- K-6</a:t>
            </a:r>
            <a:r>
              <a:rPr lang="en" sz="2000" baseline="30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th</a:t>
            </a: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 grades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Masters of Education</a:t>
            </a:r>
            <a:endParaRPr lang="en" sz="24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Southeastern Louisiana University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Educational Administrator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p24"/>
          <p:cNvSpPr txBox="1"/>
          <p:nvPr/>
        </p:nvSpPr>
        <p:spPr>
          <a:xfrm>
            <a:off x="4572000" y="2040775"/>
            <a:ext cx="4437400" cy="29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u="sng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Experience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800" b="1" u="sng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26</a:t>
            </a:r>
            <a:r>
              <a:rPr lang="en" sz="2000" baseline="30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th</a:t>
            </a: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 year of teaching</a:t>
            </a: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000" dirty="0">
              <a:solidFill>
                <a:schemeClr val="dk1"/>
              </a:solidFill>
              <a:latin typeface="Comic Sans MS" panose="030F0702030302020204" pitchFamily="66" charset="0"/>
              <a:ea typeface="Century Gothic"/>
              <a:cs typeface="Century Gothic"/>
              <a:sym typeface="Century Gothic"/>
            </a:endParaRP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Have taught K, 2</a:t>
            </a:r>
            <a:r>
              <a:rPr lang="en" sz="2000" baseline="30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nd</a:t>
            </a: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, 3</a:t>
            </a:r>
            <a:r>
              <a:rPr lang="en" sz="2000" baseline="30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rd</a:t>
            </a: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, and 4</a:t>
            </a:r>
            <a:r>
              <a:rPr lang="en" sz="2000" baseline="30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th</a:t>
            </a:r>
            <a:r>
              <a:rPr lang="en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 grades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/>
        </p:nvSpPr>
        <p:spPr>
          <a:xfrm>
            <a:off x="1591800" y="952900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Don’t’ watch the clock; do what it does. Keep going.</a:t>
            </a:r>
            <a:endParaRPr sz="64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145" name="Google Shape;145;p28"/>
          <p:cNvSpPr txBox="1"/>
          <p:nvPr/>
        </p:nvSpPr>
        <p:spPr>
          <a:xfrm>
            <a:off x="119125" y="2068225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I will send you a copy through </a:t>
            </a:r>
            <a:r>
              <a:rPr lang="en" sz="3400" b="1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Remind</a:t>
            </a:r>
            <a:r>
              <a:rPr lang="en" sz="3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3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/>
        </p:nvSpPr>
        <p:spPr>
          <a:xfrm>
            <a:off x="1591800" y="952900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A genius is a talented person who does his homework.</a:t>
            </a:r>
            <a:endParaRPr sz="64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151" name="Google Shape;151;p29"/>
          <p:cNvSpPr txBox="1"/>
          <p:nvPr/>
        </p:nvSpPr>
        <p:spPr>
          <a:xfrm>
            <a:off x="119125" y="2068225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will assign homework Monday-Thursday of each week.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Reading- Read AR for at least 15 minutes</a:t>
            </a: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Math- Practice skill(s) for that week</a:t>
            </a: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Occasionally, students will be assigned projects that will need to be completed at home.</a:t>
            </a: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Homework should not take more than 30 minutes.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/>
        </p:nvSpPr>
        <p:spPr>
          <a:xfrm>
            <a:off x="1335314" y="1025471"/>
            <a:ext cx="8069943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I love the smell of new school supplies because it means my students are back in school.</a:t>
            </a:r>
            <a:endParaRPr sz="22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157" name="Google Shape;157;p30"/>
          <p:cNvSpPr txBox="1"/>
          <p:nvPr/>
        </p:nvSpPr>
        <p:spPr>
          <a:xfrm>
            <a:off x="253800" y="1992680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ctr"/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MOST SCHOOL SUPPLIES HAVE BEEN PURCHASED.</a:t>
            </a:r>
          </a:p>
          <a:p>
            <a:pPr lvl="0"/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Additional supplies that you may want to purchase:</a:t>
            </a:r>
          </a:p>
          <a:p>
            <a:pPr marL="457200" lvl="0" indent="-381000">
              <a:buClr>
                <a:schemeClr val="dk1"/>
              </a:buClr>
              <a:buSzPts val="2400"/>
              <a:buFont typeface="Century Gothic"/>
              <a:buChar char="●"/>
            </a:pP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Crayons</a:t>
            </a:r>
          </a:p>
          <a:p>
            <a:pPr marL="457200" lvl="0" indent="-381000">
              <a:buClr>
                <a:schemeClr val="dk1"/>
              </a:buClr>
              <a:buSzPts val="2400"/>
              <a:buFont typeface="Century Gothic"/>
              <a:buChar char="●"/>
            </a:pP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Pencils</a:t>
            </a:r>
          </a:p>
          <a:p>
            <a:pPr marL="457200" lvl="0" indent="-381000">
              <a:buClr>
                <a:schemeClr val="dk1"/>
              </a:buClr>
              <a:buSzPts val="2400"/>
              <a:buFont typeface="Century Gothic"/>
              <a:buChar char="●"/>
            </a:pPr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Earbuds/Headphones </a:t>
            </a:r>
          </a:p>
          <a:p>
            <a:pPr lvl="0"/>
            <a:r>
              <a:rPr lang="en-US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*Supplies may need to be refurbished as the year continues.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4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9"/>
          <p:cNvSpPr txBox="1"/>
          <p:nvPr/>
        </p:nvSpPr>
        <p:spPr>
          <a:xfrm>
            <a:off x="126900" y="1970875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Students will eat in the classroom between 7:15-7:45 AM.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" sz="3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79"/>
          <p:cNvSpPr txBox="1"/>
          <p:nvPr/>
        </p:nvSpPr>
        <p:spPr>
          <a:xfrm>
            <a:off x="1591775" y="866275"/>
            <a:ext cx="75522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3600" b="1" dirty="0">
                <a:latin typeface="Euphoria Script" panose="020B0604020202020204" charset="0"/>
                <a:ea typeface="Century Gothic"/>
                <a:cs typeface="Century Gothic"/>
                <a:sym typeface="Century Gothic"/>
              </a:rPr>
              <a:t>The most important meal of the day!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oria Script" panose="020B060402020202020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79"/>
          <p:cNvSpPr txBox="1"/>
          <p:nvPr/>
        </p:nvSpPr>
        <p:spPr>
          <a:xfrm>
            <a:off x="0" y="-514"/>
            <a:ext cx="91440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6000" dirty="0">
                <a:solidFill>
                  <a:srgbClr val="FFFFFF"/>
                </a:solidFill>
                <a:latin typeface="Showcard Gothic" panose="04020904020102020604" pitchFamily="82" charset="0"/>
                <a:ea typeface="Century Gothic"/>
                <a:cs typeface="Century Gothic"/>
                <a:sym typeface="Century Gothic"/>
              </a:rPr>
              <a:t>Breakfast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owcard Gothic" panose="04020904020102020604" pitchFamily="82" charset="0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4133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/>
        </p:nvSpPr>
        <p:spPr>
          <a:xfrm>
            <a:off x="1457125" y="1025472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Keep your friends close and your snacks closer.</a:t>
            </a:r>
            <a:endParaRPr sz="36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169" name="Google Shape;169;p32"/>
          <p:cNvSpPr txBox="1"/>
          <p:nvPr/>
        </p:nvSpPr>
        <p:spPr>
          <a:xfrm>
            <a:off x="119125" y="2068225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We will have a snack time each day. </a:t>
            </a: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Students can purchase snack and juice or bring it from home.</a:t>
            </a: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Snacks and juices are $0.75 each. </a:t>
            </a: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/>
          <p:nvPr/>
        </p:nvSpPr>
        <p:spPr>
          <a:xfrm>
            <a:off x="1591800" y="1010957"/>
            <a:ext cx="75522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Euphoria Script"/>
                <a:ea typeface="Euphoria Script"/>
                <a:cs typeface="Euphoria Script"/>
                <a:sym typeface="Euphoria Script"/>
              </a:rPr>
              <a:t>My favorite exercise is a cross between a lunge and a crunch… I call it lunch.</a:t>
            </a:r>
            <a:endParaRPr sz="2400" b="1" dirty="0">
              <a:solidFill>
                <a:schemeClr val="dk1"/>
              </a:solidFill>
              <a:latin typeface="Euphoria Script"/>
              <a:ea typeface="Euphoria Script"/>
              <a:cs typeface="Euphoria Script"/>
              <a:sym typeface="Euphoria Script"/>
            </a:endParaRPr>
          </a:p>
        </p:txBody>
      </p:sp>
      <p:sp>
        <p:nvSpPr>
          <p:cNvPr id="181" name="Google Shape;181;p34"/>
          <p:cNvSpPr txBox="1"/>
          <p:nvPr/>
        </p:nvSpPr>
        <p:spPr>
          <a:xfrm>
            <a:off x="119125" y="2068225"/>
            <a:ext cx="8890200" cy="29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can bring their lunch or order from the cafeteria.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81000">
              <a:lnSpc>
                <a:spcPct val="115000"/>
              </a:lnSpc>
              <a:buClr>
                <a:schemeClr val="dk1"/>
              </a:buClr>
              <a:buSzPts val="2400"/>
              <a:buFont typeface="Century Gothic"/>
              <a:buChar char="●"/>
            </a:pPr>
            <a:r>
              <a:rPr lang="en-US" sz="2000" dirty="0">
                <a:solidFill>
                  <a:schemeClr val="dk1"/>
                </a:solidFill>
                <a:latin typeface="Comic Sans MS" panose="030F0702030302020204" pitchFamily="66" charset="0"/>
                <a:ea typeface="Century Gothic"/>
                <a:cs typeface="Century Gothic"/>
                <a:sym typeface="Century Gothic"/>
              </a:rPr>
              <a:t>Lunch will no longer be free. The cost for a student lunch is $2.75 for full pay and $0.40 for reduced pay. (Please go online to the Elmore County Child Nutrition page to fill out your application.) </a:t>
            </a: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3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1422</Words>
  <Application>Microsoft Office PowerPoint</Application>
  <PresentationFormat>On-screen Show (16:9)</PresentationFormat>
  <Paragraphs>214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Comic Sans MS</vt:lpstr>
      <vt:lpstr>Arial</vt:lpstr>
      <vt:lpstr>Bradley Hand ITC</vt:lpstr>
      <vt:lpstr>Showcard Gothic</vt:lpstr>
      <vt:lpstr>Century Gothic</vt:lpstr>
      <vt:lpstr>Euphoria Script</vt:lpstr>
      <vt:lpstr>Simple Light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hilary hoover</dc:creator>
  <cp:lastModifiedBy>hilary hoover</cp:lastModifiedBy>
  <cp:revision>50</cp:revision>
  <dcterms:modified xsi:type="dcterms:W3CDTF">2024-07-22T00:50:29Z</dcterms:modified>
</cp:coreProperties>
</file>