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8" r:id="rId3"/>
    <p:sldId id="257" r:id="rId4"/>
    <p:sldId id="259" r:id="rId5"/>
    <p:sldId id="260" r:id="rId6"/>
    <p:sldId id="262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00FF"/>
    <a:srgbClr val="FF9933"/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60"/>
  </p:normalViewPr>
  <p:slideViewPr>
    <p:cSldViewPr>
      <p:cViewPr>
        <p:scale>
          <a:sx n="75" d="100"/>
          <a:sy n="75" d="100"/>
        </p:scale>
        <p:origin x="1024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76200"/>
            <a:ext cx="7010400" cy="917575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533400"/>
          </a:xfrm>
        </p:spPr>
        <p:txBody>
          <a:bodyPr/>
          <a:lstStyle>
            <a:lvl1pPr marL="0" indent="0" algn="ctr">
              <a:buFontTx/>
              <a:buNone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324600"/>
            <a:ext cx="213360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324600"/>
            <a:ext cx="2133600" cy="457200"/>
          </a:xfrm>
        </p:spPr>
        <p:txBody>
          <a:bodyPr/>
          <a:lstStyle>
            <a:lvl1pPr>
              <a:defRPr>
                <a:solidFill>
                  <a:srgbClr val="FF00FF"/>
                </a:solidFill>
              </a:defRPr>
            </a:lvl1pPr>
          </a:lstStyle>
          <a:p>
            <a:fld id="{18B16BF6-A105-479F-9645-B178F8A825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0AF75-7F65-495F-89C6-00C4C34331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24550" y="76200"/>
            <a:ext cx="184785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76200"/>
            <a:ext cx="539115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AE8AC5-C350-4948-948E-A0982D47D2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8EA84A-195D-4676-A853-468CD7220B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60317C-385B-4D19-A248-11015977D8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36195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52900" y="1600200"/>
            <a:ext cx="36195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ADE77A-E4FE-41D0-A973-43F7E68B61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6A1F88-2232-4B14-B98B-BF300BFB0C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890E99-876B-427D-8CB8-22BF0F5A0F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1A1A1E-D92C-4704-90F7-9816135E8A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40226F-C651-4206-AE32-AE1C3976D0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3B3687-6921-4C61-B906-71C8290DAB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76200"/>
            <a:ext cx="7391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600200"/>
            <a:ext cx="7391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4600"/>
            <a:ext cx="2133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77000" y="6324600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fld id="{FE3DD485-02C2-48AD-8E6F-0A6CA0C4D7BF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rgbClr val="0000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rgbClr val="0000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rgbClr val="0000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rgbClr val="0000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00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00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00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000000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000000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000000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000000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76201"/>
            <a:ext cx="7010400" cy="685800"/>
          </a:xfrm>
        </p:spPr>
        <p:txBody>
          <a:bodyPr/>
          <a:lstStyle/>
          <a:p>
            <a:r>
              <a:rPr lang="en-US" dirty="0" smtClean="0"/>
              <a:t>Crofton Elementary</a:t>
            </a: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990600"/>
          </a:xfrm>
        </p:spPr>
        <p:txBody>
          <a:bodyPr/>
          <a:lstStyle/>
          <a:p>
            <a:r>
              <a:rPr lang="en-US" dirty="0" smtClean="0"/>
              <a:t>ANNUAL TITLE I MEETING </a:t>
            </a:r>
          </a:p>
          <a:p>
            <a:r>
              <a:rPr lang="en-US" dirty="0" smtClean="0"/>
              <a:t>August </a:t>
            </a:r>
            <a:r>
              <a:rPr lang="en-US" dirty="0" smtClean="0"/>
              <a:t>12</a:t>
            </a:r>
            <a:r>
              <a:rPr lang="en-US" dirty="0" smtClean="0"/>
              <a:t>, 2025 @ 3:45 PM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88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You Be Involved?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Volunteering</a:t>
            </a:r>
          </a:p>
          <a:p>
            <a:pPr lvl="1"/>
            <a:r>
              <a:rPr lang="en-US" dirty="0" smtClean="0"/>
              <a:t>Student incentive programs</a:t>
            </a:r>
          </a:p>
          <a:p>
            <a:pPr lvl="1"/>
            <a:r>
              <a:rPr lang="en-US" dirty="0" smtClean="0"/>
              <a:t>Field trips with background checks</a:t>
            </a:r>
          </a:p>
          <a:p>
            <a:pPr lvl="1"/>
            <a:r>
              <a:rPr lang="en-US" dirty="0" smtClean="0"/>
              <a:t>Mentors with background checks</a:t>
            </a:r>
          </a:p>
          <a:p>
            <a:pPr lvl="1"/>
            <a:r>
              <a:rPr lang="en-US" dirty="0" smtClean="0"/>
              <a:t>Fundraisers</a:t>
            </a:r>
          </a:p>
          <a:p>
            <a:pPr lvl="1"/>
            <a:r>
              <a:rPr lang="en-US" dirty="0" smtClean="0"/>
              <a:t>Guest Speaker</a:t>
            </a:r>
            <a:endParaRPr lang="en-US" sz="1400" dirty="0" smtClean="0"/>
          </a:p>
          <a:p>
            <a:pPr lvl="1"/>
            <a:endParaRPr lang="en-US" dirty="0"/>
          </a:p>
          <a:p>
            <a:pPr marL="57150" indent="0" algn="ctr">
              <a:buNone/>
            </a:pPr>
            <a:r>
              <a:rPr lang="en-US" sz="2800" dirty="0" smtClean="0"/>
              <a:t>**Attend Family </a:t>
            </a:r>
            <a:r>
              <a:rPr lang="en-US" sz="2800" dirty="0" smtClean="0"/>
              <a:t>Engagement</a:t>
            </a:r>
            <a:r>
              <a:rPr lang="en-US" sz="2800" dirty="0" smtClean="0"/>
              <a:t> </a:t>
            </a:r>
            <a:r>
              <a:rPr lang="en-US" sz="2800" dirty="0" smtClean="0"/>
              <a:t>Events!</a:t>
            </a:r>
          </a:p>
          <a:p>
            <a:pPr marL="57150" indent="0" algn="ctr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8812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Parent Decision-Making 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School Council</a:t>
            </a:r>
          </a:p>
          <a:p>
            <a:endParaRPr lang="en-US" sz="1000" dirty="0" smtClean="0"/>
          </a:p>
          <a:p>
            <a:r>
              <a:rPr lang="en-US" dirty="0" smtClean="0"/>
              <a:t>Title I Parent Involvement Meetings</a:t>
            </a:r>
          </a:p>
          <a:p>
            <a:endParaRPr lang="en-US" sz="1000" dirty="0" smtClean="0"/>
          </a:p>
          <a:p>
            <a:r>
              <a:rPr lang="en-US" dirty="0" smtClean="0"/>
              <a:t>Title I Surveys, School-Parent Compact &amp; Parent Engagement Policy Revisions </a:t>
            </a:r>
          </a:p>
          <a:p>
            <a:endParaRPr lang="en-US" sz="1000" dirty="0" smtClean="0"/>
          </a:p>
          <a:p>
            <a:r>
              <a:rPr lang="en-US" dirty="0" smtClean="0"/>
              <a:t>Conferences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8250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Crofton </a:t>
            </a:r>
            <a:r>
              <a:rPr lang="en-US" dirty="0" smtClean="0"/>
              <a:t>Elementary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447800"/>
            <a:ext cx="4724400" cy="3371850"/>
          </a:xfrm>
        </p:spPr>
      </p:pic>
    </p:spTree>
    <p:extLst>
      <p:ext uri="{BB962C8B-B14F-4D97-AF65-F5344CB8AC3E}">
        <p14:creationId xmlns:p14="http://schemas.microsoft.com/office/powerpoint/2010/main" val="1296254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391400" cy="1371600"/>
          </a:xfrm>
        </p:spPr>
        <p:txBody>
          <a:bodyPr/>
          <a:lstStyle/>
          <a:p>
            <a:pPr algn="ctr"/>
            <a:r>
              <a:rPr lang="en-US" dirty="0" smtClean="0"/>
              <a:t>Crofton </a:t>
            </a:r>
            <a:r>
              <a:rPr lang="en-US" dirty="0" err="1" smtClean="0"/>
              <a:t>Elementary’s</a:t>
            </a:r>
            <a:r>
              <a:rPr lang="en-US" dirty="0" smtClean="0"/>
              <a:t> 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7620000" cy="4495800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smtClean="0"/>
              <a:t>ALL students who enter as Kindergarteners exit fifth grade</a:t>
            </a:r>
          </a:p>
          <a:p>
            <a:pPr marL="0" indent="0">
              <a:buNone/>
            </a:pPr>
            <a:endParaRPr lang="en-US" sz="8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w</a:t>
            </a:r>
            <a:r>
              <a:rPr lang="en-US" sz="2000" dirty="0" smtClean="0"/>
              <a:t>ith skills and knowledge needed for middle schools without remediation.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w</a:t>
            </a:r>
            <a:r>
              <a:rPr lang="en-US" sz="2000" dirty="0" smtClean="0"/>
              <a:t>ith well-developed citizenship habits to guide thought and deed, which are necessary for people to live and work together.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h</a:t>
            </a:r>
            <a:r>
              <a:rPr lang="en-US" sz="2000" dirty="0" smtClean="0"/>
              <a:t>aving authentically explored career paths at their own choice to begin planning for a rewarding career.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6497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Christian County Vision</a:t>
            </a:r>
            <a:endParaRPr lang="en-US" dirty="0"/>
          </a:p>
        </p:txBody>
      </p:sp>
      <p:pic>
        <p:nvPicPr>
          <p:cNvPr id="1026" name="Picture 2" descr="Mission Statement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95400"/>
            <a:ext cx="7010400" cy="4876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Title I School?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7696200" cy="4724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Title I of the Elementary and Secondary Education Act of </a:t>
            </a:r>
            <a:r>
              <a:rPr lang="en-US" sz="2000" dirty="0" smtClean="0"/>
              <a:t>1965</a:t>
            </a:r>
          </a:p>
          <a:p>
            <a:pPr marL="0" indent="0">
              <a:buNone/>
            </a:pPr>
            <a:r>
              <a:rPr lang="en-US" sz="2000" dirty="0" smtClean="0"/>
              <a:t> </a:t>
            </a:r>
            <a:r>
              <a:rPr lang="en-US" sz="2000" dirty="0" smtClean="0"/>
              <a:t>(20 U.S.C 6301 et seq.) is amended to read as follows: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The purpose of Title I under the Elementary and Secondary Education Act of 1965 (ESEA) is to ensure that all </a:t>
            </a:r>
            <a:r>
              <a:rPr lang="en-US" sz="2000" dirty="0" smtClean="0"/>
              <a:t>children </a:t>
            </a:r>
          </a:p>
          <a:p>
            <a:pPr marL="0" indent="0">
              <a:buNone/>
            </a:pPr>
            <a:r>
              <a:rPr lang="en-US" sz="2000" dirty="0" smtClean="0"/>
              <a:t>have </a:t>
            </a:r>
            <a:r>
              <a:rPr lang="en-US" sz="2000" dirty="0" smtClean="0"/>
              <a:t>a fair, equal, and significant opportunity to obtain a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high-quality </a:t>
            </a:r>
            <a:r>
              <a:rPr lang="en-US" sz="2000" dirty="0" smtClean="0"/>
              <a:t>education and reach, at a minimum, proficiency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on </a:t>
            </a:r>
            <a:r>
              <a:rPr lang="en-US" sz="2000" dirty="0" smtClean="0"/>
              <a:t>challenging state academic achievement standards and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state </a:t>
            </a:r>
            <a:r>
              <a:rPr lang="en-US" sz="2000" dirty="0" smtClean="0"/>
              <a:t>academic assessments.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960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Crofton Elementary</a:t>
            </a:r>
            <a:br>
              <a:rPr lang="en-US" dirty="0" smtClean="0"/>
            </a:br>
            <a:r>
              <a:rPr lang="en-US" dirty="0" smtClean="0"/>
              <a:t> Title I School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7391400" cy="4724400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 smtClean="0"/>
              <a:t>As a Title I School we receive federal funding.  This is how we spend our Title I funds</a:t>
            </a:r>
            <a:r>
              <a:rPr lang="en-US" sz="1400" dirty="0" smtClean="0"/>
              <a:t>:</a:t>
            </a:r>
          </a:p>
          <a:p>
            <a:pPr marL="0" indent="0">
              <a:buNone/>
            </a:pPr>
            <a:r>
              <a:rPr lang="en-US" sz="1600" b="1" dirty="0"/>
              <a:t> </a:t>
            </a:r>
            <a:r>
              <a:rPr lang="en-US" sz="1600" b="1" dirty="0" smtClean="0"/>
              <a:t>        Personnel</a:t>
            </a:r>
          </a:p>
          <a:p>
            <a:pPr lvl="1"/>
            <a:r>
              <a:rPr lang="en-US" sz="1600" dirty="0" smtClean="0"/>
              <a:t>Teachers </a:t>
            </a:r>
          </a:p>
          <a:p>
            <a:pPr lvl="1"/>
            <a:r>
              <a:rPr lang="en-US" sz="1600" dirty="0" smtClean="0"/>
              <a:t>Educational Assistants </a:t>
            </a:r>
          </a:p>
          <a:p>
            <a:pPr lvl="1"/>
            <a:r>
              <a:rPr lang="en-US" sz="1600" dirty="0" smtClean="0"/>
              <a:t>Instructional Tutors </a:t>
            </a:r>
            <a:endParaRPr lang="en-US" sz="1600" dirty="0"/>
          </a:p>
          <a:p>
            <a:pPr lvl="1"/>
            <a:endParaRPr lang="en-US" sz="1000" dirty="0" smtClean="0"/>
          </a:p>
          <a:p>
            <a:pPr marL="457200" lvl="1" indent="0">
              <a:buNone/>
            </a:pPr>
            <a:r>
              <a:rPr lang="en-US" sz="1600" b="1" dirty="0" smtClean="0"/>
              <a:t>Parent Involvement</a:t>
            </a:r>
            <a:endParaRPr lang="en-US" sz="1600" dirty="0" smtClean="0"/>
          </a:p>
          <a:p>
            <a:pPr lvl="1"/>
            <a:r>
              <a:rPr lang="en-US" sz="1600" dirty="0" smtClean="0"/>
              <a:t>Family Nights &amp; Other </a:t>
            </a:r>
            <a:r>
              <a:rPr lang="en-US" sz="1600" dirty="0"/>
              <a:t>F</a:t>
            </a:r>
            <a:r>
              <a:rPr lang="en-US" sz="1600" dirty="0" smtClean="0"/>
              <a:t>amily Events</a:t>
            </a:r>
          </a:p>
          <a:p>
            <a:pPr lvl="1"/>
            <a:r>
              <a:rPr lang="en-US" sz="1600" dirty="0" smtClean="0"/>
              <a:t>Parent Trainings</a:t>
            </a:r>
          </a:p>
          <a:p>
            <a:pPr lvl="1"/>
            <a:r>
              <a:rPr lang="en-US" sz="1600" dirty="0" smtClean="0"/>
              <a:t>Parent Communications</a:t>
            </a:r>
          </a:p>
          <a:p>
            <a:pPr lvl="1"/>
            <a:endParaRPr lang="en-US" sz="1000" dirty="0" smtClean="0"/>
          </a:p>
          <a:p>
            <a:pPr marL="457200" lvl="1" indent="0">
              <a:buNone/>
            </a:pPr>
            <a:r>
              <a:rPr lang="en-US" sz="1600" b="1" dirty="0" smtClean="0"/>
              <a:t>Supplemental Educational Materials</a:t>
            </a:r>
          </a:p>
          <a:p>
            <a:pPr lvl="1"/>
            <a:r>
              <a:rPr lang="en-US" sz="1600" dirty="0" smtClean="0"/>
              <a:t>Teacher </a:t>
            </a:r>
            <a:r>
              <a:rPr lang="en-US" sz="1600" dirty="0"/>
              <a:t>and </a:t>
            </a:r>
            <a:r>
              <a:rPr lang="en-US" sz="1600" dirty="0" smtClean="0"/>
              <a:t>Student </a:t>
            </a:r>
            <a:r>
              <a:rPr lang="en-US" sz="1600" dirty="0"/>
              <a:t>R</a:t>
            </a:r>
            <a:r>
              <a:rPr lang="en-US" sz="1600" dirty="0" smtClean="0"/>
              <a:t>esources </a:t>
            </a:r>
            <a:r>
              <a:rPr lang="en-US" sz="1600" dirty="0"/>
              <a:t>and </a:t>
            </a:r>
            <a:r>
              <a:rPr lang="en-US" sz="1600" dirty="0" smtClean="0"/>
              <a:t>Materials</a:t>
            </a:r>
            <a:endParaRPr lang="en-US" sz="1600" dirty="0"/>
          </a:p>
          <a:p>
            <a:pPr lvl="1"/>
            <a:r>
              <a:rPr lang="en-US" sz="1600" dirty="0" smtClean="0"/>
              <a:t>Technology</a:t>
            </a:r>
          </a:p>
          <a:p>
            <a:pPr lvl="1"/>
            <a:r>
              <a:rPr lang="en-US" sz="1600" dirty="0" smtClean="0"/>
              <a:t>Additional materials, supplies, &amp; resources identified by our needs assessment.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214631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 I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75438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3000" dirty="0" smtClean="0"/>
              <a:t>Crofton Elementary is a Schoolwide Title I School.</a:t>
            </a:r>
          </a:p>
          <a:p>
            <a:pPr marL="0" indent="0">
              <a:buNone/>
            </a:pPr>
            <a:endParaRPr lang="en-US" sz="3000" dirty="0"/>
          </a:p>
          <a:p>
            <a:pPr marL="0" indent="0">
              <a:buNone/>
            </a:pPr>
            <a:r>
              <a:rPr lang="en-US" sz="3000" dirty="0" smtClean="0"/>
              <a:t>In a Title I School </a:t>
            </a:r>
            <a:r>
              <a:rPr lang="en-US" sz="3000" u="sng" dirty="0" smtClean="0"/>
              <a:t>ALL</a:t>
            </a:r>
            <a:r>
              <a:rPr lang="en-US" sz="3000" dirty="0" smtClean="0"/>
              <a:t> students benefit from Title I resources.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3180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Driven Decision Making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76200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At Crofton Elementary we use data and parental input to: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sz="2400" dirty="0" smtClean="0"/>
              <a:t>Develop and annually revise our Parent Engagement Policy.</a:t>
            </a:r>
          </a:p>
          <a:p>
            <a:endParaRPr lang="en-US" sz="1000" dirty="0" smtClean="0"/>
          </a:p>
          <a:p>
            <a:r>
              <a:rPr lang="en-US" sz="2400" dirty="0" smtClean="0"/>
              <a:t>Develop and annually revise our School Compact</a:t>
            </a:r>
          </a:p>
          <a:p>
            <a:endParaRPr lang="en-US" sz="1000" dirty="0" smtClean="0"/>
          </a:p>
          <a:p>
            <a:r>
              <a:rPr lang="en-US" sz="2400" dirty="0" smtClean="0"/>
              <a:t>Develop and annually revise our </a:t>
            </a:r>
            <a:r>
              <a:rPr lang="en-US" sz="2400" dirty="0"/>
              <a:t>s</a:t>
            </a:r>
            <a:r>
              <a:rPr lang="en-US" sz="2400" dirty="0" smtClean="0"/>
              <a:t>chool-wide </a:t>
            </a:r>
            <a:r>
              <a:rPr lang="en-US" sz="2400" dirty="0"/>
              <a:t>p</a:t>
            </a:r>
            <a:r>
              <a:rPr lang="en-US" sz="2400" dirty="0" smtClean="0"/>
              <a:t>lan</a:t>
            </a:r>
          </a:p>
          <a:p>
            <a:endParaRPr lang="en-US" sz="1000" dirty="0" smtClean="0"/>
          </a:p>
          <a:p>
            <a:r>
              <a:rPr lang="en-US" sz="2400" dirty="0" smtClean="0"/>
              <a:t>Meet parental notification requirements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9083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Crofton Elementary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Schoolwide Program Goals:</a:t>
            </a:r>
          </a:p>
          <a:p>
            <a:pPr marL="0" indent="0">
              <a:buNone/>
            </a:pPr>
            <a:endParaRPr lang="en-US" sz="900" dirty="0"/>
          </a:p>
          <a:p>
            <a:r>
              <a:rPr lang="en-US" sz="2800" dirty="0" smtClean="0"/>
              <a:t>Improve academic achievement.</a:t>
            </a:r>
          </a:p>
          <a:p>
            <a:endParaRPr lang="en-US" sz="2800" dirty="0" smtClean="0"/>
          </a:p>
          <a:p>
            <a:r>
              <a:rPr lang="en-US" sz="2800" dirty="0" smtClean="0"/>
              <a:t>Promote a safe and orderly environment</a:t>
            </a:r>
          </a:p>
          <a:p>
            <a:endParaRPr lang="en-US" sz="2800" dirty="0" smtClean="0"/>
          </a:p>
          <a:p>
            <a:r>
              <a:rPr lang="en-US" sz="2800" dirty="0" smtClean="0"/>
              <a:t>Increase parental involvement and community partnerships</a:t>
            </a:r>
          </a:p>
        </p:txBody>
      </p:sp>
    </p:spTree>
    <p:extLst>
      <p:ext uri="{BB962C8B-B14F-4D97-AF65-F5344CB8AC3E}">
        <p14:creationId xmlns:p14="http://schemas.microsoft.com/office/powerpoint/2010/main" val="168337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Crofton Elementary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7391400" cy="4724400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 smtClean="0"/>
              <a:t>Student Progress Communication Plan</a:t>
            </a:r>
            <a:r>
              <a:rPr lang="en-US" dirty="0" smtClean="0"/>
              <a:t>:</a:t>
            </a:r>
            <a:endParaRPr lang="en-US" sz="800" dirty="0"/>
          </a:p>
          <a:p>
            <a:r>
              <a:rPr lang="en-US" sz="2400" dirty="0" smtClean="0"/>
              <a:t>Parent Portal</a:t>
            </a:r>
          </a:p>
          <a:p>
            <a:r>
              <a:rPr lang="en-US" sz="2400" dirty="0" smtClean="0"/>
              <a:t>Daily Point Sheet</a:t>
            </a:r>
          </a:p>
          <a:p>
            <a:r>
              <a:rPr lang="en-US" sz="2400" dirty="0" smtClean="0"/>
              <a:t>Weekly Communication Folders</a:t>
            </a:r>
          </a:p>
          <a:p>
            <a:r>
              <a:rPr lang="en-US" sz="2400" dirty="0" smtClean="0"/>
              <a:t>Midterm Reports</a:t>
            </a:r>
          </a:p>
          <a:p>
            <a:r>
              <a:rPr lang="en-US" sz="2400" dirty="0" smtClean="0"/>
              <a:t>Report Cards</a:t>
            </a:r>
          </a:p>
          <a:p>
            <a:r>
              <a:rPr lang="en-US" sz="2400" dirty="0" smtClean="0"/>
              <a:t>Teacher/Parent Conferences</a:t>
            </a:r>
          </a:p>
          <a:p>
            <a:r>
              <a:rPr lang="en-US" sz="2400" dirty="0" smtClean="0"/>
              <a:t>School &amp; Teacher Newsletters/Facebook</a:t>
            </a:r>
          </a:p>
          <a:p>
            <a:r>
              <a:rPr lang="en-US" sz="2400" dirty="0" smtClean="0"/>
              <a:t>Teacher Contacts </a:t>
            </a:r>
          </a:p>
          <a:p>
            <a:r>
              <a:rPr lang="en-US" sz="2400" dirty="0" err="1" smtClean="0"/>
              <a:t>ParentSquare</a:t>
            </a:r>
            <a:r>
              <a:rPr lang="en-US" sz="2400" dirty="0" smtClean="0"/>
              <a:t> Communication</a:t>
            </a:r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437478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usTeam_am_23">
  <a:themeElements>
    <a:clrScheme name="BusTeam_am_23 11">
      <a:dk1>
        <a:srgbClr val="3E3E5C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BusTeam_am_2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usTeam_am_2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Team_am_2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Team_am_2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Team_am_2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Team_am_2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Team_am_2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Team_am_2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Team_am_2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Team_am_2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Team_am_2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Team_am_2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Team_am_2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1319</TotalTime>
  <Words>406</Words>
  <Application>Microsoft Office PowerPoint</Application>
  <PresentationFormat>On-screen Show (4:3)</PresentationFormat>
  <Paragraphs>88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Arial</vt:lpstr>
      <vt:lpstr>BusTeam_am_23</vt:lpstr>
      <vt:lpstr>Crofton Elementary</vt:lpstr>
      <vt:lpstr>Crofton Elementary’s VISION</vt:lpstr>
      <vt:lpstr>Christian County Vision</vt:lpstr>
      <vt:lpstr>What is a Title I School?</vt:lpstr>
      <vt:lpstr>Crofton Elementary  Title I School</vt:lpstr>
      <vt:lpstr>Title I Requirements</vt:lpstr>
      <vt:lpstr>Data Driven Decision Making</vt:lpstr>
      <vt:lpstr>Crofton Elementary</vt:lpstr>
      <vt:lpstr>Crofton Elementary</vt:lpstr>
      <vt:lpstr>How Can You Be Involved?</vt:lpstr>
      <vt:lpstr>Parent Decision-Making Opportunities</vt:lpstr>
      <vt:lpstr>   Crofton Elementary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portex8</dc:creator>
  <cp:lastModifiedBy>Mohon, Tracy</cp:lastModifiedBy>
  <cp:revision>73</cp:revision>
  <cp:lastPrinted>2018-08-14T18:20:40Z</cp:lastPrinted>
  <dcterms:created xsi:type="dcterms:W3CDTF">2009-12-14T09:57:33Z</dcterms:created>
  <dcterms:modified xsi:type="dcterms:W3CDTF">2025-08-07T14:59:45Z</dcterms:modified>
</cp:coreProperties>
</file>