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7010400" cy="9296400"/>
  <p:embeddedFontLst>
    <p:embeddedFont>
      <p:font typeface="Annie Use Your Telescope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Love Ya Like A Sister" panose="020B0604020202020204" charset="0"/>
      <p:regular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Open Sans Light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378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695219" y="2516718"/>
            <a:ext cx="6381962" cy="670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138071" y="3959569"/>
            <a:ext cx="8524029" cy="167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262353" y="2332223"/>
            <a:ext cx="8524029" cy="493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/>
            </a:lvl1pPr>
            <a:lvl2pPr lvl="1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/>
            </a:lvl3pPr>
            <a:lvl4pPr lvl="3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4pPr>
            <a:lvl5pPr lvl="4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5pPr>
            <a:lvl6pPr lvl="5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6pPr>
            <a:lvl7pPr lvl="6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7pPr>
            <a:lvl8pPr lvl="7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8pPr>
            <a:lvl9pPr lvl="8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None/>
              <a:defRPr sz="153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None/>
              <a:defRPr sz="136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934778" y="2677584"/>
            <a:ext cx="3303270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535366" y="3674110"/>
            <a:ext cx="3288089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934778" y="2465706"/>
            <a:ext cx="3304282" cy="120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  <a:defRPr sz="2040" b="1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  <a:defRPr sz="1530" b="1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934778" y="3674110"/>
            <a:ext cx="3304282" cy="5404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132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  <a:defRPr sz="2720"/>
            </a:lvl1pPr>
            <a:lvl2pPr marL="914400" lvl="1" indent="-37973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  <a:defRPr sz="2380"/>
            </a:lvl2pPr>
            <a:lvl3pPr marL="1371600" lvl="2" indent="-358139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  <a:defRPr sz="2040"/>
            </a:lvl3pPr>
            <a:lvl4pPr marL="1828800" lvl="3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5pPr>
            <a:lvl6pPr marL="2743200" lvl="5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6pPr>
            <a:lvl7pPr marL="3200400" lvl="6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7pPr>
            <a:lvl8pPr marL="3657600" lvl="7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8pPr>
            <a:lvl9pPr marL="4114800" lvl="8" indent="-33655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libri"/>
              <a:buNone/>
              <a:defRPr sz="272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304282" y="1448226"/>
            <a:ext cx="3934778" cy="714798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35365" y="3017520"/>
            <a:ext cx="2506801" cy="559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None/>
              <a:defRPr sz="1360"/>
            </a:lvl1pPr>
            <a:lvl2pPr marL="914400" lvl="1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None/>
              <a:defRPr sz="1190"/>
            </a:lvl2pPr>
            <a:lvl3pPr marL="1371600" lvl="2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None/>
              <a:defRPr sz="1020"/>
            </a:lvl3pPr>
            <a:lvl4pPr marL="1828800" lvl="3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4pPr>
            <a:lvl5pPr marL="2286000" lvl="4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5pPr>
            <a:lvl6pPr marL="2743200" lvl="5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6pPr>
            <a:lvl7pPr marL="3200400" lvl="6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7pPr>
            <a:lvl8pPr marL="3657600" lvl="7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8pPr>
            <a:lvl9pPr marL="4114800" lvl="8" indent="-22860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None/>
              <a:defRPr sz="8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libri"/>
              <a:buNone/>
              <a:defRPr sz="37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7973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sz="20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5754" algn="l" rtl="0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sz="153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ortal.flyleafpublishing.com/learners-resources/" TargetMode="External"/><Relationship Id="rId4" Type="http://schemas.openxmlformats.org/officeDocument/2006/relationships/hyperlink" Target="mailto:jeanette.miller@elmorec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-104531" y="149500"/>
            <a:ext cx="45219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Ms. Johnston’s</a:t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-220921" y="724831"/>
            <a:ext cx="45669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Newsletter</a:t>
            </a:r>
            <a:endParaRPr sz="4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677344" y="-77174"/>
            <a:ext cx="2248063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 Grade, E122</a:t>
            </a: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334.285.0273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Remind App @6bc96eg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sng" strike="noStrike" cap="none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joan.johnston@elmoreco.com</a:t>
            </a:r>
            <a:endParaRPr sz="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0" y="1667490"/>
            <a:ext cx="39354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/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 of </a:t>
            </a:r>
            <a:r>
              <a:rPr lang="en-US" sz="12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March 3-7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2025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22713" y="1946401"/>
            <a:ext cx="34900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A Peek at Our Week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4186547" y="4271530"/>
            <a:ext cx="29821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Weekly Homework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4059319" y="1853376"/>
            <a:ext cx="3490027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Upcoming Events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277277" y="7652246"/>
            <a:ext cx="34900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Reminders</a:t>
            </a:r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137455" y="2307064"/>
            <a:ext cx="3798000" cy="5039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Benchmark</a:t>
            </a:r>
            <a:endParaRPr dirty="0"/>
          </a:p>
          <a:p>
            <a:pPr marL="914400" lvl="1" indent="-279400">
              <a:buClr>
                <a:schemeClr val="dk1"/>
              </a:buClr>
              <a:buSzPts val="800"/>
              <a:buFont typeface="Century Gothic"/>
              <a:buChar char="•"/>
            </a:pPr>
            <a:r>
              <a:rPr lang="en-US" sz="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Words</a:t>
            </a:r>
          </a:p>
          <a:p>
            <a:pPr marL="1371600" lvl="2" indent="-279400">
              <a:buClr>
                <a:schemeClr val="dk1"/>
              </a:buClr>
              <a:buSzPts val="800"/>
              <a:buFont typeface="Century Gothic"/>
              <a:buChar char="■"/>
            </a:pPr>
            <a:r>
              <a:rPr lang="en-US" sz="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lighthouse</a:t>
            </a:r>
          </a:p>
          <a:p>
            <a:pPr marL="914400" lvl="1" indent="-279400">
              <a:buClr>
                <a:schemeClr val="dk1"/>
              </a:buClr>
              <a:buSzPts val="800"/>
              <a:buFont typeface="Century Gothic"/>
              <a:buChar char="•"/>
            </a:pPr>
            <a:r>
              <a:rPr lang="en-US" sz="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Silent Letters </a:t>
            </a:r>
            <a:r>
              <a:rPr lang="en-US" sz="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</a:t>
            </a:r>
            <a:r>
              <a:rPr lang="en-US" sz="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gn</a:t>
            </a:r>
            <a:r>
              <a:rPr lang="en-US" sz="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</a:t>
            </a:r>
            <a:endParaRPr lang="en-US" sz="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371600" lvl="2" indent="-279400">
              <a:buClr>
                <a:schemeClr val="dk1"/>
              </a:buClr>
              <a:buSzPts val="800"/>
              <a:buFont typeface="Century Gothic"/>
              <a:buChar char="■"/>
            </a:pPr>
            <a:r>
              <a:rPr lang="en-US" sz="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 knot, gnat, wrap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link to decodable books! I encourage you to utilize this free resource:</a:t>
            </a: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https://portal.flyleafpublishing.com/learners-resources/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ts val="800"/>
            </a:pPr>
            <a:r>
              <a:rPr lang="en-US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Study</a:t>
            </a:r>
            <a:r>
              <a:rPr lang="en-U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 </a:t>
            </a:r>
            <a:r>
              <a:rPr lang="en-U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bathroom, toothbrush, birthday, starfish, cowboy, snowball, doorknob, seashell, moonlight, railroad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Grammar:</a:t>
            </a:r>
            <a:r>
              <a:rPr lang="en-U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Quarter 3 Skills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Comprehension: </a:t>
            </a:r>
            <a:endParaRPr lang="en-US"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 dirty="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Ask and Answer Questions to Demonstrate Understanding of Key Details</a:t>
            </a:r>
            <a:endParaRPr sz="900" dirty="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 dirty="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Determine Central Message</a:t>
            </a:r>
            <a:endParaRPr sz="900" dirty="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 dirty="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Acknowledge Differences in the Points of View of Characters</a:t>
            </a:r>
            <a:endParaRPr sz="900" dirty="0">
              <a:solidFill>
                <a:schemeClr val="dk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 dirty="0">
                <a:solidFill>
                  <a:schemeClr val="dk1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Use Illustrations and Words to Demonstrate Understanding of Characters, Setting, or Plot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Math: </a:t>
            </a: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5750"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Money → Solve problems with money</a:t>
            </a:r>
          </a:p>
          <a:p>
            <a:pPr marL="457200" lvl="0" indent="-285750"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Identify coins by name and value. </a:t>
            </a:r>
          </a:p>
          <a:p>
            <a:pPr marL="457200" lvl="0" indent="-285750"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Find the value of a collection of quarters, dimes, nickels, and pennies. </a:t>
            </a:r>
          </a:p>
          <a:p>
            <a:pPr marL="457200" lvl="0" indent="-285750"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9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Solve word problems by adding and subtracting within one dollar, using the $ and ¢ symbols appropriately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Writing/Language:</a:t>
            </a: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Writing complete sentences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en-US" sz="1000" dirty="0">
                <a:solidFill>
                  <a:schemeClr val="dk1"/>
                </a:solidFill>
                <a:latin typeface="Century Gothic"/>
                <a:sym typeface="Century Gothic"/>
              </a:rPr>
              <a:t>Narrative Fiction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Science/Social Studies:</a:t>
            </a:r>
            <a:endParaRPr sz="1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entury Gothic"/>
              <a:buChar char="•"/>
            </a:pPr>
            <a:r>
              <a:rPr lang="en-US" sz="1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Across America</a:t>
            </a:r>
          </a:p>
        </p:txBody>
      </p:sp>
      <p:sp>
        <p:nvSpPr>
          <p:cNvPr id="93" name="Google Shape;93;p13"/>
          <p:cNvSpPr txBox="1"/>
          <p:nvPr/>
        </p:nvSpPr>
        <p:spPr>
          <a:xfrm>
            <a:off x="3982709" y="2249977"/>
            <a:ext cx="3666600" cy="238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00" dirty="0">
                <a:latin typeface="Annie Use Your Telescope" panose="020B0604020202020204" charset="0"/>
              </a:rPr>
              <a:t>March 3-7 ~ Book Fair &amp; Read Across America Week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00" dirty="0">
                <a:latin typeface="Annie Use Your Telescope" panose="020B0604020202020204" charset="0"/>
              </a:rPr>
              <a:t>March 4 ~ PTO Meeting &amp; Reading Night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00" dirty="0">
                <a:latin typeface="Annie Use Your Telescope" panose="020B0604020202020204" charset="0"/>
              </a:rPr>
              <a:t>March 9th ~ Time Change Spring Forward and Happy Birthday Jayden!!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00" dirty="0">
                <a:latin typeface="Annie Use Your Telescope" panose="020B0604020202020204" charset="0"/>
              </a:rPr>
              <a:t>March 12 ~ Spring Pictures 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00" dirty="0">
                <a:latin typeface="Annie Use Your Telescope" panose="020B0604020202020204" charset="0"/>
              </a:rPr>
              <a:t>March 14 ~ ½ Day for students and Happy Birthday Taylor!!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00" dirty="0">
                <a:latin typeface="Annie Use Your Telescope" panose="020B0604020202020204" charset="0"/>
              </a:rPr>
              <a:t>March 18 ~ Happy Birthday Ms. Johnston!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00" dirty="0">
                <a:latin typeface="Annie Use Your Telescope" panose="020B0604020202020204" charset="0"/>
              </a:rPr>
              <a:t>March 24-28 ~ Spring Break</a:t>
            </a:r>
          </a:p>
          <a:p>
            <a:pPr marL="336550" indent="-171450">
              <a:lnSpc>
                <a:spcPct val="150000"/>
              </a:lnSpc>
              <a:buClr>
                <a:schemeClr val="dk1"/>
              </a:buClr>
              <a:buSzPts val="1000"/>
              <a:buFont typeface="Arial" panose="020B0604020202020204" pitchFamily="34" charset="0"/>
              <a:buChar char="•"/>
            </a:pPr>
            <a:r>
              <a:rPr lang="en-US" sz="1000" dirty="0">
                <a:latin typeface="Annie Use Your Telescope" panose="020B0604020202020204" charset="0"/>
              </a:rPr>
              <a:t>April 17 ~ Spring Carnival</a:t>
            </a:r>
          </a:p>
          <a:p>
            <a:pPr marL="457200" lvl="0" indent="-2952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nnie Use Your Telescope"/>
              <a:buChar char="•"/>
            </a:pPr>
            <a:endParaRPr sz="1050" dirty="0">
              <a:solidFill>
                <a:schemeClr val="dk1"/>
              </a:solidFill>
              <a:latin typeface="Annie Use Your Telescope"/>
              <a:ea typeface="Annie Use Your Telescope"/>
              <a:cs typeface="Annie Use Your Telescope"/>
              <a:sym typeface="Annie Use Your Telescope"/>
            </a:endParaRPr>
          </a:p>
          <a:p>
            <a:pPr marL="171450" marR="0" lvl="0" indent="-114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88926" y="8331267"/>
            <a:ext cx="3666600" cy="1501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Wednesday is Wonderful Wednesday Snack. All items are $2.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US" sz="138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Donations appreciated: Candy for Spring Carnival</a:t>
            </a:r>
            <a:endParaRPr sz="138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146074" y="4779362"/>
            <a:ext cx="3437400" cy="5109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check your child's folder for their homework that will be due on Friday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Tests this week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*Dates subject to change</a:t>
            </a:r>
            <a:endParaRPr dirty="0"/>
          </a:p>
          <a:p>
            <a:pPr algn="ctr"/>
            <a:endParaRPr lang="en-US" sz="800" dirty="0">
              <a:latin typeface="Montserrat" panose="020B0604020202020204" charset="0"/>
            </a:endParaRPr>
          </a:p>
          <a:p>
            <a:pPr algn="ctr"/>
            <a:r>
              <a:rPr lang="en-US" sz="800" dirty="0">
                <a:latin typeface="Montserrat" panose="020B0604020202020204" charset="0"/>
              </a:rPr>
              <a:t>Phonics (short </a:t>
            </a:r>
            <a:r>
              <a:rPr lang="en-US" sz="800" dirty="0" err="1">
                <a:latin typeface="Montserrat" panose="020B0604020202020204" charset="0"/>
              </a:rPr>
              <a:t>oo</a:t>
            </a:r>
            <a:r>
              <a:rPr lang="en-US" sz="800" dirty="0">
                <a:latin typeface="Montserrat" panose="020B0604020202020204" charset="0"/>
              </a:rPr>
              <a:t>/u; al, aw, au</a:t>
            </a:r>
            <a:r>
              <a:rPr lang="en-US" sz="800">
                <a:latin typeface="Montserrat" panose="020B0604020202020204" charset="0"/>
              </a:rPr>
              <a:t>) ~ Tuesday</a:t>
            </a:r>
            <a:endParaRPr lang="en-US" sz="800" dirty="0">
              <a:latin typeface="Montserrat" panose="020B0604020202020204" charset="0"/>
            </a:endParaRPr>
          </a:p>
          <a:p>
            <a:pPr algn="ctr"/>
            <a:endParaRPr lang="en-US" sz="800" dirty="0">
              <a:latin typeface="Montserrat" panose="020B0604020202020204" charset="0"/>
            </a:endParaRPr>
          </a:p>
          <a:p>
            <a:pPr algn="ctr"/>
            <a:r>
              <a:rPr lang="en-US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Topic 8 Money Test ~ Thursday</a:t>
            </a:r>
          </a:p>
          <a:p>
            <a:pPr algn="ctr"/>
            <a:endParaRPr lang="en-US" sz="800" dirty="0">
              <a:latin typeface="Montserrat" panose="020B0604020202020204" charset="0"/>
            </a:endParaRPr>
          </a:p>
          <a:p>
            <a:pPr algn="ctr"/>
            <a:r>
              <a:rPr lang="en-US" sz="8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Math County Test (Wednesday, March 11)</a:t>
            </a:r>
          </a:p>
          <a:p>
            <a:pPr algn="ctr"/>
            <a:endParaRPr lang="en-US" sz="800" dirty="0">
              <a:latin typeface="Montserrat" panose="020B0604020202020204" charset="0"/>
            </a:endParaRPr>
          </a:p>
          <a:p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Quarter 3 Sight Words: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1: answer, there, brown, wash, country, went, start, who, then, your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Week 2: above, grow, began, they, different, were, enough, which, few, why</a:t>
            </a:r>
            <a:endParaRPr dirty="0">
              <a:highlight>
                <a:schemeClr val="lt1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3: follow, leave, girl, might, head, next, idea, often, kind, paper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4: river, until, second, watch, song, white, think, three, young, point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5: add, group, between, hear, close, home, example, left, food, mountain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 6: music, spell, night, thought, old, together, picture, while, sentence, world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152400" y="21645"/>
            <a:ext cx="52342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 Student Empowered. Every student succeeds. </a:t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52400" y="-1249565"/>
            <a:ext cx="9536240" cy="185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10800000" flipH="1">
            <a:off x="143601" y="675841"/>
            <a:ext cx="953624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                                       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52400" y="150244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916" y="148282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7365</TotalTime>
  <Words>751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Open Sans Light</vt:lpstr>
      <vt:lpstr>Century Gothic</vt:lpstr>
      <vt:lpstr>Montserrat</vt:lpstr>
      <vt:lpstr>Annie Use Your Telescope</vt:lpstr>
      <vt:lpstr>Love Ya Like A Sister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johnston</dc:creator>
  <cp:lastModifiedBy>joan johnston</cp:lastModifiedBy>
  <cp:revision>10</cp:revision>
  <cp:lastPrinted>2025-02-17T13:34:24Z</cp:lastPrinted>
  <dcterms:modified xsi:type="dcterms:W3CDTF">2025-02-28T22:06:25Z</dcterms:modified>
</cp:coreProperties>
</file>