
<file path=[Content_Types].xml><?xml version="1.0" encoding="utf-8"?>
<Types xmlns="http://schemas.openxmlformats.org/package/2006/content-types">
  <Default ContentType="application/x-fontdata" Extension="fntdata"/>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0058400" cy="7772400"/>
  <p:notesSz cx="6858000" cy="9144000"/>
  <p:embeddedFontLst>
    <p:embeddedFont>
      <p:font typeface="One Little Font" charset="1" panose="00000500000000000000"/>
      <p:regular r:id="rId28"/>
    </p:embeddedFont>
    <p:embeddedFont>
      <p:font typeface="Arimo" charset="1" panose="020B0604020202020204"/>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jpe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3.jpeg" Type="http://schemas.openxmlformats.org/officeDocument/2006/relationships/image"/><Relationship Id="rId4" Target="../media/image4.jpeg" Type="http://schemas.openxmlformats.org/officeDocument/2006/relationships/image"/><Relationship Id="rId5" Target="../media/image5.jpeg" Type="http://schemas.openxmlformats.org/officeDocument/2006/relationships/image"/><Relationship Id="rId6" Target="../media/image6.jpeg" Type="http://schemas.openxmlformats.org/officeDocument/2006/relationships/image"/><Relationship Id="rId7" Target="../media/image7.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jpe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08.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83800" cy="7789817"/>
            <a:chOff x="0" y="0"/>
            <a:chExt cx="13445067" cy="10386422"/>
          </a:xfrm>
        </p:grpSpPr>
        <p:sp>
          <p:nvSpPr>
            <p:cNvPr name="Freeform 3" id="3" descr="Slide27.jpg"/>
            <p:cNvSpPr/>
            <p:nvPr/>
          </p:nvSpPr>
          <p:spPr>
            <a:xfrm flipH="false" flipV="false" rot="0">
              <a:off x="0" y="0"/>
              <a:ext cx="13445110" cy="10386441"/>
            </a:xfrm>
            <a:custGeom>
              <a:avLst/>
              <a:gdLst/>
              <a:ahLst/>
              <a:cxnLst/>
              <a:rect r="r" b="b" t="t" l="l"/>
              <a:pathLst>
                <a:path h="10386441" w="13445110">
                  <a:moveTo>
                    <a:pt x="0" y="0"/>
                  </a:moveTo>
                  <a:lnTo>
                    <a:pt x="13445110" y="0"/>
                  </a:lnTo>
                  <a:lnTo>
                    <a:pt x="13445110" y="10386441"/>
                  </a:lnTo>
                  <a:lnTo>
                    <a:pt x="0" y="10386441"/>
                  </a:lnTo>
                  <a:lnTo>
                    <a:pt x="0" y="0"/>
                  </a:lnTo>
                  <a:close/>
                </a:path>
              </a:pathLst>
            </a:custGeom>
            <a:blipFill>
              <a:blip r:embed="rId2"/>
              <a:stretch>
                <a:fillRect l="0" t="0" r="0" b="0"/>
              </a:stretch>
            </a:blipFill>
          </p:spPr>
        </p:sp>
      </p:grpSp>
      <p:sp>
        <p:nvSpPr>
          <p:cNvPr name="TextBox 4" id="4"/>
          <p:cNvSpPr txBox="true"/>
          <p:nvPr/>
        </p:nvSpPr>
        <p:spPr>
          <a:xfrm rot="0">
            <a:off x="1413484" y="3386359"/>
            <a:ext cx="7448381" cy="2505075"/>
          </a:xfrm>
          <a:prstGeom prst="rect">
            <a:avLst/>
          </a:prstGeom>
        </p:spPr>
        <p:txBody>
          <a:bodyPr anchor="t" rtlCol="false" tIns="0" lIns="0" bIns="0" rIns="0">
            <a:spAutoFit/>
          </a:bodyPr>
          <a:lstStyle/>
          <a:p>
            <a:pPr algn="l" marL="339528" indent="-169764" lvl="1">
              <a:lnSpc>
                <a:spcPts val="3368"/>
              </a:lnSpc>
              <a:buFont typeface="Arial"/>
              <a:buChar char="•"/>
            </a:pPr>
            <a:r>
              <a:rPr lang="en-US" sz="2807">
                <a:solidFill>
                  <a:srgbClr val="000000"/>
                </a:solidFill>
                <a:latin typeface="One Little Font"/>
                <a:ea typeface="One Little Font"/>
                <a:cs typeface="One Little Font"/>
                <a:sym typeface="One Little Font"/>
              </a:rPr>
              <a:t>We will eat birthday treats during snack time so it is not necessary to send plates, napkins, or drinks.</a:t>
            </a:r>
          </a:p>
          <a:p>
            <a:pPr algn="l" marL="339528" indent="-169764" lvl="1">
              <a:lnSpc>
                <a:spcPts val="3368"/>
              </a:lnSpc>
              <a:buFont typeface="Arial"/>
              <a:buChar char="•"/>
            </a:pPr>
            <a:r>
              <a:rPr lang="en-US" sz="2807">
                <a:solidFill>
                  <a:srgbClr val="000000"/>
                </a:solidFill>
                <a:latin typeface="One Little Font"/>
                <a:ea typeface="One Little Font"/>
                <a:cs typeface="One Little Font"/>
                <a:sym typeface="One Little Font"/>
              </a:rPr>
              <a:t>Store bought cupcakes/Pre-packaged Snack cakes work well! </a:t>
            </a:r>
          </a:p>
          <a:p>
            <a:pPr algn="l" marL="339528" indent="-169764" lvl="1">
              <a:lnSpc>
                <a:spcPts val="3368"/>
              </a:lnSpc>
              <a:buFont typeface="Arial"/>
              <a:buChar char="•"/>
            </a:pPr>
            <a:r>
              <a:rPr lang="en-US" sz="2807">
                <a:solidFill>
                  <a:srgbClr val="000000"/>
                </a:solidFill>
                <a:latin typeface="One Little Font"/>
                <a:ea typeface="One Little Font"/>
                <a:cs typeface="One Little Font"/>
                <a:sym typeface="One Little Font"/>
              </a:rPr>
              <a:t>Send items with your child in the morning.</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29.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1500709" y="3438912"/>
            <a:ext cx="7657036" cy="2171700"/>
          </a:xfrm>
          <a:prstGeom prst="rect">
            <a:avLst/>
          </a:prstGeom>
        </p:spPr>
        <p:txBody>
          <a:bodyPr anchor="t" rtlCol="false" tIns="0" lIns="0" bIns="0" rIns="0">
            <a:spAutoFit/>
          </a:bodyPr>
          <a:lstStyle/>
          <a:p>
            <a:pPr algn="l">
              <a:lnSpc>
                <a:spcPts val="2887"/>
              </a:lnSpc>
            </a:pPr>
            <a:r>
              <a:rPr lang="en-US" sz="2406">
                <a:solidFill>
                  <a:srgbClr val="000000"/>
                </a:solidFill>
                <a:latin typeface="One Little Font"/>
                <a:ea typeface="One Little Font"/>
                <a:cs typeface="One Little Font"/>
                <a:sym typeface="One Little Font"/>
              </a:rPr>
              <a:t>Please read the Attendance policy in the handbook, as some information has changed.</a:t>
            </a:r>
          </a:p>
          <a:p>
            <a:pPr algn="l">
              <a:lnSpc>
                <a:spcPts val="2887"/>
              </a:lnSpc>
            </a:pPr>
            <a:r>
              <a:rPr lang="en-US" sz="2406">
                <a:solidFill>
                  <a:srgbClr val="000000"/>
                </a:solidFill>
                <a:latin typeface="One Little Font"/>
                <a:ea typeface="One Little Font"/>
                <a:cs typeface="One Little Font"/>
                <a:sym typeface="One Little Font"/>
              </a:rPr>
              <a:t> </a:t>
            </a:r>
          </a:p>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Please send an excuse within 3 days if your child is absent. Only 7 days may be excused with a written parent note, after that a Doctor’s excuse is required. </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31.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1322841" y="2576932"/>
            <a:ext cx="7848585" cy="3981450"/>
          </a:xfrm>
          <a:prstGeom prst="rect">
            <a:avLst/>
          </a:prstGeom>
        </p:spPr>
        <p:txBody>
          <a:bodyPr anchor="t" rtlCol="false" tIns="0" lIns="0" bIns="0" rIns="0">
            <a:spAutoFit/>
          </a:bodyPr>
          <a:lstStyle/>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I posted our school supply list on Parent Square</a:t>
            </a:r>
            <a:r>
              <a:rPr lang="en-US" sz="2406">
                <a:solidFill>
                  <a:srgbClr val="000000"/>
                </a:solidFill>
                <a:latin typeface="One Little Font"/>
                <a:ea typeface="One Little Font"/>
                <a:cs typeface="One Little Font"/>
                <a:sym typeface="One Little Font"/>
              </a:rPr>
              <a:t>. Extra crayons/pencils may need to be replenished throughout the year.</a:t>
            </a:r>
          </a:p>
          <a:p>
            <a:pPr algn="l" marL="291024" indent="-145512" lvl="1">
              <a:lnSpc>
                <a:spcPts val="2887"/>
              </a:lnSpc>
            </a:pPr>
          </a:p>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Please be sure to send in a sturdy pair of “over the ear” headphones to stay in class.</a:t>
            </a:r>
          </a:p>
          <a:p>
            <a:pPr algn="l" marL="291024" indent="-145512" lvl="1">
              <a:lnSpc>
                <a:spcPts val="2887"/>
              </a:lnSpc>
            </a:pPr>
          </a:p>
          <a:p>
            <a:pPr algn="l" marL="291024" indent="-145512" lvl="1">
              <a:lnSpc>
                <a:spcPts val="2887"/>
              </a:lnSpc>
              <a:buFont typeface="Arial"/>
              <a:buChar char="•"/>
            </a:pPr>
            <a:r>
              <a:rPr lang="en-US" sz="2406" u="sng">
                <a:solidFill>
                  <a:srgbClr val="000000"/>
                </a:solidFill>
                <a:latin typeface="One Little Font"/>
                <a:ea typeface="One Little Font"/>
                <a:cs typeface="One Little Font"/>
                <a:sym typeface="One Little Font"/>
              </a:rPr>
              <a:t>Please send a water bottle with your student daily! We have refill stations. </a:t>
            </a:r>
          </a:p>
          <a:p>
            <a:pPr algn="l" marL="291024" indent="-145512" lvl="1">
              <a:lnSpc>
                <a:spcPts val="2887"/>
              </a:lnSpc>
            </a:pPr>
          </a:p>
          <a:p>
            <a:pPr algn="l" marL="291024" indent="-145512" lvl="1">
              <a:lnSpc>
                <a:spcPts val="2887"/>
              </a:lnSpc>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32.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1158653" y="2754801"/>
            <a:ext cx="8149596" cy="3771900"/>
          </a:xfrm>
          <a:prstGeom prst="rect">
            <a:avLst/>
          </a:prstGeom>
        </p:spPr>
        <p:txBody>
          <a:bodyPr anchor="t" rtlCol="false" tIns="0" lIns="0" bIns="0" rIns="0">
            <a:spAutoFit/>
          </a:bodyPr>
          <a:lstStyle/>
          <a:p>
            <a:pPr algn="l">
              <a:lnSpc>
                <a:spcPts val="2766"/>
              </a:lnSpc>
            </a:pPr>
            <a:r>
              <a:rPr lang="en-US" sz="2305">
                <a:solidFill>
                  <a:srgbClr val="000000"/>
                </a:solidFill>
                <a:latin typeface="One Little Font"/>
                <a:ea typeface="One Little Font"/>
                <a:cs typeface="One Little Font"/>
                <a:sym typeface="One Little Font"/>
              </a:rPr>
              <a:t>We have a snack DAILY in the afternoon! </a:t>
            </a:r>
          </a:p>
          <a:p>
            <a:pPr algn="l">
              <a:lnSpc>
                <a:spcPts val="2766"/>
              </a:lnSpc>
            </a:pPr>
          </a:p>
          <a:p>
            <a:pPr algn="l" marL="278806" indent="-139403" lvl="1">
              <a:lnSpc>
                <a:spcPts val="2766"/>
              </a:lnSpc>
              <a:buFont typeface="Arial"/>
              <a:buChar char="•"/>
            </a:pPr>
            <a:r>
              <a:rPr lang="en-US" sz="2305">
                <a:solidFill>
                  <a:srgbClr val="000000"/>
                </a:solidFill>
                <a:latin typeface="One Little Font"/>
                <a:ea typeface="One Little Font"/>
                <a:cs typeface="One Little Font"/>
                <a:sym typeface="One Little Font"/>
              </a:rPr>
              <a:t>Snacks may be purchased at the Power Pantry in the morning upon arrival, or you may pack one. No carbonated beverages please!</a:t>
            </a:r>
          </a:p>
          <a:p>
            <a:pPr algn="l" marL="278806" indent="-139403" lvl="1">
              <a:lnSpc>
                <a:spcPts val="2766"/>
              </a:lnSpc>
            </a:pPr>
          </a:p>
          <a:p>
            <a:pPr algn="l" marL="278806" indent="-139403" lvl="1">
              <a:lnSpc>
                <a:spcPts val="2766"/>
              </a:lnSpc>
              <a:buFont typeface="Arial"/>
              <a:buChar char="•"/>
            </a:pPr>
            <a:r>
              <a:rPr lang="en-US" sz="2305">
                <a:solidFill>
                  <a:srgbClr val="000000"/>
                </a:solidFill>
                <a:latin typeface="One Little Font"/>
                <a:ea typeface="One Little Font"/>
                <a:cs typeface="One Little Font"/>
                <a:sym typeface="One Little Font"/>
              </a:rPr>
              <a:t>The school will have “Special Snack” days throughout the year, I will be sure to include those on newsletters and send reminders on Parent Square! </a:t>
            </a:r>
          </a:p>
          <a:p>
            <a:pPr algn="l" marL="278806" indent="-139403" lvl="1">
              <a:lnSpc>
                <a:spcPts val="2766"/>
              </a:lnSpc>
            </a:pPr>
          </a:p>
          <a:p>
            <a:pPr algn="l" marL="278806" indent="-139403" lvl="1">
              <a:lnSpc>
                <a:spcPts val="2766"/>
              </a:lnSpc>
              <a:buFont typeface="Arial"/>
              <a:buChar char="•"/>
            </a:pPr>
            <a:r>
              <a:rPr lang="en-US" sz="2305">
                <a:solidFill>
                  <a:srgbClr val="000000"/>
                </a:solidFill>
                <a:latin typeface="One Little Font"/>
                <a:ea typeface="One Little Font"/>
                <a:cs typeface="One Little Font"/>
                <a:sym typeface="One Little Font"/>
              </a:rPr>
              <a:t>If you wish to send extra snacks for a classroom share basket, they are always welcome! </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34.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1377571" y="2508521"/>
            <a:ext cx="7574941" cy="3619500"/>
          </a:xfrm>
          <a:prstGeom prst="rect">
            <a:avLst/>
          </a:prstGeom>
        </p:spPr>
        <p:txBody>
          <a:bodyPr anchor="t" rtlCol="false" tIns="0" lIns="0" bIns="0" rIns="0">
            <a:spAutoFit/>
          </a:bodyPr>
          <a:lstStyle/>
          <a:p>
            <a:pPr algn="l">
              <a:lnSpc>
                <a:spcPts val="2887"/>
              </a:lnSpc>
            </a:pPr>
            <a:r>
              <a:rPr lang="en-US" sz="2406">
                <a:solidFill>
                  <a:srgbClr val="000000"/>
                </a:solidFill>
                <a:latin typeface="One Little Font"/>
                <a:ea typeface="One Little Font"/>
                <a:cs typeface="One Little Font"/>
                <a:sym typeface="One Little Font"/>
              </a:rPr>
              <a:t>Breakfast is FREE for all students this year! YAY!!</a:t>
            </a:r>
          </a:p>
          <a:p>
            <a:pPr algn="l">
              <a:lnSpc>
                <a:spcPts val="2887"/>
              </a:lnSpc>
            </a:pPr>
          </a:p>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Students that wish to eat breakfast at school will go directly to the Lunchroom when they arrive. </a:t>
            </a:r>
          </a:p>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After they finish their breakfast they will walk to our hallway. </a:t>
            </a:r>
          </a:p>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Be mindful of getting to school in a timely manner to allow your child plenty of time to have breakfast in the lunchroom. </a:t>
            </a:r>
          </a:p>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Breakfast will cut off when the tardy bells rings. </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33.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1596485" y="2918986"/>
            <a:ext cx="7137110" cy="2895600"/>
          </a:xfrm>
          <a:prstGeom prst="rect">
            <a:avLst/>
          </a:prstGeom>
        </p:spPr>
        <p:txBody>
          <a:bodyPr anchor="t" rtlCol="false" tIns="0" lIns="0" bIns="0" rIns="0">
            <a:spAutoFit/>
          </a:bodyPr>
          <a:lstStyle/>
          <a:p>
            <a:pPr algn="l">
              <a:lnSpc>
                <a:spcPts val="2887"/>
              </a:lnSpc>
            </a:pPr>
            <a:r>
              <a:rPr lang="en-US" sz="2406">
                <a:solidFill>
                  <a:srgbClr val="000000"/>
                </a:solidFill>
                <a:latin typeface="One Little Font"/>
                <a:ea typeface="One Little Font"/>
                <a:cs typeface="One Little Font"/>
                <a:sym typeface="One Little Font"/>
              </a:rPr>
              <a:t>Lunch is also FREE for all students this year! </a:t>
            </a:r>
          </a:p>
          <a:p>
            <a:pPr algn="l">
              <a:lnSpc>
                <a:spcPts val="2887"/>
              </a:lnSpc>
            </a:pPr>
          </a:p>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You are still welcome to pack your child’s lunch if you wish! </a:t>
            </a:r>
          </a:p>
          <a:p>
            <a:pPr algn="l" marL="291024" indent="-145512" lvl="1">
              <a:lnSpc>
                <a:spcPts val="2887"/>
              </a:lnSpc>
            </a:pPr>
          </a:p>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I will take a lunch count each morning, so please make sure your child knows if they will be eating a Lunchroom lunch or one from home. </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45.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1389046" y="3233678"/>
            <a:ext cx="8094867" cy="1809750"/>
          </a:xfrm>
          <a:prstGeom prst="rect">
            <a:avLst/>
          </a:prstGeom>
        </p:spPr>
        <p:txBody>
          <a:bodyPr anchor="t" rtlCol="false" tIns="0" lIns="0" bIns="0" rIns="0">
            <a:spAutoFit/>
          </a:bodyPr>
          <a:lstStyle/>
          <a:p>
            <a:pPr algn="l">
              <a:lnSpc>
                <a:spcPts val="2887"/>
              </a:lnSpc>
            </a:pPr>
            <a:r>
              <a:rPr lang="en-US" sz="2406">
                <a:solidFill>
                  <a:srgbClr val="000000"/>
                </a:solidFill>
                <a:latin typeface="One Little Font"/>
                <a:ea typeface="One Little Font"/>
                <a:cs typeface="One Little Font"/>
                <a:sym typeface="One Little Font"/>
              </a:rPr>
              <a:t>If your child will be taking medications at school, please go by and visit the Nurse’s office. You will need to fill out a form. </a:t>
            </a:r>
          </a:p>
          <a:p>
            <a:pPr algn="l">
              <a:lnSpc>
                <a:spcPts val="2887"/>
              </a:lnSpc>
            </a:pPr>
          </a:p>
          <a:p>
            <a:pPr algn="l">
              <a:lnSpc>
                <a:spcPts val="2887"/>
              </a:lnSpc>
            </a:pPr>
            <a:r>
              <a:rPr lang="en-US" sz="2406">
                <a:solidFill>
                  <a:srgbClr val="000000"/>
                </a:solidFill>
                <a:latin typeface="One Little Font"/>
                <a:ea typeface="One Little Font"/>
                <a:cs typeface="One Little Font"/>
                <a:sym typeface="One Little Font"/>
              </a:rPr>
              <a:t>Make sure you document on their Information Sheet if there are any allergies/health issues I should be aware of.</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30.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1117607" y="3380844"/>
            <a:ext cx="8163277" cy="2895600"/>
          </a:xfrm>
          <a:prstGeom prst="rect">
            <a:avLst/>
          </a:prstGeom>
        </p:spPr>
        <p:txBody>
          <a:bodyPr anchor="t" rtlCol="false" tIns="0" lIns="0" bIns="0" rIns="0">
            <a:spAutoFit/>
          </a:bodyPr>
          <a:lstStyle/>
          <a:p>
            <a:pPr algn="l" marL="290901" indent="-145450" lvl="1">
              <a:lnSpc>
                <a:spcPts val="2886"/>
              </a:lnSpc>
              <a:buFont typeface="Arial"/>
              <a:buChar char="•"/>
            </a:pPr>
            <a:r>
              <a:rPr lang="en-US" sz="2405">
                <a:solidFill>
                  <a:srgbClr val="000000"/>
                </a:solidFill>
                <a:latin typeface="One Little Font"/>
                <a:ea typeface="One Little Font"/>
                <a:cs typeface="One Little Font"/>
                <a:sym typeface="One Little Font"/>
              </a:rPr>
              <a:t>Morning drop off- Students will be dropped off in the front of the school. Enter at the front of the school for morning drop off.</a:t>
            </a:r>
          </a:p>
          <a:p>
            <a:pPr algn="l" marL="290901" indent="-145450" lvl="1">
              <a:lnSpc>
                <a:spcPts val="2886"/>
              </a:lnSpc>
              <a:buFont typeface="Arial"/>
              <a:buChar char="•"/>
            </a:pPr>
            <a:r>
              <a:rPr lang="en-US" sz="2405">
                <a:solidFill>
                  <a:srgbClr val="000000"/>
                </a:solidFill>
                <a:latin typeface="One Little Font"/>
                <a:ea typeface="One Little Font"/>
                <a:cs typeface="One Little Font"/>
                <a:sym typeface="One Little Font"/>
              </a:rPr>
              <a:t>Drop off begins at 7:10 and ends at 7:55. </a:t>
            </a:r>
          </a:p>
          <a:p>
            <a:pPr algn="l" marL="290901" indent="-145450" lvl="1">
              <a:lnSpc>
                <a:spcPts val="2886"/>
              </a:lnSpc>
              <a:buFont typeface="Arial"/>
              <a:buChar char="•"/>
            </a:pPr>
            <a:r>
              <a:rPr lang="en-US" sz="2405">
                <a:solidFill>
                  <a:srgbClr val="000000"/>
                </a:solidFill>
                <a:latin typeface="One Little Font"/>
                <a:ea typeface="One Little Font"/>
                <a:cs typeface="One Little Font"/>
                <a:sym typeface="One Little Font"/>
              </a:rPr>
              <a:t>If you arrive after this time, please sign in at the front office.</a:t>
            </a:r>
          </a:p>
          <a:p>
            <a:pPr algn="l" marL="290901" indent="-145450" lvl="1">
              <a:lnSpc>
                <a:spcPts val="2886"/>
              </a:lnSpc>
              <a:buFont typeface="Arial"/>
              <a:buChar char="•"/>
            </a:pPr>
            <a:r>
              <a:rPr lang="en-US" sz="2405">
                <a:solidFill>
                  <a:srgbClr val="000000"/>
                </a:solidFill>
                <a:latin typeface="One Little Font"/>
                <a:ea typeface="One Little Font"/>
                <a:cs typeface="One Little Font"/>
                <a:sym typeface="One Little Font"/>
              </a:rPr>
              <a:t>We have DEAR Time in the hallways each morning, so be sure your child has a book or something they can read. </a:t>
            </a:r>
          </a:p>
          <a:p>
            <a:pPr algn="l" marL="290901" indent="-145450" lvl="1">
              <a:lnSpc>
                <a:spcPts val="2886"/>
              </a:lnSpc>
            </a:pP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30.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1117607" y="3142060"/>
            <a:ext cx="8163277" cy="3619500"/>
          </a:xfrm>
          <a:prstGeom prst="rect">
            <a:avLst/>
          </a:prstGeom>
        </p:spPr>
        <p:txBody>
          <a:bodyPr anchor="t" rtlCol="false" tIns="0" lIns="0" bIns="0" rIns="0">
            <a:spAutoFit/>
          </a:bodyPr>
          <a:lstStyle/>
          <a:p>
            <a:pPr algn="l">
              <a:lnSpc>
                <a:spcPts val="2406"/>
              </a:lnSpc>
            </a:pPr>
          </a:p>
          <a:p>
            <a:pPr algn="l">
              <a:lnSpc>
                <a:spcPts val="2646"/>
              </a:lnSpc>
            </a:pPr>
            <a:r>
              <a:rPr lang="en-US" sz="2205">
                <a:solidFill>
                  <a:srgbClr val="000000"/>
                </a:solidFill>
                <a:latin typeface="One Little Font"/>
                <a:ea typeface="One Little Font"/>
                <a:cs typeface="One Little Font"/>
                <a:sym typeface="One Little Font"/>
              </a:rPr>
              <a:t>Car Rider Pro- We have adopted a new system for car pickup in the afternoons. If your child will be a car rider, you MUST go to the lunchroom and get them a special tag. This tag will hang on your rearview mirror and the number should be facing the front window. There is a video on the next slide for your reference. Extra tags may be purchased for $5.00.</a:t>
            </a:r>
          </a:p>
          <a:p>
            <a:pPr algn="l">
              <a:lnSpc>
                <a:spcPts val="2406"/>
              </a:lnSpc>
            </a:pPr>
          </a:p>
          <a:p>
            <a:pPr algn="l">
              <a:lnSpc>
                <a:spcPts val="2646"/>
              </a:lnSpc>
            </a:pPr>
            <a:r>
              <a:rPr lang="en-US" sz="2205" u="sng">
                <a:solidFill>
                  <a:srgbClr val="000000"/>
                </a:solidFill>
                <a:latin typeface="One Little Font"/>
                <a:ea typeface="One Little Font"/>
                <a:cs typeface="One Little Font"/>
                <a:sym typeface="One Little Font"/>
              </a:rPr>
              <a:t>Dismissal: </a:t>
            </a:r>
          </a:p>
          <a:p>
            <a:pPr algn="l">
              <a:lnSpc>
                <a:spcPts val="2646"/>
              </a:lnSpc>
            </a:pPr>
            <a:r>
              <a:rPr lang="en-US" sz="2205">
                <a:solidFill>
                  <a:srgbClr val="000000"/>
                </a:solidFill>
                <a:latin typeface="One Little Font"/>
                <a:ea typeface="One Little Font"/>
                <a:cs typeface="One Little Font"/>
                <a:sym typeface="One Little Font"/>
              </a:rPr>
              <a:t>Car riders- 2:50			1ˢᵗ Load Bus- 3:05</a:t>
            </a:r>
          </a:p>
          <a:p>
            <a:pPr algn="l">
              <a:lnSpc>
                <a:spcPts val="2646"/>
              </a:lnSpc>
            </a:pPr>
            <a:r>
              <a:rPr lang="en-US" sz="2205">
                <a:solidFill>
                  <a:srgbClr val="000000"/>
                </a:solidFill>
                <a:latin typeface="One Little Font"/>
                <a:ea typeface="One Little Font"/>
                <a:cs typeface="One Little Font"/>
                <a:sym typeface="One Little Font"/>
              </a:rPr>
              <a:t>Walkers- 2:55			YMCA- 3:10 to DPES Gym</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30.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1103924" y="3135285"/>
            <a:ext cx="8108548" cy="2895600"/>
          </a:xfrm>
          <a:prstGeom prst="rect">
            <a:avLst/>
          </a:prstGeom>
        </p:spPr>
        <p:txBody>
          <a:bodyPr anchor="t" rtlCol="false" tIns="0" lIns="0" bIns="0" rIns="0">
            <a:spAutoFit/>
          </a:bodyPr>
          <a:lstStyle/>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Yellow Bus tags need to be attached to your child’s backpack for the entire first 2 weeks.</a:t>
            </a:r>
          </a:p>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Be sure to take these and pin them to your child’s backpack before the first day!</a:t>
            </a:r>
          </a:p>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Label ALL money and put in an envelope/baggy. </a:t>
            </a:r>
          </a:p>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Remember to return forms ASAP, and make SURE I know how your child will be getting home on the First Day, and Rest of the year. (If different!)</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19627"/>
            <a:ext cx="10079389" cy="7792027"/>
            <a:chOff x="0" y="0"/>
            <a:chExt cx="13439185" cy="10389370"/>
          </a:xfrm>
        </p:grpSpPr>
        <p:sp>
          <p:nvSpPr>
            <p:cNvPr name="Freeform 3" id="3" descr="Slide15.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543982" y="3591690"/>
            <a:ext cx="8465745" cy="1432256"/>
          </a:xfrm>
          <a:prstGeom prst="rect">
            <a:avLst/>
          </a:prstGeom>
        </p:spPr>
        <p:txBody>
          <a:bodyPr anchor="t" rtlCol="false" tIns="0" lIns="0" bIns="0" rIns="0">
            <a:spAutoFit/>
          </a:bodyPr>
          <a:lstStyle/>
          <a:p>
            <a:pPr algn="l" marL="454480" indent="-227240" lvl="1">
              <a:lnSpc>
                <a:spcPts val="2273"/>
              </a:lnSpc>
              <a:buFont typeface="Arial"/>
              <a:buChar char="•"/>
            </a:pPr>
            <a:r>
              <a:rPr lang="en-US" sz="2105">
                <a:solidFill>
                  <a:srgbClr val="000000"/>
                </a:solidFill>
                <a:latin typeface="One Little Font"/>
                <a:ea typeface="One Little Font"/>
                <a:cs typeface="One Little Font"/>
                <a:sym typeface="One Little Font"/>
              </a:rPr>
              <a:t>This will be my 5</a:t>
            </a:r>
            <a:r>
              <a:rPr lang="en-US" sz="2105">
                <a:solidFill>
                  <a:srgbClr val="000000"/>
                </a:solidFill>
                <a:latin typeface="One Little Font"/>
                <a:ea typeface="One Little Font"/>
                <a:cs typeface="One Little Font"/>
                <a:sym typeface="One Little Font"/>
              </a:rPr>
              <a:t>th</a:t>
            </a:r>
            <a:r>
              <a:rPr lang="en-US" sz="2105">
                <a:solidFill>
                  <a:srgbClr val="000000"/>
                </a:solidFill>
                <a:latin typeface="One Little Font"/>
                <a:ea typeface="One Little Font"/>
                <a:cs typeface="One Little Font"/>
                <a:sym typeface="One Little Font"/>
              </a:rPr>
              <a:t> year in the classroom, 2nd year teaching 1st Grade. Previously I taught 3rd Grade for 3 years. I am marri</a:t>
            </a:r>
            <a:r>
              <a:rPr lang="en-US" sz="2105">
                <a:solidFill>
                  <a:srgbClr val="000000"/>
                </a:solidFill>
                <a:latin typeface="One Little Font"/>
                <a:ea typeface="One Little Font"/>
                <a:cs typeface="One Little Font"/>
                <a:sym typeface="One Little Font"/>
              </a:rPr>
              <a:t>ed to my high school sweetheart, Carson. We will be celebrating our three year wedding anniversary this November!! </a:t>
            </a:r>
          </a:p>
          <a:p>
            <a:pPr algn="l" marL="454480" indent="-227240" lvl="1">
              <a:lnSpc>
                <a:spcPts val="2273"/>
              </a:lnSpc>
              <a:buFont typeface="Arial"/>
              <a:buChar char="•"/>
            </a:pPr>
            <a:r>
              <a:rPr lang="en-US" sz="2105">
                <a:solidFill>
                  <a:srgbClr val="000000"/>
                </a:solidFill>
                <a:latin typeface="One Little Font"/>
                <a:ea typeface="One Little Font"/>
                <a:cs typeface="One Little Font"/>
                <a:sym typeface="One Little Font"/>
              </a:rPr>
              <a:t>I have two SWEET puppies, Mayzee and Luna! </a:t>
            </a:r>
          </a:p>
        </p:txBody>
      </p:sp>
      <p:grpSp>
        <p:nvGrpSpPr>
          <p:cNvPr name="Group 5" id="5"/>
          <p:cNvGrpSpPr>
            <a:grpSpLocks noChangeAspect="true"/>
          </p:cNvGrpSpPr>
          <p:nvPr/>
        </p:nvGrpSpPr>
        <p:grpSpPr>
          <a:xfrm rot="0">
            <a:off x="374348" y="5309696"/>
            <a:ext cx="1522067" cy="2340235"/>
            <a:chOff x="0" y="0"/>
            <a:chExt cx="1687759" cy="2594993"/>
          </a:xfrm>
        </p:grpSpPr>
        <p:sp>
          <p:nvSpPr>
            <p:cNvPr name="Freeform 6" id="6"/>
            <p:cNvSpPr/>
            <p:nvPr/>
          </p:nvSpPr>
          <p:spPr>
            <a:xfrm flipH="false" flipV="false" rot="0">
              <a:off x="0" y="0"/>
              <a:ext cx="1687703" cy="2594991"/>
            </a:xfrm>
            <a:custGeom>
              <a:avLst/>
              <a:gdLst/>
              <a:ahLst/>
              <a:cxnLst/>
              <a:rect r="r" b="b" t="t" l="l"/>
              <a:pathLst>
                <a:path h="2594991" w="1687703">
                  <a:moveTo>
                    <a:pt x="0" y="0"/>
                  </a:moveTo>
                  <a:lnTo>
                    <a:pt x="1687703" y="0"/>
                  </a:lnTo>
                  <a:lnTo>
                    <a:pt x="1687703" y="2594991"/>
                  </a:lnTo>
                  <a:lnTo>
                    <a:pt x="0" y="2594991"/>
                  </a:lnTo>
                  <a:lnTo>
                    <a:pt x="0" y="0"/>
                  </a:lnTo>
                  <a:close/>
                </a:path>
              </a:pathLst>
            </a:custGeom>
            <a:blipFill>
              <a:blip r:embed="rId3"/>
              <a:stretch>
                <a:fillRect l="-7659" t="0" r="-7659" b="0"/>
              </a:stretch>
            </a:blipFill>
          </p:spPr>
        </p:sp>
      </p:grpSp>
      <p:grpSp>
        <p:nvGrpSpPr>
          <p:cNvPr name="Group 7" id="7"/>
          <p:cNvGrpSpPr>
            <a:grpSpLocks noChangeAspect="true"/>
          </p:cNvGrpSpPr>
          <p:nvPr/>
        </p:nvGrpSpPr>
        <p:grpSpPr>
          <a:xfrm rot="0">
            <a:off x="4552413" y="5287489"/>
            <a:ext cx="1354666" cy="2340235"/>
            <a:chOff x="0" y="0"/>
            <a:chExt cx="1671343" cy="2887306"/>
          </a:xfrm>
        </p:grpSpPr>
        <p:sp>
          <p:nvSpPr>
            <p:cNvPr name="Freeform 8" id="8"/>
            <p:cNvSpPr/>
            <p:nvPr/>
          </p:nvSpPr>
          <p:spPr>
            <a:xfrm flipH="false" flipV="false" rot="0">
              <a:off x="0" y="0"/>
              <a:ext cx="1671320" cy="2887345"/>
            </a:xfrm>
            <a:custGeom>
              <a:avLst/>
              <a:gdLst/>
              <a:ahLst/>
              <a:cxnLst/>
              <a:rect r="r" b="b" t="t" l="l"/>
              <a:pathLst>
                <a:path h="2887345" w="1671320">
                  <a:moveTo>
                    <a:pt x="0" y="0"/>
                  </a:moveTo>
                  <a:lnTo>
                    <a:pt x="1671320" y="0"/>
                  </a:lnTo>
                  <a:lnTo>
                    <a:pt x="1671320" y="2887345"/>
                  </a:lnTo>
                  <a:lnTo>
                    <a:pt x="0" y="2887345"/>
                  </a:lnTo>
                  <a:lnTo>
                    <a:pt x="0" y="0"/>
                  </a:lnTo>
                  <a:close/>
                </a:path>
              </a:pathLst>
            </a:custGeom>
            <a:blipFill>
              <a:blip r:embed="rId4"/>
              <a:stretch>
                <a:fillRect l="0" t="-3238" r="0" b="-3238"/>
              </a:stretch>
            </a:blipFill>
          </p:spPr>
        </p:sp>
      </p:grpSp>
      <p:grpSp>
        <p:nvGrpSpPr>
          <p:cNvPr name="Group 9" id="9"/>
          <p:cNvGrpSpPr>
            <a:grpSpLocks noChangeAspect="true"/>
          </p:cNvGrpSpPr>
          <p:nvPr/>
        </p:nvGrpSpPr>
        <p:grpSpPr>
          <a:xfrm rot="0">
            <a:off x="2308155" y="5327189"/>
            <a:ext cx="1715008" cy="2260834"/>
            <a:chOff x="0" y="0"/>
            <a:chExt cx="2122494" cy="2798009"/>
          </a:xfrm>
        </p:grpSpPr>
        <p:sp>
          <p:nvSpPr>
            <p:cNvPr name="Freeform 10" id="10"/>
            <p:cNvSpPr/>
            <p:nvPr/>
          </p:nvSpPr>
          <p:spPr>
            <a:xfrm flipH="false" flipV="false" rot="0">
              <a:off x="0" y="0"/>
              <a:ext cx="2122551" cy="2798064"/>
            </a:xfrm>
            <a:custGeom>
              <a:avLst/>
              <a:gdLst/>
              <a:ahLst/>
              <a:cxnLst/>
              <a:rect r="r" b="b" t="t" l="l"/>
              <a:pathLst>
                <a:path h="2798064" w="2122551">
                  <a:moveTo>
                    <a:pt x="0" y="0"/>
                  </a:moveTo>
                  <a:lnTo>
                    <a:pt x="2122551" y="0"/>
                  </a:lnTo>
                  <a:lnTo>
                    <a:pt x="2122551" y="2798064"/>
                  </a:lnTo>
                  <a:lnTo>
                    <a:pt x="0" y="2798064"/>
                  </a:lnTo>
                  <a:lnTo>
                    <a:pt x="0" y="0"/>
                  </a:lnTo>
                  <a:close/>
                </a:path>
              </a:pathLst>
            </a:custGeom>
            <a:blipFill>
              <a:blip r:embed="rId5"/>
              <a:stretch>
                <a:fillRect l="0" t="-571" r="0" b="-571"/>
              </a:stretch>
            </a:blipFill>
          </p:spPr>
        </p:sp>
      </p:grpSp>
      <p:grpSp>
        <p:nvGrpSpPr>
          <p:cNvPr name="Group 11" id="11"/>
          <p:cNvGrpSpPr>
            <a:grpSpLocks noChangeAspect="true"/>
          </p:cNvGrpSpPr>
          <p:nvPr/>
        </p:nvGrpSpPr>
        <p:grpSpPr>
          <a:xfrm rot="0">
            <a:off x="6125369" y="5018361"/>
            <a:ext cx="1927247" cy="2569662"/>
            <a:chOff x="0" y="0"/>
            <a:chExt cx="2190233" cy="2920311"/>
          </a:xfrm>
        </p:grpSpPr>
        <p:sp>
          <p:nvSpPr>
            <p:cNvPr name="Freeform 12" id="12"/>
            <p:cNvSpPr/>
            <p:nvPr/>
          </p:nvSpPr>
          <p:spPr>
            <a:xfrm flipH="false" flipV="false" rot="0">
              <a:off x="0" y="0"/>
              <a:ext cx="2190242" cy="2920365"/>
            </a:xfrm>
            <a:custGeom>
              <a:avLst/>
              <a:gdLst/>
              <a:ahLst/>
              <a:cxnLst/>
              <a:rect r="r" b="b" t="t" l="l"/>
              <a:pathLst>
                <a:path h="2920365" w="2190242">
                  <a:moveTo>
                    <a:pt x="0" y="0"/>
                  </a:moveTo>
                  <a:lnTo>
                    <a:pt x="2190242" y="0"/>
                  </a:lnTo>
                  <a:lnTo>
                    <a:pt x="2190242" y="2920365"/>
                  </a:lnTo>
                  <a:lnTo>
                    <a:pt x="0" y="2920365"/>
                  </a:lnTo>
                  <a:lnTo>
                    <a:pt x="0" y="0"/>
                  </a:lnTo>
                  <a:close/>
                </a:path>
              </a:pathLst>
            </a:custGeom>
            <a:blipFill>
              <a:blip r:embed="rId6"/>
              <a:stretch>
                <a:fillRect l="0" t="-6249" r="0" b="-6249"/>
              </a:stretch>
            </a:blipFill>
          </p:spPr>
        </p:sp>
      </p:grpSp>
      <p:grpSp>
        <p:nvGrpSpPr>
          <p:cNvPr name="Group 13" id="13"/>
          <p:cNvGrpSpPr>
            <a:grpSpLocks noChangeAspect="true"/>
          </p:cNvGrpSpPr>
          <p:nvPr/>
        </p:nvGrpSpPr>
        <p:grpSpPr>
          <a:xfrm rot="0">
            <a:off x="8270906" y="5018361"/>
            <a:ext cx="1477642" cy="2540899"/>
            <a:chOff x="0" y="0"/>
            <a:chExt cx="1671343" cy="2873981"/>
          </a:xfrm>
        </p:grpSpPr>
        <p:sp>
          <p:nvSpPr>
            <p:cNvPr name="Freeform 14" id="14"/>
            <p:cNvSpPr/>
            <p:nvPr/>
          </p:nvSpPr>
          <p:spPr>
            <a:xfrm flipH="false" flipV="false" rot="0">
              <a:off x="0" y="0"/>
              <a:ext cx="1671320" cy="2874010"/>
            </a:xfrm>
            <a:custGeom>
              <a:avLst/>
              <a:gdLst/>
              <a:ahLst/>
              <a:cxnLst/>
              <a:rect r="r" b="b" t="t" l="l"/>
              <a:pathLst>
                <a:path h="2874010" w="1671320">
                  <a:moveTo>
                    <a:pt x="0" y="0"/>
                  </a:moveTo>
                  <a:lnTo>
                    <a:pt x="1671320" y="0"/>
                  </a:lnTo>
                  <a:lnTo>
                    <a:pt x="1671320" y="2874010"/>
                  </a:lnTo>
                  <a:lnTo>
                    <a:pt x="0" y="2874010"/>
                  </a:lnTo>
                  <a:lnTo>
                    <a:pt x="0" y="0"/>
                  </a:lnTo>
                  <a:close/>
                </a:path>
              </a:pathLst>
            </a:custGeom>
            <a:blipFill>
              <a:blip r:embed="rId7"/>
              <a:stretch>
                <a:fillRect l="-14485" t="0" r="-14485" b="0"/>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49.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1101719" y="3173583"/>
            <a:ext cx="7875950" cy="2924175"/>
          </a:xfrm>
          <a:prstGeom prst="rect">
            <a:avLst/>
          </a:prstGeom>
        </p:spPr>
        <p:txBody>
          <a:bodyPr anchor="t" rtlCol="false" tIns="0" lIns="0" bIns="0" rIns="0">
            <a:spAutoFit/>
          </a:bodyPr>
          <a:lstStyle/>
          <a:p>
            <a:pPr algn="l" marL="339528" indent="-169764" lvl="1">
              <a:lnSpc>
                <a:spcPts val="3368"/>
              </a:lnSpc>
              <a:buFont typeface="Arial"/>
              <a:buChar char="•"/>
            </a:pPr>
            <a:r>
              <a:rPr lang="en-US" sz="2807">
                <a:solidFill>
                  <a:srgbClr val="000000"/>
                </a:solidFill>
                <a:latin typeface="One Little Font"/>
                <a:ea typeface="One Little Font"/>
                <a:cs typeface="One Little Font"/>
                <a:sym typeface="One Little Font"/>
              </a:rPr>
              <a:t>First day ONLY, Parents may walk their child in at a designated time. Our classroom time is from </a:t>
            </a:r>
            <a:r>
              <a:rPr lang="en-US" sz="2807" u="sng">
                <a:solidFill>
                  <a:srgbClr val="000000"/>
                </a:solidFill>
                <a:latin typeface="One Little Font"/>
                <a:ea typeface="One Little Font"/>
                <a:cs typeface="One Little Font"/>
                <a:sym typeface="One Little Font"/>
              </a:rPr>
              <a:t>8:15-8:30. </a:t>
            </a:r>
            <a:r>
              <a:rPr lang="en-US" sz="2807">
                <a:solidFill>
                  <a:srgbClr val="000000"/>
                </a:solidFill>
                <a:latin typeface="One Little Font"/>
                <a:ea typeface="One Little Font"/>
                <a:cs typeface="One Little Font"/>
                <a:sym typeface="One Little Font"/>
              </a:rPr>
              <a:t>You will enter from the front doors of red hall.</a:t>
            </a:r>
          </a:p>
          <a:p>
            <a:pPr algn="l" marL="339528" indent="-169764" lvl="1">
              <a:lnSpc>
                <a:spcPts val="3368"/>
              </a:lnSpc>
            </a:pPr>
            <a:r>
              <a:rPr lang="en-US" sz="2807">
                <a:solidFill>
                  <a:srgbClr val="000000"/>
                </a:solidFill>
                <a:latin typeface="Arimo"/>
                <a:ea typeface="Arimo"/>
                <a:cs typeface="Arimo"/>
                <a:sym typeface="Arimo"/>
              </a:rPr>
              <a:t> </a:t>
            </a:r>
          </a:p>
          <a:p>
            <a:pPr algn="l" marL="339528" indent="-169764" lvl="1">
              <a:lnSpc>
                <a:spcPts val="3368"/>
              </a:lnSpc>
              <a:buFont typeface="Arial"/>
              <a:buChar char="•"/>
            </a:pPr>
            <a:r>
              <a:rPr lang="en-US" sz="2807">
                <a:solidFill>
                  <a:srgbClr val="000000"/>
                </a:solidFill>
                <a:latin typeface="One Little Font"/>
                <a:ea typeface="One Little Font"/>
                <a:cs typeface="One Little Font"/>
                <a:sym typeface="One Little Font"/>
              </a:rPr>
              <a:t>Regular schedule will resume Friday, August 8ᵗʰ. Drop off will begin at 7:10.</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57.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59.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2075362" y="5012367"/>
            <a:ext cx="6357224" cy="1352550"/>
          </a:xfrm>
          <a:prstGeom prst="rect">
            <a:avLst/>
          </a:prstGeom>
        </p:spPr>
        <p:txBody>
          <a:bodyPr anchor="t" rtlCol="false" tIns="0" lIns="0" bIns="0" rIns="0">
            <a:spAutoFit/>
          </a:bodyPr>
          <a:lstStyle/>
          <a:p>
            <a:pPr algn="ctr">
              <a:lnSpc>
                <a:spcPts val="2766"/>
              </a:lnSpc>
            </a:pPr>
            <a:r>
              <a:rPr lang="en-US" sz="2305">
                <a:solidFill>
                  <a:srgbClr val="000000"/>
                </a:solidFill>
                <a:latin typeface="One Little Font"/>
                <a:ea typeface="One Little Font"/>
                <a:cs typeface="One Little Font"/>
                <a:sym typeface="One Little Font"/>
              </a:rPr>
              <a:t>You are always welcome to reach out to me with ANY questions or concerns!</a:t>
            </a:r>
          </a:p>
          <a:p>
            <a:pPr algn="ctr">
              <a:lnSpc>
                <a:spcPts val="2646"/>
              </a:lnSpc>
            </a:pPr>
            <a:r>
              <a:rPr lang="en-US" sz="2205">
                <a:solidFill>
                  <a:srgbClr val="0000FF"/>
                </a:solidFill>
                <a:latin typeface="One Little Font"/>
                <a:ea typeface="One Little Font"/>
                <a:cs typeface="One Little Font"/>
                <a:sym typeface="One Little Font"/>
              </a:rPr>
              <a:t>caitlin.mcdonald@acboe.net</a:t>
            </a:r>
          </a:p>
          <a:p>
            <a:pPr algn="ctr">
              <a:lnSpc>
                <a:spcPts val="2646"/>
              </a:lnSpc>
            </a:pPr>
            <a:r>
              <a:rPr lang="en-US" sz="2205">
                <a:solidFill>
                  <a:srgbClr val="000000"/>
                </a:solidFill>
                <a:latin typeface="One Little Font"/>
                <a:ea typeface="One Little Font"/>
                <a:cs typeface="One Little Font"/>
                <a:sym typeface="One Little Font"/>
              </a:rPr>
              <a:t> or Parent Square</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19.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1755481" y="2987226"/>
            <a:ext cx="7073831" cy="3600450"/>
          </a:xfrm>
          <a:prstGeom prst="rect">
            <a:avLst/>
          </a:prstGeom>
        </p:spPr>
        <p:txBody>
          <a:bodyPr anchor="t" rtlCol="false" tIns="0" lIns="0" bIns="0" rIns="0">
            <a:spAutoFit/>
          </a:bodyPr>
          <a:lstStyle/>
          <a:p>
            <a:pPr algn="l" marL="290901" indent="-145450" lvl="1">
              <a:lnSpc>
                <a:spcPts val="2886"/>
              </a:lnSpc>
              <a:buFont typeface="Arial"/>
              <a:buChar char="•"/>
            </a:pPr>
            <a:r>
              <a:rPr lang="en-US" sz="2405">
                <a:solidFill>
                  <a:srgbClr val="000000"/>
                </a:solidFill>
                <a:latin typeface="One Little Font"/>
                <a:ea typeface="One Little Font"/>
                <a:cs typeface="One Little Font"/>
                <a:sym typeface="One Little Font"/>
              </a:rPr>
              <a:t>Students will be given letter grades in ELA and Math. Major grades count 60% and Minor grades 40% for these subjects.</a:t>
            </a:r>
          </a:p>
          <a:p>
            <a:pPr algn="l" marL="278806" indent="-139403" lvl="1">
              <a:lnSpc>
                <a:spcPts val="2766"/>
              </a:lnSpc>
            </a:pPr>
          </a:p>
          <a:p>
            <a:pPr algn="l" marL="290901" indent="-145450" lvl="1">
              <a:lnSpc>
                <a:spcPts val="2886"/>
              </a:lnSpc>
              <a:buFont typeface="Arial"/>
              <a:buChar char="•"/>
            </a:pPr>
            <a:r>
              <a:rPr lang="en-US" sz="2405">
                <a:solidFill>
                  <a:srgbClr val="000000"/>
                </a:solidFill>
                <a:latin typeface="One Little Font"/>
                <a:ea typeface="One Little Font"/>
                <a:cs typeface="One Little Font"/>
                <a:sym typeface="One Little Font"/>
              </a:rPr>
              <a:t>Students will be given an S, N, or U in Handwriting, Science, and Social Studies. </a:t>
            </a:r>
          </a:p>
          <a:p>
            <a:pPr algn="l" marL="290901" indent="-145450" lvl="1">
              <a:lnSpc>
                <a:spcPts val="2886"/>
              </a:lnSpc>
            </a:pPr>
          </a:p>
          <a:p>
            <a:pPr algn="l" marL="290901" indent="-145450" lvl="1">
              <a:lnSpc>
                <a:spcPts val="2886"/>
              </a:lnSpc>
              <a:buFont typeface="Arial"/>
              <a:buChar char="•"/>
            </a:pPr>
            <a:r>
              <a:rPr lang="en-US" sz="2405">
                <a:solidFill>
                  <a:srgbClr val="000000"/>
                </a:solidFill>
                <a:latin typeface="One Little Font"/>
                <a:ea typeface="One Little Font"/>
                <a:cs typeface="One Little Font"/>
                <a:sym typeface="One Little Font"/>
              </a:rPr>
              <a:t>Students will have to pass Language Arts, and Math with a yearly average of 60 or higher to be promoted to second grade.</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20.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1158929" y="3275286"/>
            <a:ext cx="8122231" cy="3257550"/>
          </a:xfrm>
          <a:prstGeom prst="rect">
            <a:avLst/>
          </a:prstGeom>
        </p:spPr>
        <p:txBody>
          <a:bodyPr anchor="t" rtlCol="false" tIns="0" lIns="0" bIns="0" rIns="0">
            <a:spAutoFit/>
          </a:bodyPr>
          <a:lstStyle/>
          <a:p>
            <a:pPr algn="l" marL="290901" indent="-145450" lvl="1">
              <a:lnSpc>
                <a:spcPts val="2886"/>
              </a:lnSpc>
              <a:buFont typeface="Arial"/>
              <a:buChar char="•"/>
            </a:pPr>
            <a:r>
              <a:rPr lang="en-US" sz="2405">
                <a:solidFill>
                  <a:srgbClr val="000000"/>
                </a:solidFill>
                <a:latin typeface="One Little Font"/>
                <a:ea typeface="One Little Font"/>
                <a:cs typeface="One Little Font"/>
                <a:sym typeface="One Little Font"/>
              </a:rPr>
              <a:t>Weekly reading homework will be sent on Mondays, and it will be due Fridays. This is optional, but great at home review of what we are learning in class!</a:t>
            </a:r>
          </a:p>
          <a:p>
            <a:pPr algn="l" marL="290901" indent="-145450" lvl="1">
              <a:lnSpc>
                <a:spcPts val="2886"/>
              </a:lnSpc>
              <a:buFont typeface="Arial"/>
              <a:buChar char="•"/>
            </a:pPr>
            <a:r>
              <a:rPr lang="en-US" sz="2405">
                <a:solidFill>
                  <a:srgbClr val="000000"/>
                </a:solidFill>
                <a:latin typeface="One Little Font"/>
                <a:ea typeface="One Little Font"/>
                <a:cs typeface="One Little Font"/>
                <a:sym typeface="One Little Font"/>
              </a:rPr>
              <a:t>Math homework will be sent throughout the year, usually before a test. You will not have weekly Math homework.</a:t>
            </a:r>
          </a:p>
          <a:p>
            <a:pPr algn="l" marL="290901" indent="-145450" lvl="1">
              <a:lnSpc>
                <a:spcPts val="2886"/>
              </a:lnSpc>
              <a:buFont typeface="Arial"/>
              <a:buChar char="•"/>
            </a:pPr>
            <a:r>
              <a:rPr lang="en-US" sz="2405">
                <a:solidFill>
                  <a:srgbClr val="000000"/>
                </a:solidFill>
                <a:latin typeface="One Little Font"/>
                <a:ea typeface="One Little Font"/>
                <a:cs typeface="One Little Font"/>
                <a:sym typeface="One Little Font"/>
              </a:rPr>
              <a:t>Addition and subtraction facts to 20 are a great thing to practice and help your child become fluent in. </a:t>
            </a:r>
          </a:p>
          <a:p>
            <a:pPr algn="l" marL="290901" indent="-145450" lvl="1">
              <a:lnSpc>
                <a:spcPts val="2886"/>
              </a:lnSpc>
              <a:buFont typeface="Arial"/>
              <a:buChar char="•"/>
            </a:pPr>
            <a:r>
              <a:rPr lang="en-US" sz="2405">
                <a:solidFill>
                  <a:srgbClr val="000000"/>
                </a:solidFill>
                <a:latin typeface="One Little Font"/>
                <a:ea typeface="One Little Font"/>
                <a:cs typeface="One Little Font"/>
                <a:sym typeface="One Little Font"/>
              </a:rPr>
              <a:t>Reading 10 minutes per night.</a:t>
            </a:r>
          </a:p>
          <a:p>
            <a:pPr algn="l" marL="290901" indent="-145450" lvl="1">
              <a:lnSpc>
                <a:spcPts val="2886"/>
              </a:lnSpc>
              <a:buFont typeface="Arial"/>
              <a:buChar char="•"/>
            </a:pPr>
            <a:r>
              <a:rPr lang="en-US" sz="2405">
                <a:solidFill>
                  <a:srgbClr val="000000"/>
                </a:solidFill>
                <a:latin typeface="One Little Font"/>
                <a:ea typeface="One Little Font"/>
                <a:cs typeface="One Little Font"/>
                <a:sym typeface="One Little Font"/>
              </a:rPr>
              <a:t>All homework will be placed in binders.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21.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1046990" y="3076413"/>
            <a:ext cx="7985408" cy="3570428"/>
          </a:xfrm>
          <a:prstGeom prst="rect">
            <a:avLst/>
          </a:prstGeom>
        </p:spPr>
        <p:txBody>
          <a:bodyPr anchor="t" rtlCol="false" tIns="0" lIns="0" bIns="0" rIns="0">
            <a:spAutoFit/>
          </a:bodyPr>
          <a:lstStyle/>
          <a:p>
            <a:pPr algn="l">
              <a:lnSpc>
                <a:spcPts val="2597"/>
              </a:lnSpc>
            </a:pPr>
            <a:r>
              <a:rPr lang="en-US" sz="2405">
                <a:solidFill>
                  <a:srgbClr val="000000"/>
                </a:solidFill>
                <a:latin typeface="One Little Font"/>
                <a:ea typeface="One Little Font"/>
                <a:cs typeface="One Little Font"/>
                <a:sym typeface="One Little Font"/>
              </a:rPr>
              <a:t>It is very important that you check your child’s binder nightly and return it to school the following day. </a:t>
            </a:r>
            <a:r>
              <a:rPr lang="en-US" sz="2405" u="sng">
                <a:solidFill>
                  <a:srgbClr val="000000"/>
                </a:solidFill>
                <a:latin typeface="One Little Font"/>
                <a:ea typeface="One Little Font"/>
                <a:cs typeface="One Little Font"/>
                <a:sym typeface="One Little Font"/>
              </a:rPr>
              <a:t>If you need to make a transportation change, it must be in writing! I am available during my planning time 12:55-1:45 for conferences.</a:t>
            </a:r>
          </a:p>
          <a:p>
            <a:pPr algn="l">
              <a:lnSpc>
                <a:spcPts val="2597"/>
              </a:lnSpc>
            </a:pPr>
          </a:p>
          <a:p>
            <a:pPr algn="l" marL="290901" indent="-145450" lvl="1">
              <a:lnSpc>
                <a:spcPts val="2597"/>
              </a:lnSpc>
              <a:buFont typeface="Arial"/>
              <a:buChar char="•"/>
            </a:pPr>
            <a:r>
              <a:rPr lang="en-US" sz="2405">
                <a:solidFill>
                  <a:srgbClr val="000000"/>
                </a:solidFill>
                <a:latin typeface="One Little Font"/>
                <a:ea typeface="One Little Font"/>
                <a:cs typeface="One Little Font"/>
                <a:sym typeface="One Little Font"/>
              </a:rPr>
              <a:t>Zipper pouch for money and notes (Label all money sent in! Name &amp; what it is for)</a:t>
            </a:r>
          </a:p>
          <a:p>
            <a:pPr algn="l" marL="290901" indent="-145450" lvl="1">
              <a:lnSpc>
                <a:spcPts val="2597"/>
              </a:lnSpc>
              <a:buFont typeface="Arial"/>
              <a:buChar char="•"/>
            </a:pPr>
            <a:r>
              <a:rPr lang="en-US" sz="2405">
                <a:solidFill>
                  <a:srgbClr val="000000"/>
                </a:solidFill>
                <a:latin typeface="One Little Font"/>
                <a:ea typeface="One Little Font"/>
                <a:cs typeface="One Little Font"/>
                <a:sym typeface="One Little Font"/>
              </a:rPr>
              <a:t>Behavior chart by color</a:t>
            </a:r>
          </a:p>
          <a:p>
            <a:pPr algn="l" marL="290901" indent="-145450" lvl="1">
              <a:lnSpc>
                <a:spcPts val="2597"/>
              </a:lnSpc>
              <a:buFont typeface="Arial"/>
              <a:buChar char="•"/>
            </a:pPr>
            <a:r>
              <a:rPr lang="en-US" sz="2405">
                <a:solidFill>
                  <a:srgbClr val="000000"/>
                </a:solidFill>
                <a:latin typeface="One Little Font"/>
                <a:ea typeface="One Little Font"/>
                <a:cs typeface="One Little Font"/>
                <a:sym typeface="One Little Font"/>
              </a:rPr>
              <a:t>Helpful First grade resources for you to use at home</a:t>
            </a:r>
          </a:p>
          <a:p>
            <a:pPr algn="l" marL="290901" indent="-145450" lvl="1">
              <a:lnSpc>
                <a:spcPts val="2597"/>
              </a:lnSpc>
              <a:buFont typeface="Arial"/>
              <a:buChar char="•"/>
            </a:pPr>
            <a:r>
              <a:rPr lang="en-US" sz="2405">
                <a:solidFill>
                  <a:srgbClr val="000000"/>
                </a:solidFill>
                <a:latin typeface="One Little Font"/>
                <a:ea typeface="One Little Font"/>
                <a:cs typeface="One Little Font"/>
                <a:sym typeface="One Little Font"/>
              </a:rPr>
              <a:t>Graded papers may stay at home, unless they are below a 60 and have a Sigh and Return stamp.</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22.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1122243" y="3172558"/>
            <a:ext cx="8062866" cy="2533650"/>
          </a:xfrm>
          <a:prstGeom prst="rect">
            <a:avLst/>
          </a:prstGeom>
        </p:spPr>
        <p:txBody>
          <a:bodyPr anchor="t" rtlCol="false" tIns="0" lIns="0" bIns="0" rIns="0">
            <a:spAutoFit/>
          </a:bodyPr>
          <a:lstStyle/>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Students will start the day with their clothespins on green. They will move up or down, according to behavior. As they move up the chart for positive behaviors, they’ll have the opportunity to visit the treat box once they have earned 3 pinks. </a:t>
            </a:r>
          </a:p>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Behavior will be marked daily on conduct sheet.</a:t>
            </a:r>
          </a:p>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Please initial Behavior calendar square daily.</a:t>
            </a:r>
          </a:p>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Demerit System for common areas (see the DPES handbook!)</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23.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1008149" y="2830505"/>
            <a:ext cx="8231688" cy="3257550"/>
          </a:xfrm>
          <a:prstGeom prst="rect">
            <a:avLst/>
          </a:prstGeom>
        </p:spPr>
        <p:txBody>
          <a:bodyPr anchor="t" rtlCol="false" tIns="0" lIns="0" bIns="0" rIns="0">
            <a:spAutoFit/>
          </a:bodyPr>
          <a:lstStyle/>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The best way to contact me is through email.</a:t>
            </a:r>
          </a:p>
          <a:p>
            <a:pPr algn="l" marL="291024" indent="-145512" lvl="1">
              <a:lnSpc>
                <a:spcPts val="2887"/>
              </a:lnSpc>
            </a:pPr>
            <a:r>
              <a:rPr lang="en-US" sz="2406">
                <a:solidFill>
                  <a:srgbClr val="000000"/>
                </a:solidFill>
                <a:latin typeface="One Little Font"/>
                <a:ea typeface="One Little Font"/>
                <a:cs typeface="One Little Font"/>
                <a:sym typeface="One Little Font"/>
              </a:rPr>
              <a:t>        caitlin.mcdonald@acboe.net </a:t>
            </a:r>
            <a:r>
              <a:rPr lang="en-US" sz="2406">
                <a:solidFill>
                  <a:srgbClr val="0D0D0D"/>
                </a:solidFill>
                <a:latin typeface="One Little Font"/>
                <a:ea typeface="One Little Font"/>
                <a:cs typeface="One Little Font"/>
                <a:sym typeface="One Little Font"/>
              </a:rPr>
              <a:t>or Parent Square.</a:t>
            </a:r>
          </a:p>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Weekly newsletters will be sent home on every Friday or Monday.</a:t>
            </a:r>
          </a:p>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Check school and class website regularly..</a:t>
            </a:r>
          </a:p>
          <a:p>
            <a:pPr algn="l" marL="291024" indent="-145512" lvl="1">
              <a:lnSpc>
                <a:spcPts val="2887"/>
              </a:lnSpc>
              <a:buFont typeface="Arial"/>
              <a:buChar char="•"/>
            </a:pPr>
            <a:r>
              <a:rPr lang="en-US" sz="2406">
                <a:solidFill>
                  <a:srgbClr val="000000"/>
                </a:solidFill>
                <a:latin typeface="One Little Font"/>
                <a:ea typeface="One Little Font"/>
                <a:cs typeface="One Little Font"/>
                <a:sym typeface="One Little Font"/>
              </a:rPr>
              <a:t>Parent Square is the county’s form of communication. Be sure to download the app. This is how I will communicate with you, as we well as the school and county. Keep phone numbers updated, it uses what is in Powerschool.</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24.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1309158" y="2936270"/>
            <a:ext cx="7807540" cy="2924175"/>
          </a:xfrm>
          <a:prstGeom prst="rect">
            <a:avLst/>
          </a:prstGeom>
        </p:spPr>
        <p:txBody>
          <a:bodyPr anchor="t" rtlCol="false" tIns="0" lIns="0" bIns="0" rIns="0">
            <a:spAutoFit/>
          </a:bodyPr>
          <a:lstStyle/>
          <a:p>
            <a:pPr algn="l">
              <a:lnSpc>
                <a:spcPts val="3368"/>
              </a:lnSpc>
            </a:pPr>
          </a:p>
          <a:p>
            <a:pPr algn="l">
              <a:lnSpc>
                <a:spcPts val="3368"/>
              </a:lnSpc>
            </a:pPr>
            <a:r>
              <a:rPr lang="en-US" sz="2807">
                <a:solidFill>
                  <a:srgbClr val="000000"/>
                </a:solidFill>
                <a:latin typeface="One Little Font"/>
                <a:ea typeface="One Little Font"/>
                <a:cs typeface="One Little Font"/>
                <a:sym typeface="One Little Font"/>
              </a:rPr>
              <a:t>I will add important dates on the weekly newsletter as they approach!</a:t>
            </a:r>
          </a:p>
          <a:p>
            <a:pPr algn="l">
              <a:lnSpc>
                <a:spcPts val="3368"/>
              </a:lnSpc>
            </a:pPr>
          </a:p>
          <a:p>
            <a:pPr algn="l">
              <a:lnSpc>
                <a:spcPts val="3368"/>
              </a:lnSpc>
            </a:pPr>
            <a:r>
              <a:rPr lang="en-US" sz="2807">
                <a:solidFill>
                  <a:srgbClr val="000000"/>
                </a:solidFill>
                <a:latin typeface="One Little Font"/>
                <a:ea typeface="One Little Font"/>
                <a:cs typeface="One Little Font"/>
                <a:sym typeface="One Little Font"/>
              </a:rPr>
              <a:t>We will go on a few Field Trips this year, and I will send info several weeks prior to the trip to allow you to plan.</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0"/>
            <a:ext cx="10079389" cy="7792027"/>
            <a:chOff x="0" y="0"/>
            <a:chExt cx="13439185" cy="10389370"/>
          </a:xfrm>
        </p:grpSpPr>
        <p:sp>
          <p:nvSpPr>
            <p:cNvPr name="Freeform 3" id="3" descr="Slide26.jpg"/>
            <p:cNvSpPr/>
            <p:nvPr/>
          </p:nvSpPr>
          <p:spPr>
            <a:xfrm flipH="false" flipV="false" rot="0">
              <a:off x="0" y="0"/>
              <a:ext cx="13439139" cy="10389362"/>
            </a:xfrm>
            <a:custGeom>
              <a:avLst/>
              <a:gdLst/>
              <a:ahLst/>
              <a:cxnLst/>
              <a:rect r="r" b="b" t="t" l="l"/>
              <a:pathLst>
                <a:path h="10389362" w="13439139">
                  <a:moveTo>
                    <a:pt x="0" y="0"/>
                  </a:moveTo>
                  <a:lnTo>
                    <a:pt x="13439139" y="0"/>
                  </a:lnTo>
                  <a:lnTo>
                    <a:pt x="13439139" y="10389362"/>
                  </a:lnTo>
                  <a:lnTo>
                    <a:pt x="0" y="10389362"/>
                  </a:lnTo>
                  <a:lnTo>
                    <a:pt x="0" y="0"/>
                  </a:lnTo>
                  <a:close/>
                </a:path>
              </a:pathLst>
            </a:custGeom>
            <a:blipFill>
              <a:blip r:embed="rId2"/>
              <a:stretch>
                <a:fillRect l="0" t="0" r="0" b="0"/>
              </a:stretch>
            </a:blipFill>
          </p:spPr>
        </p:sp>
      </p:grpSp>
      <p:sp>
        <p:nvSpPr>
          <p:cNvPr name="TextBox 4" id="4"/>
          <p:cNvSpPr txBox="true"/>
          <p:nvPr/>
        </p:nvSpPr>
        <p:spPr>
          <a:xfrm rot="0">
            <a:off x="1309158" y="3671510"/>
            <a:ext cx="7944362" cy="1809750"/>
          </a:xfrm>
          <a:prstGeom prst="rect">
            <a:avLst/>
          </a:prstGeom>
        </p:spPr>
        <p:txBody>
          <a:bodyPr anchor="t" rtlCol="false" tIns="0" lIns="0" bIns="0" rIns="0">
            <a:spAutoFit/>
          </a:bodyPr>
          <a:lstStyle/>
          <a:p>
            <a:pPr algn="l">
              <a:lnSpc>
                <a:spcPts val="2887"/>
              </a:lnSpc>
            </a:pPr>
            <a:r>
              <a:rPr lang="en-US" sz="2406">
                <a:solidFill>
                  <a:srgbClr val="000000"/>
                </a:solidFill>
                <a:latin typeface="One Little Font"/>
                <a:ea typeface="One Little Font"/>
                <a:cs typeface="One Little Font"/>
                <a:sym typeface="One Little Font"/>
              </a:rPr>
              <a:t>Anyone interested in Volunteering will need to stop by the Lunchroom and fill out a Volunteer form. </a:t>
            </a:r>
          </a:p>
          <a:p>
            <a:pPr algn="l">
              <a:lnSpc>
                <a:spcPts val="2887"/>
              </a:lnSpc>
            </a:pPr>
          </a:p>
          <a:p>
            <a:pPr algn="l">
              <a:lnSpc>
                <a:spcPts val="2887"/>
              </a:lnSpc>
            </a:pPr>
            <a:r>
              <a:rPr lang="en-US" sz="2406">
                <a:solidFill>
                  <a:srgbClr val="000000"/>
                </a:solidFill>
                <a:latin typeface="One Little Font"/>
                <a:ea typeface="One Little Font"/>
                <a:cs typeface="One Little Font"/>
                <a:sym typeface="One Little Font"/>
              </a:rPr>
              <a:t>We will have a parent liaison that will help coordinate parents where volunteers are needed.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DAGvJ9VZLfg</dc:identifier>
  <dcterms:modified xsi:type="dcterms:W3CDTF">2011-08-01T06:04:30Z</dcterms:modified>
  <cp:revision>1</cp:revision>
  <dc:title>Open House PP</dc:title>
</cp:coreProperties>
</file>