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7" r:id="rId5"/>
    <p:sldId id="258" r:id="rId6"/>
    <p:sldId id="259" r:id="rId7"/>
    <p:sldId id="269" r:id="rId8"/>
    <p:sldId id="261" r:id="rId9"/>
    <p:sldId id="270" r:id="rId10"/>
    <p:sldId id="271" r:id="rId11"/>
    <p:sldId id="272" r:id="rId12"/>
    <p:sldId id="273" r:id="rId13"/>
    <p:sldId id="275" r:id="rId14"/>
    <p:sldId id="281" r:id="rId15"/>
    <p:sldId id="266" r:id="rId16"/>
    <p:sldId id="276" r:id="rId17"/>
    <p:sldId id="277" r:id="rId18"/>
    <p:sldId id="280" r:id="rId19"/>
    <p:sldId id="279"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1" d="100"/>
          <a:sy n="111" d="100"/>
        </p:scale>
        <p:origin x="2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2F85D-DB24-49BC-8078-DF34766C2061}"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US"/>
        </a:p>
      </dgm:t>
    </dgm:pt>
    <dgm:pt modelId="{D4C9C068-5FC9-41ED-A75A-82BAEB2318F9}">
      <dgm:prSet/>
      <dgm:spPr/>
      <dgm:t>
        <a:bodyPr/>
        <a:lstStyle/>
        <a:p>
          <a:r>
            <a:rPr lang="en-US"/>
            <a:t>The Georgia Milestones is a summative assessment and is considered an assessment </a:t>
          </a:r>
          <a:r>
            <a:rPr lang="en-US" b="1" i="1"/>
            <a:t>of </a:t>
          </a:r>
          <a:r>
            <a:rPr lang="en-US"/>
            <a:t>learning.</a:t>
          </a:r>
        </a:p>
      </dgm:t>
    </dgm:pt>
    <dgm:pt modelId="{EA17E57C-F457-4988-AC64-B10DC945C5EB}" type="parTrans" cxnId="{BC3F7173-966F-46F2-9193-F41CF1DC866B}">
      <dgm:prSet/>
      <dgm:spPr/>
      <dgm:t>
        <a:bodyPr/>
        <a:lstStyle/>
        <a:p>
          <a:endParaRPr lang="en-US"/>
        </a:p>
      </dgm:t>
    </dgm:pt>
    <dgm:pt modelId="{998E00D1-68C6-41FA-A2BC-53BC31805099}" type="sibTrans" cxnId="{BC3F7173-966F-46F2-9193-F41CF1DC866B}">
      <dgm:prSet/>
      <dgm:spPr/>
      <dgm:t>
        <a:bodyPr/>
        <a:lstStyle/>
        <a:p>
          <a:endParaRPr lang="en-US"/>
        </a:p>
      </dgm:t>
    </dgm:pt>
    <dgm:pt modelId="{E36FDD83-75FA-4609-936F-A34A06DE7450}">
      <dgm:prSet custT="1"/>
      <dgm:spPr/>
      <dgm:t>
        <a:bodyPr/>
        <a:lstStyle/>
        <a:p>
          <a:r>
            <a:rPr lang="en-US" sz="2000"/>
            <a:t>Takes place at the end of the year</a:t>
          </a:r>
        </a:p>
      </dgm:t>
    </dgm:pt>
    <dgm:pt modelId="{20265F72-8E0D-4C62-B67F-5E3E8517DD8A}" type="parTrans" cxnId="{53DC6042-A6AA-450D-A795-01D1605CC0CD}">
      <dgm:prSet/>
      <dgm:spPr/>
      <dgm:t>
        <a:bodyPr/>
        <a:lstStyle/>
        <a:p>
          <a:endParaRPr lang="en-US"/>
        </a:p>
      </dgm:t>
    </dgm:pt>
    <dgm:pt modelId="{3FC5FD73-A507-45AF-ADB7-35210DA9D3F4}" type="sibTrans" cxnId="{53DC6042-A6AA-450D-A795-01D1605CC0CD}">
      <dgm:prSet/>
      <dgm:spPr/>
      <dgm:t>
        <a:bodyPr/>
        <a:lstStyle/>
        <a:p>
          <a:endParaRPr lang="en-US"/>
        </a:p>
      </dgm:t>
    </dgm:pt>
    <dgm:pt modelId="{97D86AF2-2A0D-4B37-885D-775374B0B71F}">
      <dgm:prSet custT="1"/>
      <dgm:spPr/>
      <dgm:t>
        <a:bodyPr/>
        <a:lstStyle/>
        <a:p>
          <a:r>
            <a:rPr lang="en-US" sz="2000"/>
            <a:t>Is used to assess instructional practices, to review curriculum mapping, and to evaluate academic programing in support of learning student needs</a:t>
          </a:r>
        </a:p>
      </dgm:t>
    </dgm:pt>
    <dgm:pt modelId="{586F7D29-B1E9-46A7-AB57-EC70DD13EB43}" type="parTrans" cxnId="{FF969A26-770F-4FF5-9A0B-150DDCDFAA16}">
      <dgm:prSet/>
      <dgm:spPr/>
      <dgm:t>
        <a:bodyPr/>
        <a:lstStyle/>
        <a:p>
          <a:endParaRPr lang="en-US"/>
        </a:p>
      </dgm:t>
    </dgm:pt>
    <dgm:pt modelId="{98C52903-7006-4032-ABB7-8C185A908967}" type="sibTrans" cxnId="{FF969A26-770F-4FF5-9A0B-150DDCDFAA16}">
      <dgm:prSet/>
      <dgm:spPr/>
      <dgm:t>
        <a:bodyPr/>
        <a:lstStyle/>
        <a:p>
          <a:endParaRPr lang="en-US"/>
        </a:p>
      </dgm:t>
    </dgm:pt>
    <dgm:pt modelId="{5AAF4272-254D-4857-82D4-C97A7D8F040C}">
      <dgm:prSet custT="1"/>
      <dgm:spPr/>
      <dgm:t>
        <a:bodyPr/>
        <a:lstStyle/>
        <a:p>
          <a:r>
            <a:rPr lang="en-US" sz="2000"/>
            <a:t>Measures student mastery of the</a:t>
          </a:r>
          <a:br>
            <a:rPr lang="en-US" sz="2000"/>
          </a:br>
          <a:r>
            <a:rPr lang="en-US" sz="2000"/>
            <a:t>Georgia Standards of Excellence (GSE)</a:t>
          </a:r>
        </a:p>
      </dgm:t>
    </dgm:pt>
    <dgm:pt modelId="{0385AD0E-6A5A-4BE7-B3DC-39E8DC3109F8}" type="parTrans" cxnId="{14D69823-DBB8-481A-96A9-34149B0245DA}">
      <dgm:prSet/>
      <dgm:spPr/>
      <dgm:t>
        <a:bodyPr/>
        <a:lstStyle/>
        <a:p>
          <a:endParaRPr lang="en-US"/>
        </a:p>
      </dgm:t>
    </dgm:pt>
    <dgm:pt modelId="{0CA9D1D0-0C26-4605-AD72-99601347CD6F}" type="sibTrans" cxnId="{14D69823-DBB8-481A-96A9-34149B0245DA}">
      <dgm:prSet/>
      <dgm:spPr/>
      <dgm:t>
        <a:bodyPr/>
        <a:lstStyle/>
        <a:p>
          <a:endParaRPr lang="en-US"/>
        </a:p>
      </dgm:t>
    </dgm:pt>
    <dgm:pt modelId="{C5A1CB53-F5B1-4F2E-8E16-0DEE9C4D8E85}" type="pres">
      <dgm:prSet presAssocID="{0BD2F85D-DB24-49BC-8078-DF34766C2061}" presName="theList" presStyleCnt="0">
        <dgm:presLayoutVars>
          <dgm:dir/>
          <dgm:animLvl val="lvl"/>
          <dgm:resizeHandles val="exact"/>
        </dgm:presLayoutVars>
      </dgm:prSet>
      <dgm:spPr/>
      <dgm:t>
        <a:bodyPr/>
        <a:lstStyle/>
        <a:p>
          <a:endParaRPr lang="en-US"/>
        </a:p>
      </dgm:t>
    </dgm:pt>
    <dgm:pt modelId="{1C42E26F-E0AF-4CDB-B0F9-54676912CD8A}" type="pres">
      <dgm:prSet presAssocID="{D4C9C068-5FC9-41ED-A75A-82BAEB2318F9}" presName="compNode" presStyleCnt="0"/>
      <dgm:spPr/>
    </dgm:pt>
    <dgm:pt modelId="{385AAE71-C50B-427B-8D5D-E56F82C95608}" type="pres">
      <dgm:prSet presAssocID="{D4C9C068-5FC9-41ED-A75A-82BAEB2318F9}" presName="aNode" presStyleLbl="bgShp" presStyleIdx="0" presStyleCnt="1"/>
      <dgm:spPr/>
      <dgm:t>
        <a:bodyPr/>
        <a:lstStyle/>
        <a:p>
          <a:endParaRPr lang="en-US"/>
        </a:p>
      </dgm:t>
    </dgm:pt>
    <dgm:pt modelId="{895C7BE8-0475-49FF-9324-652BD5EADCE0}" type="pres">
      <dgm:prSet presAssocID="{D4C9C068-5FC9-41ED-A75A-82BAEB2318F9}" presName="textNode" presStyleLbl="bgShp" presStyleIdx="0" presStyleCnt="1"/>
      <dgm:spPr/>
      <dgm:t>
        <a:bodyPr/>
        <a:lstStyle/>
        <a:p>
          <a:endParaRPr lang="en-US"/>
        </a:p>
      </dgm:t>
    </dgm:pt>
    <dgm:pt modelId="{50384599-88A2-467C-BEE4-D70A91E80853}" type="pres">
      <dgm:prSet presAssocID="{D4C9C068-5FC9-41ED-A75A-82BAEB2318F9}" presName="compChildNode" presStyleCnt="0"/>
      <dgm:spPr/>
    </dgm:pt>
    <dgm:pt modelId="{BEEC52B1-6743-49C9-BED5-4A42611A5C06}" type="pres">
      <dgm:prSet presAssocID="{D4C9C068-5FC9-41ED-A75A-82BAEB2318F9}" presName="theInnerList" presStyleCnt="0"/>
      <dgm:spPr/>
    </dgm:pt>
    <dgm:pt modelId="{D1982FE8-464A-4DE8-9F2F-555BBAEBBD0F}" type="pres">
      <dgm:prSet presAssocID="{E36FDD83-75FA-4609-936F-A34A06DE7450}" presName="childNode" presStyleLbl="node1" presStyleIdx="0" presStyleCnt="3">
        <dgm:presLayoutVars>
          <dgm:bulletEnabled val="1"/>
        </dgm:presLayoutVars>
      </dgm:prSet>
      <dgm:spPr/>
      <dgm:t>
        <a:bodyPr/>
        <a:lstStyle/>
        <a:p>
          <a:endParaRPr lang="en-US"/>
        </a:p>
      </dgm:t>
    </dgm:pt>
    <dgm:pt modelId="{D1C9D0D3-FF94-4195-AABE-E2321E2D5474}" type="pres">
      <dgm:prSet presAssocID="{E36FDD83-75FA-4609-936F-A34A06DE7450}" presName="aSpace2" presStyleCnt="0"/>
      <dgm:spPr/>
    </dgm:pt>
    <dgm:pt modelId="{B5D7666F-A9AA-46F6-816B-7D21330F53F1}" type="pres">
      <dgm:prSet presAssocID="{5AAF4272-254D-4857-82D4-C97A7D8F040C}" presName="childNode" presStyleLbl="node1" presStyleIdx="1" presStyleCnt="3">
        <dgm:presLayoutVars>
          <dgm:bulletEnabled val="1"/>
        </dgm:presLayoutVars>
      </dgm:prSet>
      <dgm:spPr/>
      <dgm:t>
        <a:bodyPr/>
        <a:lstStyle/>
        <a:p>
          <a:endParaRPr lang="en-US"/>
        </a:p>
      </dgm:t>
    </dgm:pt>
    <dgm:pt modelId="{E6FAB469-6697-4028-8249-F4B28FB18125}" type="pres">
      <dgm:prSet presAssocID="{5AAF4272-254D-4857-82D4-C97A7D8F040C}" presName="aSpace2" presStyleCnt="0"/>
      <dgm:spPr/>
    </dgm:pt>
    <dgm:pt modelId="{BD27CF22-CA4C-42DE-AAB5-D8C64FB02837}" type="pres">
      <dgm:prSet presAssocID="{97D86AF2-2A0D-4B37-885D-775374B0B71F}" presName="childNode" presStyleLbl="node1" presStyleIdx="2" presStyleCnt="3" custScaleY="149774">
        <dgm:presLayoutVars>
          <dgm:bulletEnabled val="1"/>
        </dgm:presLayoutVars>
      </dgm:prSet>
      <dgm:spPr/>
      <dgm:t>
        <a:bodyPr/>
        <a:lstStyle/>
        <a:p>
          <a:endParaRPr lang="en-US"/>
        </a:p>
      </dgm:t>
    </dgm:pt>
  </dgm:ptLst>
  <dgm:cxnLst>
    <dgm:cxn modelId="{AAD09432-9780-41ED-B8F1-17F7FD54A0C4}" type="presOf" srcId="{E36FDD83-75FA-4609-936F-A34A06DE7450}" destId="{D1982FE8-464A-4DE8-9F2F-555BBAEBBD0F}" srcOrd="0" destOrd="0" presId="urn:microsoft.com/office/officeart/2005/8/layout/lProcess2"/>
    <dgm:cxn modelId="{53DC6042-A6AA-450D-A795-01D1605CC0CD}" srcId="{D4C9C068-5FC9-41ED-A75A-82BAEB2318F9}" destId="{E36FDD83-75FA-4609-936F-A34A06DE7450}" srcOrd="0" destOrd="0" parTransId="{20265F72-8E0D-4C62-B67F-5E3E8517DD8A}" sibTransId="{3FC5FD73-A507-45AF-ADB7-35210DA9D3F4}"/>
    <dgm:cxn modelId="{A4ED0C34-A5EF-4BD7-A623-0D4E597DFC05}" type="presOf" srcId="{D4C9C068-5FC9-41ED-A75A-82BAEB2318F9}" destId="{895C7BE8-0475-49FF-9324-652BD5EADCE0}" srcOrd="1" destOrd="0" presId="urn:microsoft.com/office/officeart/2005/8/layout/lProcess2"/>
    <dgm:cxn modelId="{723154A2-4080-4F32-A493-14671CD74CE2}" type="presOf" srcId="{97D86AF2-2A0D-4B37-885D-775374B0B71F}" destId="{BD27CF22-CA4C-42DE-AAB5-D8C64FB02837}" srcOrd="0" destOrd="0" presId="urn:microsoft.com/office/officeart/2005/8/layout/lProcess2"/>
    <dgm:cxn modelId="{FF969A26-770F-4FF5-9A0B-150DDCDFAA16}" srcId="{D4C9C068-5FC9-41ED-A75A-82BAEB2318F9}" destId="{97D86AF2-2A0D-4B37-885D-775374B0B71F}" srcOrd="2" destOrd="0" parTransId="{586F7D29-B1E9-46A7-AB57-EC70DD13EB43}" sibTransId="{98C52903-7006-4032-ABB7-8C185A908967}"/>
    <dgm:cxn modelId="{BC3F7173-966F-46F2-9193-F41CF1DC866B}" srcId="{0BD2F85D-DB24-49BC-8078-DF34766C2061}" destId="{D4C9C068-5FC9-41ED-A75A-82BAEB2318F9}" srcOrd="0" destOrd="0" parTransId="{EA17E57C-F457-4988-AC64-B10DC945C5EB}" sibTransId="{998E00D1-68C6-41FA-A2BC-53BC31805099}"/>
    <dgm:cxn modelId="{5A9AB765-6A3C-4CBA-BD1E-5C6738EF38E7}" type="presOf" srcId="{0BD2F85D-DB24-49BC-8078-DF34766C2061}" destId="{C5A1CB53-F5B1-4F2E-8E16-0DEE9C4D8E85}" srcOrd="0" destOrd="0" presId="urn:microsoft.com/office/officeart/2005/8/layout/lProcess2"/>
    <dgm:cxn modelId="{91FC7746-B73F-4C9B-8460-1AFD1CDB7BF4}" type="presOf" srcId="{5AAF4272-254D-4857-82D4-C97A7D8F040C}" destId="{B5D7666F-A9AA-46F6-816B-7D21330F53F1}" srcOrd="0" destOrd="0" presId="urn:microsoft.com/office/officeart/2005/8/layout/lProcess2"/>
    <dgm:cxn modelId="{935AD268-51DD-4F02-BFC5-755F57B8A926}" type="presOf" srcId="{D4C9C068-5FC9-41ED-A75A-82BAEB2318F9}" destId="{385AAE71-C50B-427B-8D5D-E56F82C95608}" srcOrd="0" destOrd="0" presId="urn:microsoft.com/office/officeart/2005/8/layout/lProcess2"/>
    <dgm:cxn modelId="{14D69823-DBB8-481A-96A9-34149B0245DA}" srcId="{D4C9C068-5FC9-41ED-A75A-82BAEB2318F9}" destId="{5AAF4272-254D-4857-82D4-C97A7D8F040C}" srcOrd="1" destOrd="0" parTransId="{0385AD0E-6A5A-4BE7-B3DC-39E8DC3109F8}" sibTransId="{0CA9D1D0-0C26-4605-AD72-99601347CD6F}"/>
    <dgm:cxn modelId="{37A6D61B-40DF-4BA7-AE4A-262848A7B55D}" type="presParOf" srcId="{C5A1CB53-F5B1-4F2E-8E16-0DEE9C4D8E85}" destId="{1C42E26F-E0AF-4CDB-B0F9-54676912CD8A}" srcOrd="0" destOrd="0" presId="urn:microsoft.com/office/officeart/2005/8/layout/lProcess2"/>
    <dgm:cxn modelId="{A6657183-564E-4ED6-B3D3-1EDB23438A2F}" type="presParOf" srcId="{1C42E26F-E0AF-4CDB-B0F9-54676912CD8A}" destId="{385AAE71-C50B-427B-8D5D-E56F82C95608}" srcOrd="0" destOrd="0" presId="urn:microsoft.com/office/officeart/2005/8/layout/lProcess2"/>
    <dgm:cxn modelId="{E445A0B2-52D3-4771-B792-A441483AF371}" type="presParOf" srcId="{1C42E26F-E0AF-4CDB-B0F9-54676912CD8A}" destId="{895C7BE8-0475-49FF-9324-652BD5EADCE0}" srcOrd="1" destOrd="0" presId="urn:microsoft.com/office/officeart/2005/8/layout/lProcess2"/>
    <dgm:cxn modelId="{4B3BDFF0-089A-408F-A786-8818F0DF6EC4}" type="presParOf" srcId="{1C42E26F-E0AF-4CDB-B0F9-54676912CD8A}" destId="{50384599-88A2-467C-BEE4-D70A91E80853}" srcOrd="2" destOrd="0" presId="urn:microsoft.com/office/officeart/2005/8/layout/lProcess2"/>
    <dgm:cxn modelId="{D7EEA7C3-50B7-49CE-8000-573EAA9033BD}" type="presParOf" srcId="{50384599-88A2-467C-BEE4-D70A91E80853}" destId="{BEEC52B1-6743-49C9-BED5-4A42611A5C06}" srcOrd="0" destOrd="0" presId="urn:microsoft.com/office/officeart/2005/8/layout/lProcess2"/>
    <dgm:cxn modelId="{6E77AA67-E9FC-4021-8273-DE7CA1913F46}" type="presParOf" srcId="{BEEC52B1-6743-49C9-BED5-4A42611A5C06}" destId="{D1982FE8-464A-4DE8-9F2F-555BBAEBBD0F}" srcOrd="0" destOrd="0" presId="urn:microsoft.com/office/officeart/2005/8/layout/lProcess2"/>
    <dgm:cxn modelId="{FD3994D7-2CD3-432E-936F-B9F197F66906}" type="presParOf" srcId="{BEEC52B1-6743-49C9-BED5-4A42611A5C06}" destId="{D1C9D0D3-FF94-4195-AABE-E2321E2D5474}" srcOrd="1" destOrd="0" presId="urn:microsoft.com/office/officeart/2005/8/layout/lProcess2"/>
    <dgm:cxn modelId="{82C40497-FC3F-40B6-81F7-A4CFA5C4F47B}" type="presParOf" srcId="{BEEC52B1-6743-49C9-BED5-4A42611A5C06}" destId="{B5D7666F-A9AA-46F6-816B-7D21330F53F1}" srcOrd="2" destOrd="0" presId="urn:microsoft.com/office/officeart/2005/8/layout/lProcess2"/>
    <dgm:cxn modelId="{582ED3C2-0857-4C7B-907A-066AFD63032A}" type="presParOf" srcId="{BEEC52B1-6743-49C9-BED5-4A42611A5C06}" destId="{E6FAB469-6697-4028-8249-F4B28FB18125}" srcOrd="3" destOrd="0" presId="urn:microsoft.com/office/officeart/2005/8/layout/lProcess2"/>
    <dgm:cxn modelId="{681AD3C6-71BB-4E12-9C98-5A8FC7346478}" type="presParOf" srcId="{BEEC52B1-6743-49C9-BED5-4A42611A5C06}" destId="{BD27CF22-CA4C-42DE-AAB5-D8C64FB02837}"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AAE71-C50B-427B-8D5D-E56F82C95608}">
      <dsp:nvSpPr>
        <dsp:cNvPr id="0" name=""/>
        <dsp:cNvSpPr/>
      </dsp:nvSpPr>
      <dsp:spPr>
        <a:xfrm>
          <a:off x="0" y="0"/>
          <a:ext cx="7886700" cy="419735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The Georgia Milestones is a summative assessment and is considered an assessment </a:t>
          </a:r>
          <a:r>
            <a:rPr lang="en-US" sz="2900" b="1" i="1" kern="1200"/>
            <a:t>of </a:t>
          </a:r>
          <a:r>
            <a:rPr lang="en-US" sz="2900" kern="1200"/>
            <a:t>learning.</a:t>
          </a:r>
        </a:p>
      </dsp:txBody>
      <dsp:txXfrm>
        <a:off x="0" y="0"/>
        <a:ext cx="7886700" cy="1259205"/>
      </dsp:txXfrm>
    </dsp:sp>
    <dsp:sp modelId="{D1982FE8-464A-4DE8-9F2F-555BBAEBBD0F}">
      <dsp:nvSpPr>
        <dsp:cNvPr id="0" name=""/>
        <dsp:cNvSpPr/>
      </dsp:nvSpPr>
      <dsp:spPr>
        <a:xfrm>
          <a:off x="788670" y="1259656"/>
          <a:ext cx="6309360" cy="71670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t>Takes place at the end of the year</a:t>
          </a:r>
        </a:p>
      </dsp:txBody>
      <dsp:txXfrm>
        <a:off x="809662" y="1280648"/>
        <a:ext cx="6267376" cy="674721"/>
      </dsp:txXfrm>
    </dsp:sp>
    <dsp:sp modelId="{B5D7666F-A9AA-46F6-816B-7D21330F53F1}">
      <dsp:nvSpPr>
        <dsp:cNvPr id="0" name=""/>
        <dsp:cNvSpPr/>
      </dsp:nvSpPr>
      <dsp:spPr>
        <a:xfrm>
          <a:off x="788670" y="2086624"/>
          <a:ext cx="6309360" cy="71670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t>Measures student mastery of the</a:t>
          </a:r>
          <a:br>
            <a:rPr lang="en-US" sz="2000" kern="1200"/>
          </a:br>
          <a:r>
            <a:rPr lang="en-US" sz="2000" kern="1200"/>
            <a:t>Georgia Standards of Excellence (GSE)</a:t>
          </a:r>
        </a:p>
      </dsp:txBody>
      <dsp:txXfrm>
        <a:off x="809662" y="2107616"/>
        <a:ext cx="6267376" cy="674721"/>
      </dsp:txXfrm>
    </dsp:sp>
    <dsp:sp modelId="{BD27CF22-CA4C-42DE-AAB5-D8C64FB02837}">
      <dsp:nvSpPr>
        <dsp:cNvPr id="0" name=""/>
        <dsp:cNvSpPr/>
      </dsp:nvSpPr>
      <dsp:spPr>
        <a:xfrm>
          <a:off x="788670" y="2913592"/>
          <a:ext cx="6309360" cy="107343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t>Is used to assess instructional practices, to review curriculum mapping, and to evaluate academic programing in support of learning student needs</a:t>
          </a:r>
        </a:p>
      </dsp:txBody>
      <dsp:txXfrm>
        <a:off x="820110" y="2945032"/>
        <a:ext cx="6246480" cy="101055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0EE5E-050D-45EB-9BBE-9D658256ACA1}"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30B9C-221C-4ED6-9A61-5BFB3DC16C1F}" type="slidenum">
              <a:rPr lang="en-US" smtClean="0"/>
              <a:t>‹#›</a:t>
            </a:fld>
            <a:endParaRPr lang="en-US"/>
          </a:p>
        </p:txBody>
      </p:sp>
    </p:spTree>
    <p:extLst>
      <p:ext uri="{BB962C8B-B14F-4D97-AF65-F5344CB8AC3E}">
        <p14:creationId xmlns:p14="http://schemas.microsoft.com/office/powerpoint/2010/main" val="389674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1CFC3-20A8-4356-8593-3DAD199D2D06}" type="slidenum">
              <a:rPr lang="en-US" smtClean="0"/>
              <a:t>1</a:t>
            </a:fld>
            <a:endParaRPr lang="en-US"/>
          </a:p>
        </p:txBody>
      </p:sp>
      <p:sp>
        <p:nvSpPr>
          <p:cNvPr id="5" name="Date Placeholder 4">
            <a:extLst>
              <a:ext uri="{FF2B5EF4-FFF2-40B4-BE49-F238E27FC236}">
                <a16:creationId xmlns:a16="http://schemas.microsoft.com/office/drawing/2014/main" id="{42051D82-0768-4AE0-A892-000FF2B7A71C}"/>
              </a:ext>
            </a:extLst>
          </p:cNvPr>
          <p:cNvSpPr>
            <a:spLocks noGrp="1"/>
          </p:cNvSpPr>
          <p:nvPr>
            <p:ph type="dt" idx="1"/>
          </p:nvPr>
        </p:nvSpPr>
        <p:spPr/>
        <p:txBody>
          <a:bodyPr/>
          <a:lstStyle/>
          <a:p>
            <a:r>
              <a:rPr lang="en-US"/>
              <a:t>2/23/2021</a:t>
            </a:r>
          </a:p>
        </p:txBody>
      </p:sp>
      <p:sp>
        <p:nvSpPr>
          <p:cNvPr id="6" name="Header Placeholder 5">
            <a:extLst>
              <a:ext uri="{FF2B5EF4-FFF2-40B4-BE49-F238E27FC236}">
                <a16:creationId xmlns:a16="http://schemas.microsoft.com/office/drawing/2014/main" id="{73DF520F-7733-436F-A483-A9369FEE8045}"/>
              </a:ext>
            </a:extLst>
          </p:cNvPr>
          <p:cNvSpPr>
            <a:spLocks noGrp="1"/>
          </p:cNvSpPr>
          <p:nvPr>
            <p:ph type="hdr" sz="quarter"/>
          </p:nvPr>
        </p:nvSpPr>
        <p:spPr/>
        <p:txBody>
          <a:bodyPr/>
          <a:lstStyle/>
          <a:p>
            <a:r>
              <a:rPr lang="en-US"/>
              <a:t>EOG and EOC Spring 2021 Pre-Administration and Test Set-up </a:t>
            </a:r>
          </a:p>
        </p:txBody>
      </p:sp>
    </p:spTree>
    <p:extLst>
      <p:ext uri="{BB962C8B-B14F-4D97-AF65-F5344CB8AC3E}">
        <p14:creationId xmlns:p14="http://schemas.microsoft.com/office/powerpoint/2010/main" val="77936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Georgia Milestones has a wide variety of resources for Parents, Students, and Educators as well as for administration and technology implementation. There are numerous resources for gaining a better understanding of Georgia Milestones included Study/Resource Guides, sample formula sheets, Achievement Level Descriptors, Assessment Guides, Sample Rubrics and many more. </a:t>
            </a:r>
            <a:endParaRPr lang="en-US" dirty="0"/>
          </a:p>
        </p:txBody>
      </p:sp>
      <p:sp>
        <p:nvSpPr>
          <p:cNvPr id="4" name="Slide Number Placeholder 3"/>
          <p:cNvSpPr>
            <a:spLocks noGrp="1"/>
          </p:cNvSpPr>
          <p:nvPr>
            <p:ph type="sldNum" sz="quarter" idx="5"/>
          </p:nvPr>
        </p:nvSpPr>
        <p:spPr/>
        <p:txBody>
          <a:bodyPr/>
          <a:lstStyle/>
          <a:p>
            <a:fld id="{30EB9B95-B308-412A-9D1B-F8D9AA4D73B7}" type="slidenum">
              <a:rPr lang="en-US" smtClean="0"/>
              <a:t>11</a:t>
            </a:fld>
            <a:endParaRPr lang="en-US"/>
          </a:p>
        </p:txBody>
      </p:sp>
      <p:sp>
        <p:nvSpPr>
          <p:cNvPr id="5" name="Date Placeholder 4">
            <a:extLst>
              <a:ext uri="{FF2B5EF4-FFF2-40B4-BE49-F238E27FC236}">
                <a16:creationId xmlns:a16="http://schemas.microsoft.com/office/drawing/2014/main" id="{EFA525E0-D625-4502-9E7D-9E3F05C389FF}"/>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19065E05-2E55-48CD-AA41-85936C80E430}"/>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85790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Online practice sessions provide the opportunity to verify students can manipulate the keyboard and mouse or touchpad and be familiar with online tools.</a:t>
            </a:r>
          </a:p>
        </p:txBody>
      </p:sp>
      <p:sp>
        <p:nvSpPr>
          <p:cNvPr id="4" name="Slide Number Placeholder 3"/>
          <p:cNvSpPr>
            <a:spLocks noGrp="1"/>
          </p:cNvSpPr>
          <p:nvPr>
            <p:ph type="sldNum" sz="quarter" idx="5"/>
          </p:nvPr>
        </p:nvSpPr>
        <p:spPr/>
        <p:txBody>
          <a:bodyPr/>
          <a:lstStyle/>
          <a:p>
            <a:fld id="{9271CFC3-20A8-4356-8593-3DAD199D2D06}" type="slidenum">
              <a:rPr lang="en-US" smtClean="0"/>
              <a:t>12</a:t>
            </a:fld>
            <a:endParaRPr lang="en-US"/>
          </a:p>
        </p:txBody>
      </p:sp>
    </p:spTree>
    <p:extLst>
      <p:ext uri="{BB962C8B-B14F-4D97-AF65-F5344CB8AC3E}">
        <p14:creationId xmlns:p14="http://schemas.microsoft.com/office/powerpoint/2010/main" val="94643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format of the test includes different test item types, how they will be displayed, and how students interact with the items. Experience Online Testing Georgia allows students to use the Universal Testing Tools. Students should know how to use cut, copy, paste, undo and redo when responding to constructed response items. </a:t>
            </a:r>
          </a:p>
        </p:txBody>
      </p:sp>
      <p:sp>
        <p:nvSpPr>
          <p:cNvPr id="4" name="Slide Number Placeholder 3"/>
          <p:cNvSpPr>
            <a:spLocks noGrp="1"/>
          </p:cNvSpPr>
          <p:nvPr>
            <p:ph type="sldNum" sz="quarter" idx="5"/>
          </p:nvPr>
        </p:nvSpPr>
        <p:spPr/>
        <p:txBody>
          <a:bodyPr/>
          <a:lstStyle/>
          <a:p>
            <a:fld id="{DDAE735D-4965-47BB-9CDE-C5384D8F0D1A}" type="slidenum">
              <a:rPr lang="en-US" smtClean="0"/>
              <a:t>13</a:t>
            </a:fld>
            <a:endParaRPr lang="en-US"/>
          </a:p>
        </p:txBody>
      </p:sp>
    </p:spTree>
    <p:extLst>
      <p:ext uri="{BB962C8B-B14F-4D97-AF65-F5344CB8AC3E}">
        <p14:creationId xmlns:p14="http://schemas.microsoft.com/office/powerpoint/2010/main" val="183958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14</a:t>
            </a:fld>
            <a:endParaRPr lang="en-US"/>
          </a:p>
        </p:txBody>
      </p:sp>
    </p:spTree>
    <p:extLst>
      <p:ext uri="{BB962C8B-B14F-4D97-AF65-F5344CB8AC3E}">
        <p14:creationId xmlns:p14="http://schemas.microsoft.com/office/powerpoint/2010/main" val="251056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15</a:t>
            </a:fld>
            <a:endParaRPr lang="en-US"/>
          </a:p>
        </p:txBody>
      </p:sp>
    </p:spTree>
    <p:extLst>
      <p:ext uri="{BB962C8B-B14F-4D97-AF65-F5344CB8AC3E}">
        <p14:creationId xmlns:p14="http://schemas.microsoft.com/office/powerpoint/2010/main" val="104139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16</a:t>
            </a:fld>
            <a:endParaRPr lang="en-US"/>
          </a:p>
        </p:txBody>
      </p:sp>
    </p:spTree>
    <p:extLst>
      <p:ext uri="{BB962C8B-B14F-4D97-AF65-F5344CB8AC3E}">
        <p14:creationId xmlns:p14="http://schemas.microsoft.com/office/powerpoint/2010/main" val="189744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Taiesha</a:t>
            </a:r>
          </a:p>
        </p:txBody>
      </p:sp>
      <p:sp>
        <p:nvSpPr>
          <p:cNvPr id="4" name="Slide Number Placeholder 3"/>
          <p:cNvSpPr>
            <a:spLocks noGrp="1"/>
          </p:cNvSpPr>
          <p:nvPr>
            <p:ph type="sldNum" sz="quarter" idx="5"/>
          </p:nvPr>
        </p:nvSpPr>
        <p:spPr/>
        <p:txBody>
          <a:bodyPr/>
          <a:lstStyle/>
          <a:p>
            <a:fld id="{B76E8109-D017-4B6F-AD0C-B629D608F015}" type="slidenum">
              <a:rPr lang="en-US" smtClean="0"/>
              <a:t>3</a:t>
            </a:fld>
            <a:endParaRPr lang="en-US"/>
          </a:p>
        </p:txBody>
      </p:sp>
      <p:sp>
        <p:nvSpPr>
          <p:cNvPr id="5" name="Date Placeholder 4">
            <a:extLst>
              <a:ext uri="{FF2B5EF4-FFF2-40B4-BE49-F238E27FC236}">
                <a16:creationId xmlns:a16="http://schemas.microsoft.com/office/drawing/2014/main" id="{732D74AE-8EA4-410B-82E5-F64CCEF0153B}"/>
              </a:ext>
            </a:extLst>
          </p:cNvPr>
          <p:cNvSpPr>
            <a:spLocks noGrp="1"/>
          </p:cNvSpPr>
          <p:nvPr>
            <p:ph type="dt" idx="1"/>
          </p:nvPr>
        </p:nvSpPr>
        <p:spPr/>
        <p:txBody>
          <a:bodyPr/>
          <a:lstStyle/>
          <a:p>
            <a:r>
              <a:rPr lang="en-US"/>
              <a:t>2/23/2021</a:t>
            </a:r>
          </a:p>
        </p:txBody>
      </p:sp>
      <p:sp>
        <p:nvSpPr>
          <p:cNvPr id="6" name="Header Placeholder 5">
            <a:extLst>
              <a:ext uri="{FF2B5EF4-FFF2-40B4-BE49-F238E27FC236}">
                <a16:creationId xmlns:a16="http://schemas.microsoft.com/office/drawing/2014/main" id="{E48A15B2-31FC-4E31-90BD-84A75037D7A8}"/>
              </a:ext>
            </a:extLst>
          </p:cNvPr>
          <p:cNvSpPr>
            <a:spLocks noGrp="1"/>
          </p:cNvSpPr>
          <p:nvPr>
            <p:ph type="hdr" sz="quarter"/>
          </p:nvPr>
        </p:nvSpPr>
        <p:spPr/>
        <p:txBody>
          <a:bodyPr/>
          <a:lstStyle/>
          <a:p>
            <a:r>
              <a:rPr lang="en-US"/>
              <a:t>EOG and EOC Spring 2021 Pre-Administration and Test Set-up </a:t>
            </a:r>
          </a:p>
        </p:txBody>
      </p:sp>
    </p:spTree>
    <p:extLst>
      <p:ext uri="{BB962C8B-B14F-4D97-AF65-F5344CB8AC3E}">
        <p14:creationId xmlns:p14="http://schemas.microsoft.com/office/powerpoint/2010/main" val="166147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4</a:t>
            </a:fld>
            <a:endParaRPr lang="en-US"/>
          </a:p>
        </p:txBody>
      </p:sp>
      <p:sp>
        <p:nvSpPr>
          <p:cNvPr id="5" name="Date Placeholder 4">
            <a:extLst>
              <a:ext uri="{FF2B5EF4-FFF2-40B4-BE49-F238E27FC236}">
                <a16:creationId xmlns:a16="http://schemas.microsoft.com/office/drawing/2014/main" id="{C3BD1D07-EB8A-49B9-B4D7-93BA4FBCA492}"/>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EE8D5B4E-5163-48EB-9C7C-6CD1A5D32FA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86166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times have been reduced this year to reflect the shortened test design. In order to accomplish the reduction in testing time, certain item types have been replaced, overall number of points have been reduced, and some items have been eliminated. This slide itemizes those changes.</a:t>
            </a:r>
          </a:p>
        </p:txBody>
      </p:sp>
      <p:sp>
        <p:nvSpPr>
          <p:cNvPr id="4" name="Slide Number Placeholder 3"/>
          <p:cNvSpPr>
            <a:spLocks noGrp="1"/>
          </p:cNvSpPr>
          <p:nvPr>
            <p:ph type="sldNum" sz="quarter" idx="5"/>
          </p:nvPr>
        </p:nvSpPr>
        <p:spPr/>
        <p:txBody>
          <a:bodyPr/>
          <a:lstStyle/>
          <a:p>
            <a:fld id="{B76E8109-D017-4B6F-AD0C-B629D608F015}" type="slidenum">
              <a:rPr lang="en-US" smtClean="0"/>
              <a:t>5</a:t>
            </a:fld>
            <a:endParaRPr lang="en-US"/>
          </a:p>
        </p:txBody>
      </p:sp>
      <p:sp>
        <p:nvSpPr>
          <p:cNvPr id="5" name="Date Placeholder 4">
            <a:extLst>
              <a:ext uri="{FF2B5EF4-FFF2-40B4-BE49-F238E27FC236}">
                <a16:creationId xmlns:a16="http://schemas.microsoft.com/office/drawing/2014/main" id="{DAF1E913-C859-4519-AAC3-0C7CCAC73954}"/>
              </a:ext>
            </a:extLst>
          </p:cNvPr>
          <p:cNvSpPr>
            <a:spLocks noGrp="1"/>
          </p:cNvSpPr>
          <p:nvPr>
            <p:ph type="dt" idx="1"/>
          </p:nvPr>
        </p:nvSpPr>
        <p:spPr/>
        <p:txBody>
          <a:bodyPr/>
          <a:lstStyle/>
          <a:p>
            <a:r>
              <a:rPr lang="en-US"/>
              <a:t>2/23/2021</a:t>
            </a:r>
          </a:p>
        </p:txBody>
      </p:sp>
      <p:sp>
        <p:nvSpPr>
          <p:cNvPr id="6" name="Header Placeholder 5">
            <a:extLst>
              <a:ext uri="{FF2B5EF4-FFF2-40B4-BE49-F238E27FC236}">
                <a16:creationId xmlns:a16="http://schemas.microsoft.com/office/drawing/2014/main" id="{76155C49-4C66-4E49-85C1-85E07E3FB666}"/>
              </a:ext>
            </a:extLst>
          </p:cNvPr>
          <p:cNvSpPr>
            <a:spLocks noGrp="1"/>
          </p:cNvSpPr>
          <p:nvPr>
            <p:ph type="hdr" sz="quarter"/>
          </p:nvPr>
        </p:nvSpPr>
        <p:spPr/>
        <p:txBody>
          <a:bodyPr/>
          <a:lstStyle/>
          <a:p>
            <a:r>
              <a:rPr lang="en-US"/>
              <a:t>EOG and EOC Spring 2021 Pre-Administration and Test Set-up </a:t>
            </a:r>
          </a:p>
        </p:txBody>
      </p:sp>
    </p:spTree>
    <p:extLst>
      <p:ext uri="{BB962C8B-B14F-4D97-AF65-F5344CB8AC3E}">
        <p14:creationId xmlns:p14="http://schemas.microsoft.com/office/powerpoint/2010/main" val="277268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Examiner must keep time during testing in accordance with the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analyses of prior years’ testing, we have determined the typical amount of time in which most student should complete testing. If needed, however, students are allowed up to the maximum time shown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D1E"/>
                </a:solidFill>
                <a:latin typeface="Arial" panose="020B0604020202020204" pitchFamily="34" charset="0"/>
                <a:cs typeface="Arial" panose="020B0604020202020204" pitchFamily="34" charset="0"/>
              </a:rPr>
              <a:t>There is no minimum time for testing. If all students have submitted the test, the examiner should complete the test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71CFC3-20A8-4356-8593-3DAD199D2D06}" type="slidenum">
              <a:rPr lang="en-US" smtClean="0"/>
              <a:t>6</a:t>
            </a:fld>
            <a:endParaRPr lang="en-US"/>
          </a:p>
        </p:txBody>
      </p:sp>
      <p:sp>
        <p:nvSpPr>
          <p:cNvPr id="5" name="Date Placeholder 4">
            <a:extLst>
              <a:ext uri="{FF2B5EF4-FFF2-40B4-BE49-F238E27FC236}">
                <a16:creationId xmlns:a16="http://schemas.microsoft.com/office/drawing/2014/main" id="{35ADCACA-44D5-49DB-AC1E-F62E4D0B623A}"/>
              </a:ext>
            </a:extLst>
          </p:cNvPr>
          <p:cNvSpPr>
            <a:spLocks noGrp="1"/>
          </p:cNvSpPr>
          <p:nvPr>
            <p:ph type="dt" idx="1"/>
          </p:nvPr>
        </p:nvSpPr>
        <p:spPr/>
        <p:txBody>
          <a:bodyPr/>
          <a:lstStyle/>
          <a:p>
            <a:r>
              <a:rPr lang="en-US"/>
              <a:t>9/11/2020</a:t>
            </a:r>
          </a:p>
        </p:txBody>
      </p:sp>
      <p:sp>
        <p:nvSpPr>
          <p:cNvPr id="6" name="Header Placeholder 5">
            <a:extLst>
              <a:ext uri="{FF2B5EF4-FFF2-40B4-BE49-F238E27FC236}">
                <a16:creationId xmlns:a16="http://schemas.microsoft.com/office/drawing/2014/main" id="{3023B1D3-04E9-481C-A5A0-60B980C1D6FF}"/>
              </a:ext>
            </a:extLst>
          </p:cNvPr>
          <p:cNvSpPr>
            <a:spLocks noGrp="1"/>
          </p:cNvSpPr>
          <p:nvPr>
            <p:ph type="hdr" sz="quarter"/>
          </p:nvPr>
        </p:nvSpPr>
        <p:spPr/>
        <p:txBody>
          <a:bodyPr/>
          <a:lstStyle/>
          <a:p>
            <a:r>
              <a:rPr lang="en-US"/>
              <a:t>September 2020 Assessement Lunch and Learn</a:t>
            </a:r>
          </a:p>
        </p:txBody>
      </p:sp>
    </p:spTree>
    <p:extLst>
      <p:ext uri="{BB962C8B-B14F-4D97-AF65-F5344CB8AC3E}">
        <p14:creationId xmlns:p14="http://schemas.microsoft.com/office/powerpoint/2010/main" val="292802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Item types found on the English language arts assessments and presented to students include selected response (or multiple choice), constructed response, extended constructed response, extended writing response, evidence-based selected response, drag and drop/paste and drop-down list. </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7</a:t>
            </a:fld>
            <a:endParaRPr lang="en-US"/>
          </a:p>
        </p:txBody>
      </p:sp>
    </p:spTree>
    <p:extLst>
      <p:ext uri="{BB962C8B-B14F-4D97-AF65-F5344CB8AC3E}">
        <p14:creationId xmlns:p14="http://schemas.microsoft.com/office/powerpoint/2010/main" val="69839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item types and features are included for mathematics. </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8</a:t>
            </a:fld>
            <a:endParaRPr lang="en-US"/>
          </a:p>
        </p:txBody>
      </p:sp>
    </p:spTree>
    <p:extLst>
      <p:ext uri="{BB962C8B-B14F-4D97-AF65-F5344CB8AC3E}">
        <p14:creationId xmlns:p14="http://schemas.microsoft.com/office/powerpoint/2010/main" val="291758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These item types are included for science and social studies.</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9</a:t>
            </a:fld>
            <a:endParaRPr lang="en-US"/>
          </a:p>
        </p:txBody>
      </p:sp>
    </p:spTree>
    <p:extLst>
      <p:ext uri="{BB962C8B-B14F-4D97-AF65-F5344CB8AC3E}">
        <p14:creationId xmlns:p14="http://schemas.microsoft.com/office/powerpoint/2010/main" val="232837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should be comfortable with the format of the Georgia Milestones assessment as well as the INSIGHT program and all available tools. Districts should set up practice sessions with students using the Secure Practice Tests. Teachers, students and parents can experience the format of the test and the INSIGHT program anywhere anytime through Experience Online Testing Georgia. </a:t>
            </a:r>
          </a:p>
        </p:txBody>
      </p:sp>
      <p:sp>
        <p:nvSpPr>
          <p:cNvPr id="4" name="Slide Number Placeholder 3"/>
          <p:cNvSpPr>
            <a:spLocks noGrp="1"/>
          </p:cNvSpPr>
          <p:nvPr>
            <p:ph type="sldNum" sz="quarter" idx="5"/>
          </p:nvPr>
        </p:nvSpPr>
        <p:spPr/>
        <p:txBody>
          <a:bodyPr/>
          <a:lstStyle/>
          <a:p>
            <a:fld id="{DDAE735D-4965-47BB-9CDE-C5384D8F0D1A}" type="slidenum">
              <a:rPr lang="en-US" smtClean="0"/>
              <a:t>10</a:t>
            </a:fld>
            <a:endParaRPr lang="en-US"/>
          </a:p>
        </p:txBody>
      </p:sp>
    </p:spTree>
    <p:extLst>
      <p:ext uri="{BB962C8B-B14F-4D97-AF65-F5344CB8AC3E}">
        <p14:creationId xmlns:p14="http://schemas.microsoft.com/office/powerpoint/2010/main" val="69316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45EEFC-FC5B-4849-A741-E167C8513CF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125603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5EEFC-FC5B-4849-A741-E167C8513CF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53416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5EEFC-FC5B-4849-A741-E167C8513CF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213365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solidFill>
                  <a:srgbClr val="007E67"/>
                </a:solidFill>
              </a:defRPr>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91252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2" name="Date Placeholder 1">
            <a:extLst>
              <a:ext uri="{FF2B5EF4-FFF2-40B4-BE49-F238E27FC236}">
                <a16:creationId xmlns:a16="http://schemas.microsoft.com/office/drawing/2014/main" id="{1B9357AF-0E02-454B-A8B9-54BFA5CC5AEB}"/>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2/23/2021</a:t>
            </a:r>
          </a:p>
        </p:txBody>
      </p:sp>
      <p:sp>
        <p:nvSpPr>
          <p:cNvPr id="4" name="Slide Number Placeholder 3">
            <a:extLst>
              <a:ext uri="{FF2B5EF4-FFF2-40B4-BE49-F238E27FC236}">
                <a16:creationId xmlns:a16="http://schemas.microsoft.com/office/drawing/2014/main" id="{0CE9075B-C9CD-4F89-9B3C-B495D7098A6B}"/>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43210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2/23/2021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397912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400587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No Footer">
    <p:spTree>
      <p:nvGrpSpPr>
        <p:cNvPr id="1" name=""/>
        <p:cNvGrpSpPr/>
        <p:nvPr/>
      </p:nvGrpSpPr>
      <p:grpSpPr>
        <a:xfrm>
          <a:off x="0" y="0"/>
          <a:ext cx="0" cy="0"/>
          <a:chOff x="0" y="0"/>
          <a:chExt cx="0" cy="0"/>
        </a:xfrm>
      </p:grpSpPr>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5"/>
            <a:ext cx="10515600" cy="4951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2/23/2021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1133106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2/23/2021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234092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0F46DA-977B-4E46-838A-4DD5DF38F135}"/>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3"/>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4" name="Date Placeholder 3">
            <a:extLst>
              <a:ext uri="{FF2B5EF4-FFF2-40B4-BE49-F238E27FC236}">
                <a16:creationId xmlns:a16="http://schemas.microsoft.com/office/drawing/2014/main" id="{A7DD95FE-E99A-49B8-AADB-97174D941236}"/>
              </a:ext>
            </a:extLst>
          </p:cNvPr>
          <p:cNvSpPr>
            <a:spLocks noGrp="1"/>
          </p:cNvSpPr>
          <p:nvPr>
            <p:ph type="dt" sz="half" idx="15"/>
          </p:nvPr>
        </p:nvSpPr>
        <p:spPr>
          <a:xfrm rot="16200000">
            <a:off x="-590488" y="1191770"/>
            <a:ext cx="2057400" cy="486833"/>
          </a:xfrm>
          <a:prstGeom prst="rect">
            <a:avLst/>
          </a:prstGeom>
        </p:spPr>
        <p:txBody>
          <a:bodyPr/>
          <a:lstStyle/>
          <a:p>
            <a:r>
              <a:rPr lang="en-US"/>
              <a:t>2/22/2022</a:t>
            </a:r>
          </a:p>
        </p:txBody>
      </p:sp>
      <p:sp>
        <p:nvSpPr>
          <p:cNvPr id="5" name="Slide Number Placeholder 4">
            <a:extLst>
              <a:ext uri="{FF2B5EF4-FFF2-40B4-BE49-F238E27FC236}">
                <a16:creationId xmlns:a16="http://schemas.microsoft.com/office/drawing/2014/main" id="{8BB60D28-E8EC-4DCC-8FC5-C3EC3F07FB2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106372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7" y="5919346"/>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4"/>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5" y="6399859"/>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a:solidFill>
                  <a:schemeClr val="bg2">
                    <a:lumMod val="50000"/>
                  </a:schemeClr>
                </a:solidFill>
              </a:rPr>
              <a:t>Richard Woods, Georgia’s School Superintendent</a:t>
            </a:r>
            <a:r>
              <a:rPr lang="en-US" sz="825" b="1">
                <a:solidFill>
                  <a:schemeClr val="bg2">
                    <a:lumMod val="50000"/>
                  </a:schemeClr>
                </a:solidFill>
              </a:rPr>
              <a:t> </a:t>
            </a:r>
            <a:r>
              <a:rPr lang="en-US" sz="825" b="1">
                <a:solidFill>
                  <a:srgbClr val="1186CA"/>
                </a:solidFill>
              </a:rPr>
              <a:t>|</a:t>
            </a:r>
            <a:r>
              <a:rPr lang="en-US" sz="825" b="1">
                <a:solidFill>
                  <a:schemeClr val="bg2">
                    <a:lumMod val="50000"/>
                  </a:schemeClr>
                </a:solidFill>
              </a:rPr>
              <a:t> Georgia Department of Education </a:t>
            </a:r>
            <a:r>
              <a:rPr lang="en-US" sz="825" b="1">
                <a:solidFill>
                  <a:srgbClr val="1186CA"/>
                </a:solidFill>
              </a:rPr>
              <a:t>|</a:t>
            </a:r>
            <a:r>
              <a:rPr lang="en-US" sz="825" b="1">
                <a:solidFill>
                  <a:schemeClr val="bg2">
                    <a:lumMod val="50000"/>
                  </a:schemeClr>
                </a:solidFill>
              </a:rPr>
              <a:t> </a:t>
            </a:r>
            <a:r>
              <a:rPr lang="en-US" sz="825" b="1" i="1">
                <a:solidFill>
                  <a:schemeClr val="bg2">
                    <a:lumMod val="50000"/>
                  </a:schemeClr>
                </a:solidFill>
              </a:rPr>
              <a:t>Educating Georgia’s Future </a:t>
            </a:r>
          </a:p>
          <a:p>
            <a:pPr algn="l"/>
            <a:endParaRPr lang="en-US" sz="825"/>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9"/>
            <a:ext cx="10515600" cy="1325563"/>
          </a:xfrm>
        </p:spPr>
        <p:txBody>
          <a:bodyPr anchor="ctr"/>
          <a:lstStyle/>
          <a:p>
            <a:r>
              <a:rPr lang="en-US"/>
              <a:t>Click to edit Master title style</a:t>
            </a:r>
          </a:p>
        </p:txBody>
      </p:sp>
      <p:pic>
        <p:nvPicPr>
          <p:cNvPr id="11" name="Picture 10">
            <a:extLst>
              <a:ext uri="{FF2B5EF4-FFF2-40B4-BE49-F238E27FC236}">
                <a16:creationId xmlns:a16="http://schemas.microsoft.com/office/drawing/2014/main" id="{4A806060-CC8B-4E8E-BFD7-9A29E4EB5E0F}"/>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1570549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7" y="5919346"/>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4"/>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5" y="6399859"/>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a:solidFill>
                  <a:schemeClr val="bg2">
                    <a:lumMod val="50000"/>
                  </a:schemeClr>
                </a:solidFill>
              </a:rPr>
              <a:t>Richard Woods, Georgia’s School Superintendent</a:t>
            </a:r>
            <a:r>
              <a:rPr lang="en-US" sz="825" b="1">
                <a:solidFill>
                  <a:schemeClr val="bg2">
                    <a:lumMod val="50000"/>
                  </a:schemeClr>
                </a:solidFill>
              </a:rPr>
              <a:t> </a:t>
            </a:r>
            <a:r>
              <a:rPr lang="en-US" sz="825" b="1">
                <a:solidFill>
                  <a:srgbClr val="1186CA"/>
                </a:solidFill>
              </a:rPr>
              <a:t>|</a:t>
            </a:r>
            <a:r>
              <a:rPr lang="en-US" sz="825" b="1">
                <a:solidFill>
                  <a:schemeClr val="bg2">
                    <a:lumMod val="50000"/>
                  </a:schemeClr>
                </a:solidFill>
              </a:rPr>
              <a:t> Georgia Department of Education </a:t>
            </a:r>
            <a:r>
              <a:rPr lang="en-US" sz="825" b="1">
                <a:solidFill>
                  <a:srgbClr val="1186CA"/>
                </a:solidFill>
              </a:rPr>
              <a:t>|</a:t>
            </a:r>
            <a:r>
              <a:rPr lang="en-US" sz="825" b="1">
                <a:solidFill>
                  <a:schemeClr val="bg2">
                    <a:lumMod val="50000"/>
                  </a:schemeClr>
                </a:solidFill>
              </a:rPr>
              <a:t> </a:t>
            </a:r>
            <a:r>
              <a:rPr lang="en-US" sz="825" b="1" i="1">
                <a:solidFill>
                  <a:schemeClr val="bg2">
                    <a:lumMod val="50000"/>
                  </a:schemeClr>
                </a:solidFill>
              </a:rPr>
              <a:t>Educating Georgia’s Future </a:t>
            </a:r>
          </a:p>
          <a:p>
            <a:pPr algn="l"/>
            <a:endParaRPr lang="en-US" sz="825"/>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9"/>
            <a:ext cx="10515600" cy="1325563"/>
          </a:xfrm>
        </p:spPr>
        <p:txBody>
          <a:bodyPr anchor="ctr"/>
          <a:lstStyle/>
          <a:p>
            <a:r>
              <a:rPr lang="en-US"/>
              <a:t>Click to edit Master title style</a:t>
            </a:r>
          </a:p>
        </p:txBody>
      </p:sp>
      <p:pic>
        <p:nvPicPr>
          <p:cNvPr id="11" name="Picture 10">
            <a:extLst>
              <a:ext uri="{FF2B5EF4-FFF2-40B4-BE49-F238E27FC236}">
                <a16:creationId xmlns:a16="http://schemas.microsoft.com/office/drawing/2014/main" id="{4A806060-CC8B-4E8E-BFD7-9A29E4EB5E0F}"/>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165741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5EEFC-FC5B-4849-A741-E167C8513CF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4057535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7" y="5919346"/>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4"/>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5" y="6399859"/>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a:solidFill>
                  <a:schemeClr val="bg2">
                    <a:lumMod val="50000"/>
                  </a:schemeClr>
                </a:solidFill>
              </a:rPr>
              <a:t>Richard Woods, Georgia’s School Superintendent</a:t>
            </a:r>
            <a:r>
              <a:rPr lang="en-US" sz="825" b="1">
                <a:solidFill>
                  <a:schemeClr val="bg2">
                    <a:lumMod val="50000"/>
                  </a:schemeClr>
                </a:solidFill>
              </a:rPr>
              <a:t> </a:t>
            </a:r>
            <a:r>
              <a:rPr lang="en-US" sz="825" b="1">
                <a:solidFill>
                  <a:srgbClr val="1186CA"/>
                </a:solidFill>
              </a:rPr>
              <a:t>|</a:t>
            </a:r>
            <a:r>
              <a:rPr lang="en-US" sz="825" b="1">
                <a:solidFill>
                  <a:schemeClr val="bg2">
                    <a:lumMod val="50000"/>
                  </a:schemeClr>
                </a:solidFill>
              </a:rPr>
              <a:t> Georgia Department of Education </a:t>
            </a:r>
            <a:r>
              <a:rPr lang="en-US" sz="825" b="1">
                <a:solidFill>
                  <a:srgbClr val="1186CA"/>
                </a:solidFill>
              </a:rPr>
              <a:t>|</a:t>
            </a:r>
            <a:r>
              <a:rPr lang="en-US" sz="825" b="1">
                <a:solidFill>
                  <a:schemeClr val="bg2">
                    <a:lumMod val="50000"/>
                  </a:schemeClr>
                </a:solidFill>
              </a:rPr>
              <a:t> </a:t>
            </a:r>
            <a:r>
              <a:rPr lang="en-US" sz="825" b="1" i="1">
                <a:solidFill>
                  <a:schemeClr val="bg2">
                    <a:lumMod val="50000"/>
                  </a:schemeClr>
                </a:solidFill>
              </a:rPr>
              <a:t>Educating Georgia’s Future </a:t>
            </a:r>
          </a:p>
          <a:p>
            <a:pPr algn="l"/>
            <a:endParaRPr lang="en-US" sz="825"/>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9"/>
            <a:ext cx="10515600" cy="1325563"/>
          </a:xfrm>
        </p:spPr>
        <p:txBody>
          <a:bodyPr anchor="ctr"/>
          <a:lstStyle/>
          <a:p>
            <a:r>
              <a:rPr lang="en-US"/>
              <a:t>Click to edit Master title style</a:t>
            </a:r>
          </a:p>
        </p:txBody>
      </p:sp>
      <p:pic>
        <p:nvPicPr>
          <p:cNvPr id="11" name="Picture 10">
            <a:extLst>
              <a:ext uri="{FF2B5EF4-FFF2-40B4-BE49-F238E27FC236}">
                <a16:creationId xmlns:a16="http://schemas.microsoft.com/office/drawing/2014/main" id="{4A806060-CC8B-4E8E-BFD7-9A29E4EB5E0F}"/>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1641581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0F46DA-977B-4E46-838A-4DD5DF38F135}"/>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3"/>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4" name="Date Placeholder 3">
            <a:extLst>
              <a:ext uri="{FF2B5EF4-FFF2-40B4-BE49-F238E27FC236}">
                <a16:creationId xmlns:a16="http://schemas.microsoft.com/office/drawing/2014/main" id="{A7DD95FE-E99A-49B8-AADB-97174D941236}"/>
              </a:ext>
            </a:extLst>
          </p:cNvPr>
          <p:cNvSpPr>
            <a:spLocks noGrp="1"/>
          </p:cNvSpPr>
          <p:nvPr>
            <p:ph type="dt" sz="half" idx="15"/>
          </p:nvPr>
        </p:nvSpPr>
        <p:spPr>
          <a:xfrm rot="16200000">
            <a:off x="-590488" y="1191770"/>
            <a:ext cx="2057400" cy="486833"/>
          </a:xfrm>
          <a:prstGeom prst="rect">
            <a:avLst/>
          </a:prstGeom>
        </p:spPr>
        <p:txBody>
          <a:bodyPr/>
          <a:lstStyle/>
          <a:p>
            <a:r>
              <a:rPr lang="en-US"/>
              <a:t>2/22/2022</a:t>
            </a:r>
          </a:p>
        </p:txBody>
      </p:sp>
      <p:sp>
        <p:nvSpPr>
          <p:cNvPr id="5" name="Slide Number Placeholder 4">
            <a:extLst>
              <a:ext uri="{FF2B5EF4-FFF2-40B4-BE49-F238E27FC236}">
                <a16:creationId xmlns:a16="http://schemas.microsoft.com/office/drawing/2014/main" id="{8BB60D28-E8EC-4DCC-8FC5-C3EC3F07FB2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49125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45EEFC-FC5B-4849-A741-E167C8513CF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143378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45EEFC-FC5B-4849-A741-E167C8513CF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159205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45EEFC-FC5B-4849-A741-E167C8513CFD}"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388979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45EEFC-FC5B-4849-A741-E167C8513CFD}"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856090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5EEFC-FC5B-4849-A741-E167C8513CFD}"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189718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45EEFC-FC5B-4849-A741-E167C8513CF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105764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45EEFC-FC5B-4849-A741-E167C8513CF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AE94D-2CEA-40AF-BC38-DACD99E6634D}" type="slidenum">
              <a:rPr lang="en-US" smtClean="0"/>
              <a:t>‹#›</a:t>
            </a:fld>
            <a:endParaRPr lang="en-US"/>
          </a:p>
        </p:txBody>
      </p:sp>
    </p:spTree>
    <p:extLst>
      <p:ext uri="{BB962C8B-B14F-4D97-AF65-F5344CB8AC3E}">
        <p14:creationId xmlns:p14="http://schemas.microsoft.com/office/powerpoint/2010/main" val="313081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5EEFC-FC5B-4849-A741-E167C8513CFD}" type="datetimeFigureOut">
              <a:rPr lang="en-US" smtClean="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AE94D-2CEA-40AF-BC38-DACD99E6634D}" type="slidenum">
              <a:rPr lang="en-US" smtClean="0"/>
              <a:t>‹#›</a:t>
            </a:fld>
            <a:endParaRPr lang="en-US"/>
          </a:p>
        </p:txBody>
      </p:sp>
    </p:spTree>
    <p:extLst>
      <p:ext uri="{BB962C8B-B14F-4D97-AF65-F5344CB8AC3E}">
        <p14:creationId xmlns:p14="http://schemas.microsoft.com/office/powerpoint/2010/main" val="355394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cherlund.blogspot.com/2015/03/studies-online-ed-not-better-or-worse.html"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5" Type="http://schemas.openxmlformats.org/officeDocument/2006/relationships/hyperlink" Target="http://www.gaexperienceonline.com/"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gadoe.org/Curriculum-Instruction-and-Assessment/Assessment/Pages/Milestones_Resources.aspx" TargetMode="External"/><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www.gaexperienceonline.com/"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4.gi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4.mp4"/><Relationship Id="rId7" Type="http://schemas.openxmlformats.org/officeDocument/2006/relationships/notesSlide" Target="../notesSlides/notesSlide14.xml"/><Relationship Id="rId2" Type="http://schemas.microsoft.com/office/2007/relationships/media" Target="../media/media14.mp4"/><Relationship Id="rId1" Type="http://schemas.openxmlformats.org/officeDocument/2006/relationships/tags" Target="../tags/tag1.xml"/><Relationship Id="rId6" Type="http://schemas.openxmlformats.org/officeDocument/2006/relationships/slideLayout" Target="../slideLayouts/slideLayout20.xml"/><Relationship Id="rId5" Type="http://schemas.openxmlformats.org/officeDocument/2006/relationships/audio" Target="../media/media15.m4a"/><Relationship Id="rId4" Type="http://schemas.microsoft.com/office/2007/relationships/media" Target="../media/media15.m4a"/><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6.gif"/><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hyperlink" Target="http://www.gaexperienceonline.com/" TargetMode="External"/><Relationship Id="rId4" Type="http://schemas.openxmlformats.org/officeDocument/2006/relationships/hyperlink" Target="mailto:Jami.moore@hcbe.ne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1BECA-4F2A-4992-95FB-722331A29404}"/>
              </a:ext>
            </a:extLst>
          </p:cNvPr>
          <p:cNvSpPr>
            <a:spLocks noGrp="1"/>
          </p:cNvSpPr>
          <p:nvPr>
            <p:ph type="ctrTitle"/>
          </p:nvPr>
        </p:nvSpPr>
        <p:spPr>
          <a:xfrm>
            <a:off x="2425467" y="2341585"/>
            <a:ext cx="7913874" cy="2387600"/>
          </a:xfrm>
        </p:spPr>
        <p:txBody>
          <a:bodyPr>
            <a:noAutofit/>
          </a:bodyPr>
          <a:lstStyle/>
          <a:p>
            <a:r>
              <a:rPr lang="en-US" sz="4000" dirty="0"/>
              <a:t>End of Grade and</a:t>
            </a:r>
            <a:br>
              <a:rPr lang="en-US" sz="4000" dirty="0"/>
            </a:br>
            <a:r>
              <a:rPr lang="en-US" sz="4000" dirty="0"/>
              <a:t>End of Course</a:t>
            </a:r>
            <a:br>
              <a:rPr lang="en-US" sz="4000" dirty="0"/>
            </a:br>
            <a:r>
              <a:rPr lang="en-US" sz="4000" dirty="0"/>
              <a:t>Spring 2023</a:t>
            </a:r>
            <a:br>
              <a:rPr lang="en-US" sz="4000" dirty="0"/>
            </a:br>
            <a:r>
              <a:rPr lang="en-US" sz="4000" dirty="0"/>
              <a:t>Administration </a:t>
            </a:r>
          </a:p>
        </p:txBody>
      </p:sp>
      <p:sp>
        <p:nvSpPr>
          <p:cNvPr id="5" name="Subtitle 4">
            <a:extLst>
              <a:ext uri="{FF2B5EF4-FFF2-40B4-BE49-F238E27FC236}">
                <a16:creationId xmlns:a16="http://schemas.microsoft.com/office/drawing/2014/main" id="{AC51C35C-90B8-4390-99BF-9FD7F60D8909}"/>
              </a:ext>
            </a:extLst>
          </p:cNvPr>
          <p:cNvSpPr>
            <a:spLocks noGrp="1"/>
          </p:cNvSpPr>
          <p:nvPr>
            <p:ph type="subTitle" idx="1"/>
          </p:nvPr>
        </p:nvSpPr>
        <p:spPr>
          <a:xfrm>
            <a:off x="2425467" y="4894224"/>
            <a:ext cx="7913874" cy="1212662"/>
          </a:xfrm>
        </p:spPr>
        <p:txBody>
          <a:bodyPr>
            <a:normAutofit/>
          </a:bodyPr>
          <a:lstStyle/>
          <a:p>
            <a:r>
              <a:rPr lang="en-US" dirty="0"/>
              <a:t>April 24 – May 5</a:t>
            </a:r>
          </a:p>
        </p:txBody>
      </p:sp>
      <p:sp>
        <p:nvSpPr>
          <p:cNvPr id="2" name="Date Placeholder 1">
            <a:extLst>
              <a:ext uri="{FF2B5EF4-FFF2-40B4-BE49-F238E27FC236}">
                <a16:creationId xmlns:a16="http://schemas.microsoft.com/office/drawing/2014/main" id="{94BA8C8D-A812-4A2F-9784-E50BDFCF6BCA}"/>
              </a:ext>
            </a:extLst>
          </p:cNvPr>
          <p:cNvSpPr>
            <a:spLocks noGrp="1"/>
          </p:cNvSpPr>
          <p:nvPr>
            <p:ph type="dt" sz="half" idx="10"/>
          </p:nvPr>
        </p:nvSpPr>
        <p:spPr/>
        <p:txBody>
          <a:bodyPr/>
          <a:lstStyle/>
          <a:p>
            <a:r>
              <a:rPr lang="en-US"/>
              <a:t>2/23/2021</a:t>
            </a:r>
          </a:p>
        </p:txBody>
      </p:sp>
      <p:sp>
        <p:nvSpPr>
          <p:cNvPr id="3" name="Slide Number Placeholder 2">
            <a:extLst>
              <a:ext uri="{FF2B5EF4-FFF2-40B4-BE49-F238E27FC236}">
                <a16:creationId xmlns:a16="http://schemas.microsoft.com/office/drawing/2014/main" id="{202A3E3B-C883-49C5-83A1-3783B393A63F}"/>
              </a:ext>
            </a:extLst>
          </p:cNvPr>
          <p:cNvSpPr>
            <a:spLocks noGrp="1"/>
          </p:cNvSpPr>
          <p:nvPr>
            <p:ph type="sldNum" sz="quarter" idx="12"/>
          </p:nvPr>
        </p:nvSpPr>
        <p:spPr/>
        <p:txBody>
          <a:bodyPr/>
          <a:lstStyle/>
          <a:p>
            <a:fld id="{48F63A3B-78C7-47BE-AE5E-E10140E04643}" type="slidenum">
              <a:rPr lang="en-US" smtClean="0"/>
              <a:pPr/>
              <a:t>1</a:t>
            </a:fld>
            <a:endParaRPr lang="en-US"/>
          </a:p>
        </p:txBody>
      </p:sp>
      <p:pic>
        <p:nvPicPr>
          <p:cNvPr id="6" name="Picture 5" descr="A picture containing shape&#10;&#10;Description automatically generated">
            <a:extLst>
              <a:ext uri="{FF2B5EF4-FFF2-40B4-BE49-F238E27FC236}">
                <a16:creationId xmlns:a16="http://schemas.microsoft.com/office/drawing/2014/main" id="{E510A4B2-2CCE-4170-8BAA-E4FAF965CEEA}"/>
              </a:ext>
            </a:extLst>
          </p:cNvPr>
          <p:cNvPicPr>
            <a:picLocks noChangeAspect="1"/>
          </p:cNvPicPr>
          <p:nvPr/>
        </p:nvPicPr>
        <p:blipFill>
          <a:blip r:embed="rId5"/>
          <a:stretch>
            <a:fillRect/>
          </a:stretch>
        </p:blipFill>
        <p:spPr>
          <a:xfrm>
            <a:off x="5409120" y="815616"/>
            <a:ext cx="2057404" cy="1014986"/>
          </a:xfrm>
          <a:prstGeom prst="rect">
            <a:avLst/>
          </a:prstGeom>
        </p:spPr>
      </p:pic>
      <p:pic>
        <p:nvPicPr>
          <p:cNvPr id="8" name="Recorded Sound">
            <a:hlinkClick r:id="" action="ppaction://media"/>
            <a:extLst>
              <a:ext uri="{FF2B5EF4-FFF2-40B4-BE49-F238E27FC236}">
                <a16:creationId xmlns:a16="http://schemas.microsoft.com/office/drawing/2014/main" id="{04809364-B4DA-9A40-6B77-407E910AC8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9234" y="5312923"/>
            <a:ext cx="609600" cy="609600"/>
          </a:xfrm>
          <a:prstGeom prst="rect">
            <a:avLst/>
          </a:prstGeom>
        </p:spPr>
      </p:pic>
    </p:spTree>
    <p:extLst>
      <p:ext uri="{BB962C8B-B14F-4D97-AF65-F5344CB8AC3E}">
        <p14:creationId xmlns:p14="http://schemas.microsoft.com/office/powerpoint/2010/main" val="728817117"/>
      </p:ext>
    </p:extLst>
  </p:cSld>
  <p:clrMapOvr>
    <a:masterClrMapping/>
  </p:clrMapOvr>
  <mc:AlternateContent xmlns:mc="http://schemas.openxmlformats.org/markup-compatibility/2006" xmlns:p14="http://schemas.microsoft.com/office/powerpoint/2010/main">
    <mc:Choice Requires="p14">
      <p:transition spd="slow" p14:dur="2000" advTm="29237"/>
    </mc:Choice>
    <mc:Fallback xmlns="">
      <p:transition spd="slow" advTm="292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DA4-E79E-4D7B-865C-BD395534FA12}"/>
              </a:ext>
            </a:extLst>
          </p:cNvPr>
          <p:cNvSpPr>
            <a:spLocks noGrp="1"/>
          </p:cNvSpPr>
          <p:nvPr>
            <p:ph type="title"/>
          </p:nvPr>
        </p:nvSpPr>
        <p:spPr/>
        <p:txBody>
          <a:bodyPr/>
          <a:lstStyle/>
          <a:p>
            <a:r>
              <a:rPr lang="en-US" b="1"/>
              <a:t>Are Students Ready?</a:t>
            </a:r>
            <a:endParaRPr lang="en-US" b="1">
              <a:cs typeface="Calibri Light"/>
            </a:endParaRPr>
          </a:p>
        </p:txBody>
      </p:sp>
      <p:sp>
        <p:nvSpPr>
          <p:cNvPr id="3" name="Content Placeholder 2">
            <a:extLst>
              <a:ext uri="{FF2B5EF4-FFF2-40B4-BE49-F238E27FC236}">
                <a16:creationId xmlns:a16="http://schemas.microsoft.com/office/drawing/2014/main" id="{A2A21DA7-8404-4C3B-9D60-362A8A275F9F}"/>
              </a:ext>
            </a:extLst>
          </p:cNvPr>
          <p:cNvSpPr>
            <a:spLocks noGrp="1"/>
          </p:cNvSpPr>
          <p:nvPr>
            <p:ph idx="1"/>
          </p:nvPr>
        </p:nvSpPr>
        <p:spPr>
          <a:xfrm>
            <a:off x="838200" y="4543651"/>
            <a:ext cx="10515600" cy="1931289"/>
          </a:xfrm>
        </p:spPr>
        <p:txBody>
          <a:bodyPr vert="horz" lIns="68580" tIns="34290" rIns="68580" bIns="34290" rtlCol="0" anchor="t">
            <a:normAutofit lnSpcReduction="10000"/>
          </a:bodyPr>
          <a:lstStyle/>
          <a:p>
            <a:pPr marL="0" indent="0">
              <a:buNone/>
            </a:pPr>
            <a:r>
              <a:rPr lang="en-US" dirty="0">
                <a:cs typeface="Calibri"/>
              </a:rPr>
              <a:t>Orient students to testing via an online platform: </a:t>
            </a:r>
          </a:p>
          <a:p>
            <a:pPr lvl="1"/>
            <a:r>
              <a:rPr lang="en-US" dirty="0"/>
              <a:t>Experience Online Testing Georgia: </a:t>
            </a:r>
            <a:r>
              <a:rPr lang="en-US" dirty="0">
                <a:hlinkClick r:id="rId5"/>
              </a:rPr>
              <a:t>http://www.gaexperienceonline.com</a:t>
            </a:r>
            <a:r>
              <a:rPr lang="en-US" dirty="0"/>
              <a:t> </a:t>
            </a:r>
          </a:p>
          <a:p>
            <a:pPr lvl="1"/>
            <a:r>
              <a:rPr lang="en-US" dirty="0">
                <a:cs typeface="Calibri"/>
              </a:rPr>
              <a:t>Available anywhere, anytime.</a:t>
            </a:r>
          </a:p>
          <a:p>
            <a:pPr lvl="1"/>
            <a:r>
              <a:rPr lang="en-US" dirty="0">
                <a:cs typeface="Calibri"/>
              </a:rPr>
              <a:t>Can be used by students and parents and a script is available for use in the classroom.</a:t>
            </a:r>
          </a:p>
        </p:txBody>
      </p:sp>
      <p:pic>
        <p:nvPicPr>
          <p:cNvPr id="5" name="Picture 4" descr="A person sitting at a desk using a computer&#10;&#10;Description generated with very high confidence">
            <a:extLst>
              <a:ext uri="{FF2B5EF4-FFF2-40B4-BE49-F238E27FC236}">
                <a16:creationId xmlns:a16="http://schemas.microsoft.com/office/drawing/2014/main" id="{9ACE63CC-6DA2-4F84-817F-8338893D0E7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3842066" y="1530031"/>
            <a:ext cx="3872165" cy="2577484"/>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5086009"/>
      </p:ext>
    </p:extLst>
  </p:cSld>
  <p:clrMapOvr>
    <a:masterClrMapping/>
  </p:clrMapOvr>
  <mc:AlternateContent xmlns:mc="http://schemas.openxmlformats.org/markup-compatibility/2006" xmlns:p14="http://schemas.microsoft.com/office/powerpoint/2010/main">
    <mc:Choice Requires="p14">
      <p:transition spd="slow" p14:dur="2000" advTm="41333"/>
    </mc:Choice>
    <mc:Fallback xmlns="">
      <p:transition spd="slow" advTm="4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6AEA33-0926-1F8F-3271-D6EEC54B5054}"/>
              </a:ext>
            </a:extLst>
          </p:cNvPr>
          <p:cNvPicPr>
            <a:picLocks noChangeAspect="1"/>
          </p:cNvPicPr>
          <p:nvPr/>
        </p:nvPicPr>
        <p:blipFill>
          <a:blip r:embed="rId5"/>
          <a:stretch>
            <a:fillRect/>
          </a:stretch>
        </p:blipFill>
        <p:spPr>
          <a:xfrm>
            <a:off x="2005516" y="1322179"/>
            <a:ext cx="4235267" cy="4192269"/>
          </a:xfrm>
          <a:prstGeom prst="rect">
            <a:avLst/>
          </a:prstGeom>
          <a:effectLst>
            <a:outerShdw blurRad="50800" dist="38100" dir="13500000" algn="br" rotWithShape="0">
              <a:prstClr val="black">
                <a:alpha val="40000"/>
              </a:prstClr>
            </a:outerShdw>
            <a:softEdge rad="63500"/>
          </a:effectLst>
        </p:spPr>
      </p:pic>
      <p:sp>
        <p:nvSpPr>
          <p:cNvPr id="2" name="Title 1"/>
          <p:cNvSpPr>
            <a:spLocks noGrp="1"/>
          </p:cNvSpPr>
          <p:nvPr>
            <p:ph type="title"/>
          </p:nvPr>
        </p:nvSpPr>
        <p:spPr/>
        <p:txBody>
          <a:bodyPr>
            <a:normAutofit fontScale="90000"/>
          </a:bodyPr>
          <a:lstStyle/>
          <a:p>
            <a:r>
              <a:rPr lang="en-US">
                <a:hlinkClick r:id="rId6"/>
              </a:rPr>
              <a:t>Georgia Milestones Resources</a:t>
            </a:r>
            <a:endParaRPr lang="en-US"/>
          </a:p>
        </p:txBody>
      </p:sp>
      <p:sp>
        <p:nvSpPr>
          <p:cNvPr id="4" name="Slide Number Placeholder 3">
            <a:extLst>
              <a:ext uri="{FF2B5EF4-FFF2-40B4-BE49-F238E27FC236}">
                <a16:creationId xmlns:a16="http://schemas.microsoft.com/office/drawing/2014/main" id="{B318CB53-09BF-4E6A-BE44-3607F9E0BC88}"/>
              </a:ext>
            </a:extLst>
          </p:cNvPr>
          <p:cNvSpPr>
            <a:spLocks noGrp="1"/>
          </p:cNvSpPr>
          <p:nvPr>
            <p:ph type="sldNum" sz="quarter" idx="16"/>
          </p:nvPr>
        </p:nvSpPr>
        <p:spPr>
          <a:xfrm>
            <a:off x="1524000" y="6444183"/>
            <a:ext cx="667639" cy="365125"/>
          </a:xfrm>
        </p:spPr>
        <p:txBody>
          <a:bodyPr/>
          <a:lstStyle/>
          <a:p>
            <a:fld id="{48F63A3B-78C7-47BE-AE5E-E10140E04643}" type="slidenum">
              <a:rPr lang="en-US" smtClean="0"/>
              <a:pPr/>
              <a:t>11</a:t>
            </a:fld>
            <a:endParaRPr lang="en-US"/>
          </a:p>
        </p:txBody>
      </p:sp>
      <p:pic>
        <p:nvPicPr>
          <p:cNvPr id="8" name="Picture 7">
            <a:extLst>
              <a:ext uri="{FF2B5EF4-FFF2-40B4-BE49-F238E27FC236}">
                <a16:creationId xmlns:a16="http://schemas.microsoft.com/office/drawing/2014/main" id="{93E0F15D-8AF6-426C-BF5D-5FB9B3E700DF}"/>
              </a:ext>
            </a:extLst>
          </p:cNvPr>
          <p:cNvPicPr>
            <a:picLocks noChangeAspect="1"/>
          </p:cNvPicPr>
          <p:nvPr/>
        </p:nvPicPr>
        <p:blipFill>
          <a:blip r:embed="rId7"/>
          <a:stretch>
            <a:fillRect/>
          </a:stretch>
        </p:blipFill>
        <p:spPr>
          <a:xfrm>
            <a:off x="4038600" y="2099497"/>
            <a:ext cx="4114800" cy="394382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B39173D8-4BA7-40EC-957F-DA3ECB6428F0}"/>
              </a:ext>
            </a:extLst>
          </p:cNvPr>
          <p:cNvPicPr>
            <a:picLocks noChangeAspect="1"/>
          </p:cNvPicPr>
          <p:nvPr/>
        </p:nvPicPr>
        <p:blipFill>
          <a:blip r:embed="rId8"/>
          <a:stretch>
            <a:fillRect/>
          </a:stretch>
        </p:blipFill>
        <p:spPr>
          <a:xfrm>
            <a:off x="5710133" y="4268422"/>
            <a:ext cx="4114800" cy="1774900"/>
          </a:xfrm>
          <a:prstGeom prst="rect">
            <a:avLst/>
          </a:prstGeom>
          <a:ln>
            <a:noFill/>
          </a:ln>
          <a:effectLst>
            <a:outerShdw blurRad="190500" algn="tl" rotWithShape="0">
              <a:srgbClr val="000000">
                <a:alpha val="70000"/>
              </a:srgbClr>
            </a:outerShd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150358"/>
      </p:ext>
    </p:extLst>
  </p:cSld>
  <p:clrMapOvr>
    <a:masterClrMapping/>
  </p:clrMapOvr>
  <mc:AlternateContent xmlns:mc="http://schemas.openxmlformats.org/markup-compatibility/2006" xmlns:p14="http://schemas.microsoft.com/office/powerpoint/2010/main">
    <mc:Choice Requires="p14">
      <p:transition spd="slow" p14:dur="2000" advTm="16285"/>
    </mc:Choice>
    <mc:Fallback xmlns="">
      <p:transition spd="slow" advTm="1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82D47-D235-460A-A67C-FAA87C61D26B}"/>
              </a:ext>
            </a:extLst>
          </p:cNvPr>
          <p:cNvSpPr>
            <a:spLocks noGrp="1"/>
          </p:cNvSpPr>
          <p:nvPr>
            <p:ph type="title"/>
          </p:nvPr>
        </p:nvSpPr>
        <p:spPr>
          <a:xfrm>
            <a:off x="2419350" y="585216"/>
            <a:ext cx="7918704" cy="539496"/>
          </a:xfrm>
        </p:spPr>
        <p:txBody>
          <a:bodyPr>
            <a:normAutofit fontScale="90000"/>
          </a:bodyPr>
          <a:lstStyle/>
          <a:p>
            <a:r>
              <a:rPr lang="en-US"/>
              <a:t>Student Preparation</a:t>
            </a:r>
          </a:p>
        </p:txBody>
      </p:sp>
      <p:sp>
        <p:nvSpPr>
          <p:cNvPr id="6" name="Content Placeholder 5"/>
          <p:cNvSpPr>
            <a:spLocks noGrp="1"/>
          </p:cNvSpPr>
          <p:nvPr>
            <p:ph idx="1"/>
          </p:nvPr>
        </p:nvSpPr>
        <p:spPr>
          <a:xfrm>
            <a:off x="2451354" y="1651509"/>
            <a:ext cx="7886700" cy="3134001"/>
          </a:xfrm>
        </p:spPr>
        <p:txBody>
          <a:bodyPr vert="horz" lIns="91440" tIns="45720" rIns="91440" bIns="45720" rtlCol="0" anchor="t">
            <a:normAutofit fontScale="85000" lnSpcReduction="10000"/>
          </a:bodyPr>
          <a:lstStyle/>
          <a:p>
            <a:r>
              <a:rPr lang="en-US" dirty="0">
                <a:latin typeface="Arial"/>
                <a:cs typeface="Arial"/>
              </a:rPr>
              <a:t>Device Familiarity – Ensure students are familiar with the operation of the device they will use during testing.</a:t>
            </a:r>
          </a:p>
          <a:p>
            <a:pPr lvl="1"/>
            <a:r>
              <a:rPr lang="en-US" dirty="0">
                <a:latin typeface="Arial"/>
                <a:cs typeface="Arial"/>
              </a:rPr>
              <a:t>Mouse</a:t>
            </a:r>
          </a:p>
          <a:p>
            <a:pPr lvl="1"/>
            <a:r>
              <a:rPr lang="en-US" dirty="0">
                <a:latin typeface="Arial"/>
                <a:cs typeface="Arial"/>
              </a:rPr>
              <a:t>Keyboard</a:t>
            </a:r>
          </a:p>
          <a:p>
            <a:pPr lvl="1"/>
            <a:r>
              <a:rPr lang="en-US" dirty="0">
                <a:latin typeface="Arial"/>
                <a:cs typeface="Arial"/>
              </a:rPr>
              <a:t>Touchpad</a:t>
            </a:r>
          </a:p>
          <a:p>
            <a:r>
              <a:rPr lang="en-US" dirty="0">
                <a:latin typeface="Arial"/>
                <a:cs typeface="Arial"/>
              </a:rPr>
              <a:t>Online Administration Familiarity – Ensure students are familiar with the tools and accommodations they will use during the online testing assessment.</a:t>
            </a:r>
          </a:p>
        </p:txBody>
      </p:sp>
      <p:sp>
        <p:nvSpPr>
          <p:cNvPr id="8" name="Date Placeholder 2">
            <a:extLst>
              <a:ext uri="{FF2B5EF4-FFF2-40B4-BE49-F238E27FC236}">
                <a16:creationId xmlns:a16="http://schemas.microsoft.com/office/drawing/2014/main" id="{9E54E4EE-D550-4653-B718-15F5C2F763FB}"/>
              </a:ext>
            </a:extLst>
          </p:cNvPr>
          <p:cNvSpPr>
            <a:spLocks noGrp="1"/>
          </p:cNvSpPr>
          <p:nvPr>
            <p:ph type="dt" sz="half" idx="10"/>
          </p:nvPr>
        </p:nvSpPr>
        <p:spPr>
          <a:xfrm rot="16200000">
            <a:off x="823959" y="1252624"/>
            <a:ext cx="2057400" cy="365125"/>
          </a:xfrm>
        </p:spPr>
        <p:txBody>
          <a:bodyPr/>
          <a:lstStyle/>
          <a:p>
            <a:r>
              <a:rPr lang="en-US"/>
              <a:t>2/23/2021</a:t>
            </a:r>
          </a:p>
        </p:txBody>
      </p:sp>
      <p:sp>
        <p:nvSpPr>
          <p:cNvPr id="9" name="Slide Number Placeholder 3">
            <a:extLst>
              <a:ext uri="{FF2B5EF4-FFF2-40B4-BE49-F238E27FC236}">
                <a16:creationId xmlns:a16="http://schemas.microsoft.com/office/drawing/2014/main" id="{3381EBB5-63E9-4D5B-B2E7-6FDB5B46C285}"/>
              </a:ext>
            </a:extLst>
          </p:cNvPr>
          <p:cNvSpPr>
            <a:spLocks noGrp="1"/>
          </p:cNvSpPr>
          <p:nvPr>
            <p:ph type="sldNum" sz="quarter" idx="12"/>
          </p:nvPr>
        </p:nvSpPr>
        <p:spPr>
          <a:xfrm>
            <a:off x="1524000" y="6412493"/>
            <a:ext cx="667639" cy="365125"/>
          </a:xfrm>
        </p:spPr>
        <p:txBody>
          <a:bodyPr/>
          <a:lstStyle/>
          <a:p>
            <a:fld id="{48F63A3B-78C7-47BE-AE5E-E10140E04643}" type="slidenum">
              <a:rPr lang="en-US" smtClean="0"/>
              <a:pPr/>
              <a:t>12</a:t>
            </a:fld>
            <a:endParaRPr lang="en-US"/>
          </a:p>
        </p:txBody>
      </p:sp>
      <p:sp>
        <p:nvSpPr>
          <p:cNvPr id="5" name="Text Placeholder 4">
            <a:extLst>
              <a:ext uri="{FF2B5EF4-FFF2-40B4-BE49-F238E27FC236}">
                <a16:creationId xmlns:a16="http://schemas.microsoft.com/office/drawing/2014/main" id="{BC729823-469E-498A-932E-17722E413FF9}"/>
              </a:ext>
            </a:extLst>
          </p:cNvPr>
          <p:cNvSpPr>
            <a:spLocks noGrp="1"/>
          </p:cNvSpPr>
          <p:nvPr>
            <p:ph type="body" sz="quarter" idx="14"/>
          </p:nvPr>
        </p:nvSpPr>
        <p:spPr>
          <a:xfrm>
            <a:off x="2419350" y="1112013"/>
            <a:ext cx="7886700" cy="369332"/>
          </a:xfrm>
        </p:spPr>
        <p:txBody>
          <a:bodyPr/>
          <a:lstStyle/>
          <a:p>
            <a:r>
              <a:rPr lang="en-US"/>
              <a:t>Train Students on Strategies, Item Formats and Universal Tools</a:t>
            </a:r>
          </a:p>
        </p:txBody>
      </p:sp>
      <p:sp>
        <p:nvSpPr>
          <p:cNvPr id="2" name="TextBox 1"/>
          <p:cNvSpPr txBox="1"/>
          <p:nvPr/>
        </p:nvSpPr>
        <p:spPr>
          <a:xfrm>
            <a:off x="2798988" y="4712491"/>
            <a:ext cx="6594022" cy="892552"/>
          </a:xfrm>
          <a:prstGeom prst="rect">
            <a:avLst/>
          </a:prstGeom>
          <a:solidFill>
            <a:srgbClr val="44883E"/>
          </a:solidFill>
        </p:spPr>
        <p:txBody>
          <a:bodyPr wrap="square" rtlCol="0">
            <a:spAutoFit/>
          </a:bodyPr>
          <a:lstStyle/>
          <a:p>
            <a:pPr algn="ctr"/>
            <a:r>
              <a:rPr lang="en-US" sz="2600" b="1" dirty="0">
                <a:solidFill>
                  <a:schemeClr val="bg1"/>
                </a:solidFill>
                <a:latin typeface="Arial" panose="020B0604020202020204" pitchFamily="34" charset="0"/>
              </a:rPr>
              <a:t>Ensure that students have practiced with testing devices before testing. </a:t>
            </a:r>
          </a:p>
        </p:txBody>
      </p:sp>
      <p:sp>
        <p:nvSpPr>
          <p:cNvPr id="10" name="TextBox 9">
            <a:extLst>
              <a:ext uri="{FF2B5EF4-FFF2-40B4-BE49-F238E27FC236}">
                <a16:creationId xmlns:a16="http://schemas.microsoft.com/office/drawing/2014/main" id="{4DE63374-82E9-476C-99C6-B1C4C46C3149}"/>
              </a:ext>
            </a:extLst>
          </p:cNvPr>
          <p:cNvSpPr txBox="1"/>
          <p:nvPr/>
        </p:nvSpPr>
        <p:spPr>
          <a:xfrm>
            <a:off x="2304717" y="5605043"/>
            <a:ext cx="7321195" cy="461665"/>
          </a:xfrm>
          <a:prstGeom prst="rect">
            <a:avLst/>
          </a:prstGeom>
          <a:noFill/>
        </p:spPr>
        <p:txBody>
          <a:bodyPr wrap="square">
            <a:spAutoFit/>
          </a:bodyPr>
          <a:lstStyle/>
          <a:p>
            <a:pPr algn="ctr"/>
            <a:r>
              <a:rPr lang="en-US" sz="2400" dirty="0">
                <a:hlinkClick r:id="rId5"/>
              </a:rPr>
              <a:t>www.gaexperienceonline.com</a:t>
            </a:r>
            <a:endParaRPr lang="en-US"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9387022"/>
      </p:ext>
    </p:extLst>
  </p:cSld>
  <p:clrMapOvr>
    <a:masterClrMapping/>
  </p:clrMapOvr>
  <mc:AlternateContent xmlns:mc="http://schemas.openxmlformats.org/markup-compatibility/2006" xmlns:p14="http://schemas.microsoft.com/office/powerpoint/2010/main">
    <mc:Choice Requires="p14">
      <p:transition spd="slow" p14:dur="2000" advTm="36734"/>
    </mc:Choice>
    <mc:Fallback xmlns="">
      <p:transition spd="slow" advTm="3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DA4-E79E-4D7B-865C-BD395534FA12}"/>
              </a:ext>
            </a:extLst>
          </p:cNvPr>
          <p:cNvSpPr>
            <a:spLocks noGrp="1"/>
          </p:cNvSpPr>
          <p:nvPr>
            <p:ph type="title"/>
          </p:nvPr>
        </p:nvSpPr>
        <p:spPr>
          <a:xfrm>
            <a:off x="813486" y="224862"/>
            <a:ext cx="10515600" cy="1325563"/>
          </a:xfrm>
        </p:spPr>
        <p:txBody>
          <a:bodyPr/>
          <a:lstStyle/>
          <a:p>
            <a:r>
              <a:rPr lang="en-US" b="1" dirty="0"/>
              <a:t>Are Students Ready?</a:t>
            </a:r>
            <a:endParaRPr lang="en-US" b="1" dirty="0">
              <a:cs typeface="Calibri Light"/>
            </a:endParaRPr>
          </a:p>
        </p:txBody>
      </p:sp>
      <p:sp>
        <p:nvSpPr>
          <p:cNvPr id="8" name="TextBox 7">
            <a:extLst>
              <a:ext uri="{FF2B5EF4-FFF2-40B4-BE49-F238E27FC236}">
                <a16:creationId xmlns:a16="http://schemas.microsoft.com/office/drawing/2014/main" id="{29797AAE-74C6-418C-AA98-E332314D86B1}"/>
              </a:ext>
            </a:extLst>
          </p:cNvPr>
          <p:cNvSpPr txBox="1"/>
          <p:nvPr/>
        </p:nvSpPr>
        <p:spPr>
          <a:xfrm>
            <a:off x="7484806" y="1445742"/>
            <a:ext cx="3463280" cy="3477875"/>
          </a:xfrm>
          <a:prstGeom prst="rect">
            <a:avLst/>
          </a:prstGeom>
          <a:noFill/>
        </p:spPr>
        <p:txBody>
          <a:bodyPr wrap="square" rtlCol="0" anchor="t">
            <a:spAutoFit/>
          </a:bodyPr>
          <a:lstStyle/>
          <a:p>
            <a:pPr marL="214308" indent="-214308">
              <a:buFont typeface="Arial" panose="020B0604020202020204" pitchFamily="34" charset="0"/>
              <a:buChar char="•"/>
            </a:pPr>
            <a:r>
              <a:rPr lang="en-US" sz="2000" dirty="0"/>
              <a:t>Format of the test</a:t>
            </a:r>
          </a:p>
          <a:p>
            <a:pPr marL="214308" indent="-214308">
              <a:buFont typeface="Arial" panose="020B0604020202020204" pitchFamily="34" charset="0"/>
              <a:buChar char="•"/>
            </a:pPr>
            <a:r>
              <a:rPr lang="en-US" sz="2000" dirty="0"/>
              <a:t>Testing tools</a:t>
            </a:r>
            <a:endParaRPr lang="en-US" sz="2000" dirty="0">
              <a:cs typeface="Calibri"/>
            </a:endParaRPr>
          </a:p>
          <a:p>
            <a:pPr marL="214308" indent="-214308">
              <a:buFont typeface="Arial" panose="020B0604020202020204" pitchFamily="34" charset="0"/>
              <a:buChar char="•"/>
            </a:pPr>
            <a:r>
              <a:rPr lang="en-US" sz="2000" dirty="0"/>
              <a:t>Time and date of test</a:t>
            </a:r>
          </a:p>
          <a:p>
            <a:pPr marL="214308" indent="-214308">
              <a:buFont typeface="Arial" panose="020B0604020202020204" pitchFamily="34" charset="0"/>
              <a:buChar char="•"/>
            </a:pPr>
            <a:r>
              <a:rPr lang="en-US" sz="2000" dirty="0"/>
              <a:t>Different item types</a:t>
            </a:r>
          </a:p>
          <a:p>
            <a:pPr marL="214308" indent="-214308">
              <a:buFont typeface="Arial" panose="020B0604020202020204" pitchFamily="34" charset="0"/>
              <a:buChar char="•"/>
            </a:pPr>
            <a:r>
              <a:rPr lang="en-US" sz="2000" dirty="0"/>
              <a:t>Online calculators</a:t>
            </a:r>
            <a:endParaRPr lang="en-US" sz="2000" dirty="0">
              <a:cs typeface="Calibri"/>
            </a:endParaRPr>
          </a:p>
          <a:p>
            <a:pPr marL="214308" indent="-214308">
              <a:buFont typeface="Arial" panose="020B0604020202020204" pitchFamily="34" charset="0"/>
              <a:buChar char="•"/>
            </a:pPr>
            <a:r>
              <a:rPr lang="en-US" sz="2000" dirty="0"/>
              <a:t>Cut, copy, paste, undo, redo</a:t>
            </a:r>
            <a:endParaRPr lang="en-US" sz="2000" dirty="0">
              <a:cs typeface="Calibri"/>
            </a:endParaRPr>
          </a:p>
          <a:p>
            <a:pPr marL="214308" indent="-214308">
              <a:buFont typeface="Arial" panose="020B0604020202020204" pitchFamily="34" charset="0"/>
              <a:buChar char="•"/>
            </a:pPr>
            <a:r>
              <a:rPr lang="en-US" sz="2000" dirty="0"/>
              <a:t>Online reference Documents</a:t>
            </a:r>
            <a:endParaRPr lang="en-US" sz="2000" dirty="0">
              <a:cs typeface="Calibri"/>
            </a:endParaRPr>
          </a:p>
          <a:p>
            <a:pPr marL="214308" indent="-214308">
              <a:buFont typeface="Arial" panose="020B0604020202020204" pitchFamily="34" charset="0"/>
              <a:buChar char="•"/>
            </a:pPr>
            <a:r>
              <a:rPr lang="en-US" sz="2000" dirty="0"/>
              <a:t>Accommodations</a:t>
            </a:r>
          </a:p>
          <a:p>
            <a:pPr marL="214308" indent="-214308">
              <a:buFont typeface="Arial" panose="020B0604020202020204" pitchFamily="34" charset="0"/>
              <a:buChar char="•"/>
            </a:pPr>
            <a:r>
              <a:rPr lang="en-US" sz="2000" dirty="0"/>
              <a:t>Familiarity with device for testing</a:t>
            </a:r>
          </a:p>
          <a:p>
            <a:pPr marL="214308" indent="-214308">
              <a:buFont typeface="Arial" panose="020B0604020202020204" pitchFamily="34" charset="0"/>
              <a:buChar char="•"/>
            </a:pPr>
            <a:r>
              <a:rPr lang="en-US" sz="2000" dirty="0"/>
              <a:t>Closing out the test</a:t>
            </a:r>
            <a:endParaRPr lang="en-US" sz="2000" dirty="0">
              <a:cs typeface="Calibri"/>
            </a:endParaRPr>
          </a:p>
        </p:txBody>
      </p:sp>
      <p:grpSp>
        <p:nvGrpSpPr>
          <p:cNvPr id="3" name="Group 2">
            <a:extLst>
              <a:ext uri="{FF2B5EF4-FFF2-40B4-BE49-F238E27FC236}">
                <a16:creationId xmlns:a16="http://schemas.microsoft.com/office/drawing/2014/main" id="{5668464E-4E7F-4690-80AA-4F996183BC4C}"/>
              </a:ext>
            </a:extLst>
          </p:cNvPr>
          <p:cNvGrpSpPr/>
          <p:nvPr/>
        </p:nvGrpSpPr>
        <p:grpSpPr>
          <a:xfrm>
            <a:off x="951470" y="1309816"/>
            <a:ext cx="6415810" cy="5016843"/>
            <a:chOff x="909424" y="1496905"/>
            <a:chExt cx="6881616" cy="4905475"/>
          </a:xfrm>
        </p:grpSpPr>
        <p:pic>
          <p:nvPicPr>
            <p:cNvPr id="7" name="Picture 6">
              <a:extLst>
                <a:ext uri="{FF2B5EF4-FFF2-40B4-BE49-F238E27FC236}">
                  <a16:creationId xmlns:a16="http://schemas.microsoft.com/office/drawing/2014/main" id="{73E1A873-62DA-4351-B19C-0ED9756CB6F1}"/>
                </a:ext>
              </a:extLst>
            </p:cNvPr>
            <p:cNvPicPr>
              <a:picLocks noChangeAspect="1"/>
            </p:cNvPicPr>
            <p:nvPr/>
          </p:nvPicPr>
          <p:blipFill>
            <a:blip r:embed="rId5"/>
            <a:stretch>
              <a:fillRect/>
            </a:stretch>
          </p:blipFill>
          <p:spPr>
            <a:xfrm>
              <a:off x="909424" y="1496905"/>
              <a:ext cx="6881616" cy="4905475"/>
            </a:xfrm>
            <a:prstGeom prst="rect">
              <a:avLst/>
            </a:prstGeom>
            <a:ln>
              <a:noFill/>
            </a:ln>
            <a:effectLst>
              <a:outerShdw blurRad="292100" dist="139700" dir="2700000" algn="tl" rotWithShape="0">
                <a:srgbClr val="333333">
                  <a:alpha val="65000"/>
                </a:srgbClr>
              </a:outerShdw>
            </a:effectLst>
          </p:spPr>
        </p:pic>
        <p:pic>
          <p:nvPicPr>
            <p:cNvPr id="9" name="Picture 1" descr="image001">
              <a:extLst>
                <a:ext uri="{FF2B5EF4-FFF2-40B4-BE49-F238E27FC236}">
                  <a16:creationId xmlns:a16="http://schemas.microsoft.com/office/drawing/2014/main" id="{D4A24AEA-211A-448F-AE88-CBCFB4BEB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514" y="3006434"/>
              <a:ext cx="3185227" cy="282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179587"/>
      </p:ext>
    </p:extLst>
  </p:cSld>
  <p:clrMapOvr>
    <a:masterClrMapping/>
  </p:clrMapOvr>
  <mc:AlternateContent xmlns:mc="http://schemas.openxmlformats.org/markup-compatibility/2006" xmlns:p14="http://schemas.microsoft.com/office/powerpoint/2010/main">
    <mc:Choice Requires="p14">
      <p:transition spd="slow" p14:dur="2000" advTm="36669"/>
    </mc:Choice>
    <mc:Fallback xmlns="">
      <p:transition spd="slow" advTm="3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2223782" y="229053"/>
            <a:ext cx="8078546" cy="994172"/>
          </a:xfrm>
        </p:spPr>
        <p:txBody>
          <a:bodyPr>
            <a:normAutofit fontScale="90000"/>
          </a:bodyPr>
          <a:lstStyle/>
          <a:p>
            <a:r>
              <a:rPr lang="en-US" dirty="0"/>
              <a:t>Item Types – </a:t>
            </a:r>
            <a:r>
              <a:rPr lang="en-US" dirty="0">
                <a:solidFill>
                  <a:schemeClr val="accent1">
                    <a:lumMod val="50000"/>
                  </a:schemeClr>
                </a:solidFill>
              </a:rPr>
              <a:t>Reading &amp; Evidence Based Writing</a:t>
            </a:r>
          </a:p>
        </p:txBody>
      </p:sp>
      <p:pic>
        <p:nvPicPr>
          <p:cNvPr id="6" name="Picture 5" descr="Graphical user interface, text, application&#10;&#10;Description automatically generated">
            <a:extLst>
              <a:ext uri="{FF2B5EF4-FFF2-40B4-BE49-F238E27FC236}">
                <a16:creationId xmlns:a16="http://schemas.microsoft.com/office/drawing/2014/main" id="{D16F5256-153F-436B-A543-877D4CE75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480" y="1334530"/>
            <a:ext cx="7144228" cy="482392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0818417"/>
      </p:ext>
    </p:extLst>
  </p:cSld>
  <p:clrMapOvr>
    <a:masterClrMapping/>
  </p:clrMapOvr>
  <mc:AlternateContent xmlns:mc="http://schemas.openxmlformats.org/markup-compatibility/2006" xmlns:p14="http://schemas.microsoft.com/office/powerpoint/2010/main">
    <mc:Choice Requires="p14">
      <p:transition spd="slow" p14:dur="2000" advTm="22111"/>
    </mc:Choice>
    <mc:Fallback xmlns="">
      <p:transition spd="slow" advTm="2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2327014" y="167269"/>
            <a:ext cx="8078546" cy="994172"/>
          </a:xfrm>
        </p:spPr>
        <p:txBody>
          <a:bodyPr/>
          <a:lstStyle/>
          <a:p>
            <a:r>
              <a:rPr lang="en-US" dirty="0"/>
              <a:t>Item Types – </a:t>
            </a:r>
            <a:r>
              <a:rPr lang="en-US" dirty="0">
                <a:solidFill>
                  <a:schemeClr val="accent1">
                    <a:lumMod val="50000"/>
                  </a:schemeClr>
                </a:solidFill>
              </a:rPr>
              <a:t>Bar Graph</a:t>
            </a:r>
          </a:p>
        </p:txBody>
      </p:sp>
      <p:pic>
        <p:nvPicPr>
          <p:cNvPr id="3" name="bar_graph">
            <a:hlinkClick r:id="" action="ppaction://media"/>
            <a:extLst>
              <a:ext uri="{FF2B5EF4-FFF2-40B4-BE49-F238E27FC236}">
                <a16:creationId xmlns:a16="http://schemas.microsoft.com/office/drawing/2014/main" id="{E940C180-E716-4EE1-A2E4-72E3788DFB0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327013" y="988729"/>
            <a:ext cx="6606921" cy="4875624"/>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80009032"/>
      </p:ext>
    </p:extLst>
  </p:cSld>
  <p:clrMapOvr>
    <a:masterClrMapping/>
  </p:clrMapOvr>
  <mc:AlternateContent xmlns:mc="http://schemas.openxmlformats.org/markup-compatibility/2006" xmlns:p14="http://schemas.microsoft.com/office/powerpoint/2010/main">
    <mc:Choice Requires="p14">
      <p:transition spd="slow" p14:dur="2000" advTm="35969"/>
    </mc:Choice>
    <mc:Fallback xmlns="">
      <p:transition spd="slow" advTm="3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136" objId="3"/>
        <p14:triggerEvt type="onClick" time="7136" objId="3"/>
        <p14:stopEvt time="14385" objId="3"/>
        <p14:playEvt time="32720" objId="3"/>
        <p14:stopEvt time="3596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2067522" y="204339"/>
            <a:ext cx="8078546" cy="994172"/>
          </a:xfrm>
        </p:spPr>
        <p:txBody>
          <a:bodyPr/>
          <a:lstStyle/>
          <a:p>
            <a:r>
              <a:rPr lang="en-US" dirty="0"/>
              <a:t>Item Types – </a:t>
            </a:r>
            <a:r>
              <a:rPr lang="en-US" dirty="0">
                <a:solidFill>
                  <a:schemeClr val="accent1">
                    <a:lumMod val="50000"/>
                  </a:schemeClr>
                </a:solidFill>
              </a:rPr>
              <a:t>Drag and Drop</a:t>
            </a:r>
          </a:p>
        </p:txBody>
      </p:sp>
      <p:pic>
        <p:nvPicPr>
          <p:cNvPr id="5" name="Picture 4" descr="Graphical user interface&#10;&#10;Description automatically generated with medium confidence">
            <a:extLst>
              <a:ext uri="{FF2B5EF4-FFF2-40B4-BE49-F238E27FC236}">
                <a16:creationId xmlns:a16="http://schemas.microsoft.com/office/drawing/2014/main" id="{A1C830D9-BBD0-4C60-8273-E4EB2923B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3257" y="1062681"/>
            <a:ext cx="6723608" cy="496512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0388592"/>
      </p:ext>
    </p:extLst>
  </p:cSld>
  <p:clrMapOvr>
    <a:masterClrMapping/>
  </p:clrMapOvr>
  <mc:AlternateContent xmlns:mc="http://schemas.openxmlformats.org/markup-compatibility/2006" xmlns:p14="http://schemas.microsoft.com/office/powerpoint/2010/main">
    <mc:Choice Requires="p14">
      <p:transition spd="slow" p14:dur="2000" advTm="31664"/>
    </mc:Choice>
    <mc:Fallback xmlns="">
      <p:transition spd="slow" advTm="3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again for joining us.</a:t>
            </a:r>
          </a:p>
        </p:txBody>
      </p:sp>
      <p:sp>
        <p:nvSpPr>
          <p:cNvPr id="3" name="Rectangle 2"/>
          <p:cNvSpPr/>
          <p:nvPr/>
        </p:nvSpPr>
        <p:spPr>
          <a:xfrm>
            <a:off x="1240971" y="1541417"/>
            <a:ext cx="10019212" cy="3416320"/>
          </a:xfrm>
          <a:prstGeom prst="rect">
            <a:avLst/>
          </a:prstGeom>
        </p:spPr>
        <p:txBody>
          <a:bodyPr wrap="square">
            <a:spAutoFit/>
          </a:bodyPr>
          <a:lstStyle/>
          <a:p>
            <a:r>
              <a:rPr lang="en-US" sz="3600" dirty="0"/>
              <a:t>If you have any questions…</a:t>
            </a:r>
          </a:p>
          <a:p>
            <a:r>
              <a:rPr lang="en-US" sz="3600" dirty="0"/>
              <a:t>Dr. Moore’s email:</a:t>
            </a:r>
          </a:p>
          <a:p>
            <a:pPr lvl="1"/>
            <a:r>
              <a:rPr lang="en-US" sz="3600" dirty="0">
                <a:hlinkClick r:id="rId4"/>
              </a:rPr>
              <a:t>Jami.moore@hcbe.net</a:t>
            </a:r>
            <a:endParaRPr lang="en-US" sz="3600" dirty="0"/>
          </a:p>
          <a:p>
            <a:pPr lvl="1"/>
            <a:endParaRPr lang="en-US" sz="3600" dirty="0"/>
          </a:p>
          <a:p>
            <a:r>
              <a:rPr lang="en-US" sz="3600" dirty="0"/>
              <a:t>Practice test:</a:t>
            </a:r>
          </a:p>
          <a:p>
            <a:pPr algn="ctr"/>
            <a:r>
              <a:rPr lang="en-US" sz="3600" dirty="0">
                <a:hlinkClick r:id="rId5"/>
              </a:rPr>
              <a:t>www.gaexperienceonline.com</a:t>
            </a:r>
            <a:endParaRPr lang="en-US" sz="3600" dirty="0"/>
          </a:p>
        </p:txBody>
      </p:sp>
      <p:pic>
        <p:nvPicPr>
          <p:cNvPr id="5" name="Recorded Sound">
            <a:hlinkClick r:id="" action="ppaction://media"/>
            <a:extLst>
              <a:ext uri="{FF2B5EF4-FFF2-40B4-BE49-F238E27FC236}">
                <a16:creationId xmlns:a16="http://schemas.microsoft.com/office/drawing/2014/main" id="{3BF546C9-60E7-0CB3-3AAB-B02F0D64FE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0183" y="5436876"/>
            <a:ext cx="609600" cy="609600"/>
          </a:xfrm>
          <a:prstGeom prst="rect">
            <a:avLst/>
          </a:prstGeom>
        </p:spPr>
      </p:pic>
    </p:spTree>
    <p:extLst>
      <p:ext uri="{BB962C8B-B14F-4D97-AF65-F5344CB8AC3E}">
        <p14:creationId xmlns:p14="http://schemas.microsoft.com/office/powerpoint/2010/main" val="2192968391"/>
      </p:ext>
    </p:extLst>
  </p:cSld>
  <p:clrMapOvr>
    <a:masterClrMapping/>
  </p:clrMapOvr>
  <mc:AlternateContent xmlns:mc="http://schemas.openxmlformats.org/markup-compatibility/2006" xmlns:p14="http://schemas.microsoft.com/office/powerpoint/2010/main">
    <mc:Choice Requires="p14">
      <p:transition spd="slow" p14:dur="2000" advTm="24204"/>
    </mc:Choice>
    <mc:Fallback xmlns="">
      <p:transition spd="slow" advTm="242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Milestones Schedule</a:t>
            </a:r>
          </a:p>
        </p:txBody>
      </p:sp>
      <p:sp>
        <p:nvSpPr>
          <p:cNvPr id="4" name="Date Placeholder 3"/>
          <p:cNvSpPr>
            <a:spLocks noGrp="1"/>
          </p:cNvSpPr>
          <p:nvPr>
            <p:ph type="dt" sz="half" idx="10"/>
          </p:nvPr>
        </p:nvSpPr>
        <p:spPr/>
        <p:txBody>
          <a:bodyPr/>
          <a:lstStyle/>
          <a:p>
            <a:r>
              <a:rPr lang="en-US"/>
              <a:t>2/23/2021</a:t>
            </a:r>
          </a:p>
        </p:txBody>
      </p:sp>
      <p:sp>
        <p:nvSpPr>
          <p:cNvPr id="5" name="Slide Number Placeholder 4"/>
          <p:cNvSpPr>
            <a:spLocks noGrp="1"/>
          </p:cNvSpPr>
          <p:nvPr>
            <p:ph type="sldNum" sz="quarter" idx="12"/>
          </p:nvPr>
        </p:nvSpPr>
        <p:spPr/>
        <p:txBody>
          <a:bodyPr/>
          <a:lstStyle/>
          <a:p>
            <a:fld id="{48F63A3B-78C7-47BE-AE5E-E10140E04643}" type="slidenum">
              <a:rPr lang="en-US" smtClean="0"/>
              <a:pPr/>
              <a:t>2</a:t>
            </a:fld>
            <a:endParaRPr lang="en-US"/>
          </a:p>
        </p:txBody>
      </p:sp>
      <p:sp>
        <p:nvSpPr>
          <p:cNvPr id="6" name="Text Placeholder 5"/>
          <p:cNvSpPr>
            <a:spLocks noGrp="1"/>
          </p:cNvSpPr>
          <p:nvPr>
            <p:ph type="body" sz="quarter" idx="14"/>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FA1ECC9D-1C85-0B09-8D8E-98CE860C3574}"/>
              </a:ext>
            </a:extLst>
          </p:cNvPr>
          <p:cNvPicPr>
            <a:picLocks noChangeAspect="1"/>
          </p:cNvPicPr>
          <p:nvPr/>
        </p:nvPicPr>
        <p:blipFill>
          <a:blip r:embed="rId5"/>
          <a:stretch>
            <a:fillRect/>
          </a:stretch>
        </p:blipFill>
        <p:spPr>
          <a:xfrm>
            <a:off x="1318021" y="2283411"/>
            <a:ext cx="10309829" cy="3282064"/>
          </a:xfrm>
          <a:prstGeom prst="rect">
            <a:avLst/>
          </a:prstGeom>
        </p:spPr>
      </p:pic>
    </p:spTree>
    <p:extLst>
      <p:ext uri="{BB962C8B-B14F-4D97-AF65-F5344CB8AC3E}">
        <p14:creationId xmlns:p14="http://schemas.microsoft.com/office/powerpoint/2010/main" val="2151985515"/>
      </p:ext>
    </p:extLst>
  </p:cSld>
  <p:clrMapOvr>
    <a:masterClrMapping/>
  </p:clrMapOvr>
  <mc:AlternateContent xmlns:mc="http://schemas.openxmlformats.org/markup-compatibility/2006" xmlns:p14="http://schemas.microsoft.com/office/powerpoint/2010/main">
    <mc:Choice Requires="p14">
      <p:transition spd="slow" p14:dur="2000" advTm="71414"/>
    </mc:Choice>
    <mc:Fallback xmlns="">
      <p:transition spd="slow" advTm="7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F7360-F517-4549-8B08-2D6FF81342BB}"/>
              </a:ext>
            </a:extLst>
          </p:cNvPr>
          <p:cNvSpPr>
            <a:spLocks noGrp="1"/>
          </p:cNvSpPr>
          <p:nvPr>
            <p:ph type="title"/>
          </p:nvPr>
        </p:nvSpPr>
        <p:spPr/>
        <p:txBody>
          <a:bodyPr/>
          <a:lstStyle/>
          <a:p>
            <a:r>
              <a:rPr lang="en-US"/>
              <a:t>Georgia Milestones Overview</a:t>
            </a:r>
          </a:p>
        </p:txBody>
      </p:sp>
      <p:sp>
        <p:nvSpPr>
          <p:cNvPr id="7" name="Text Placeholder 6">
            <a:extLst>
              <a:ext uri="{FF2B5EF4-FFF2-40B4-BE49-F238E27FC236}">
                <a16:creationId xmlns:a16="http://schemas.microsoft.com/office/drawing/2014/main" id="{14B3DA22-4292-46B6-9087-15A75AD2D9F4}"/>
              </a:ext>
            </a:extLst>
          </p:cNvPr>
          <p:cNvSpPr>
            <a:spLocks noGrp="1"/>
          </p:cNvSpPr>
          <p:nvPr>
            <p:ph type="body" sz="quarter" idx="13"/>
          </p:nvPr>
        </p:nvSpPr>
        <p:spPr/>
        <p:txBody>
          <a:bodyPr/>
          <a:lstStyle/>
          <a:p>
            <a:endParaRPr lang="en-US"/>
          </a:p>
          <a:p>
            <a:endParaRPr lang="en-US"/>
          </a:p>
        </p:txBody>
      </p:sp>
    </p:spTree>
    <p:extLst>
      <p:ext uri="{BB962C8B-B14F-4D97-AF65-F5344CB8AC3E}">
        <p14:creationId xmlns:p14="http://schemas.microsoft.com/office/powerpoint/2010/main" val="1838586166"/>
      </p:ext>
    </p:extLst>
  </p:cSld>
  <p:clrMapOvr>
    <a:masterClrMapping/>
  </p:clrMapOvr>
  <mc:AlternateContent xmlns:mc="http://schemas.openxmlformats.org/markup-compatibility/2006" xmlns:p14="http://schemas.microsoft.com/office/powerpoint/2010/main">
    <mc:Choice Requires="p14">
      <p:transition spd="slow" p14:dur="2000" advTm="1624"/>
    </mc:Choice>
    <mc:Fallback xmlns="">
      <p:transition spd="slow" advTm="162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43DD-0CB7-4835-8306-148931BADA59}"/>
              </a:ext>
            </a:extLst>
          </p:cNvPr>
          <p:cNvSpPr>
            <a:spLocks noGrp="1"/>
          </p:cNvSpPr>
          <p:nvPr>
            <p:ph type="title"/>
          </p:nvPr>
        </p:nvSpPr>
        <p:spPr/>
        <p:txBody>
          <a:bodyPr>
            <a:normAutofit fontScale="90000"/>
          </a:bodyPr>
          <a:lstStyle/>
          <a:p>
            <a:r>
              <a:rPr lang="en-US"/>
              <a:t>Summative Purpose for Assessment</a:t>
            </a:r>
          </a:p>
        </p:txBody>
      </p:sp>
      <p:graphicFrame>
        <p:nvGraphicFramePr>
          <p:cNvPr id="7" name="Content Placeholder 6">
            <a:extLst>
              <a:ext uri="{FF2B5EF4-FFF2-40B4-BE49-F238E27FC236}">
                <a16:creationId xmlns:a16="http://schemas.microsoft.com/office/drawing/2014/main" id="{9C8ADF9A-6FD3-49AD-A41B-F934E60840D3}"/>
              </a:ext>
            </a:extLst>
          </p:cNvPr>
          <p:cNvGraphicFramePr>
            <a:graphicFrameLocks noGrp="1"/>
          </p:cNvGraphicFramePr>
          <p:nvPr>
            <p:ph idx="1"/>
          </p:nvPr>
        </p:nvGraphicFramePr>
        <p:xfrm>
          <a:off x="2419350" y="1330325"/>
          <a:ext cx="7886700" cy="4197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ate Placeholder 4">
            <a:extLst>
              <a:ext uri="{FF2B5EF4-FFF2-40B4-BE49-F238E27FC236}">
                <a16:creationId xmlns:a16="http://schemas.microsoft.com/office/drawing/2014/main" id="{90D09D66-6ADE-4946-A8F3-2276E47B9A2E}"/>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A189E1CE-ED24-4350-8E30-853C1BC04E4F}"/>
              </a:ext>
            </a:extLst>
          </p:cNvPr>
          <p:cNvSpPr>
            <a:spLocks noGrp="1"/>
          </p:cNvSpPr>
          <p:nvPr>
            <p:ph type="sldNum" sz="quarter" idx="16"/>
          </p:nvPr>
        </p:nvSpPr>
        <p:spPr/>
        <p:txBody>
          <a:bodyPr/>
          <a:lstStyle/>
          <a:p>
            <a:fld id="{48F63A3B-78C7-47BE-AE5E-E10140E04643}" type="slidenum">
              <a:rPr lang="en-US" smtClean="0"/>
              <a:pPr/>
              <a:t>4</a:t>
            </a:fld>
            <a:endParaRPr lang="en-US"/>
          </a:p>
        </p:txBody>
      </p:sp>
      <p:sp>
        <p:nvSpPr>
          <p:cNvPr id="3" name="TextBox 2">
            <a:extLst>
              <a:ext uri="{FF2B5EF4-FFF2-40B4-BE49-F238E27FC236}">
                <a16:creationId xmlns:a16="http://schemas.microsoft.com/office/drawing/2014/main" id="{8CC90E46-50C8-4BD8-8F5A-83C8C128778D}"/>
              </a:ext>
            </a:extLst>
          </p:cNvPr>
          <p:cNvSpPr txBox="1"/>
          <p:nvPr/>
        </p:nvSpPr>
        <p:spPr>
          <a:xfrm>
            <a:off x="2857041" y="5651654"/>
            <a:ext cx="6477918" cy="646331"/>
          </a:xfrm>
          <a:prstGeom prst="rect">
            <a:avLst/>
          </a:prstGeom>
          <a:noFill/>
        </p:spPr>
        <p:txBody>
          <a:bodyPr wrap="square" rtlCol="0">
            <a:spAutoFit/>
          </a:bodyPr>
          <a:lstStyle/>
          <a:p>
            <a:pPr algn="ctr"/>
            <a:r>
              <a:rPr lang="en-US" dirty="0"/>
              <a:t>There are no changes in the Georgia Milestones test design for 2022-2023.</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9524878"/>
      </p:ext>
    </p:extLst>
  </p:cSld>
  <p:clrMapOvr>
    <a:masterClrMapping/>
  </p:clrMapOvr>
  <mc:AlternateContent xmlns:mc="http://schemas.openxmlformats.org/markup-compatibility/2006" xmlns:p14="http://schemas.microsoft.com/office/powerpoint/2010/main">
    <mc:Choice Requires="p14">
      <p:transition spd="slow" p14:dur="2000" advTm="35011"/>
    </mc:Choice>
    <mc:Fallback xmlns="">
      <p:transition spd="slow" advTm="3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B1A9-EE4A-4754-87C8-223921581DC2}"/>
              </a:ext>
            </a:extLst>
          </p:cNvPr>
          <p:cNvSpPr>
            <a:spLocks noGrp="1"/>
          </p:cNvSpPr>
          <p:nvPr>
            <p:ph type="title"/>
          </p:nvPr>
        </p:nvSpPr>
        <p:spPr/>
        <p:txBody>
          <a:bodyPr>
            <a:normAutofit fontScale="90000"/>
          </a:bodyPr>
          <a:lstStyle/>
          <a:p>
            <a:r>
              <a:rPr lang="en-US"/>
              <a:t>Georgia Milestones</a:t>
            </a:r>
          </a:p>
        </p:txBody>
      </p:sp>
      <p:sp>
        <p:nvSpPr>
          <p:cNvPr id="3" name="Content Placeholder 2">
            <a:extLst>
              <a:ext uri="{FF2B5EF4-FFF2-40B4-BE49-F238E27FC236}">
                <a16:creationId xmlns:a16="http://schemas.microsoft.com/office/drawing/2014/main" id="{1CEFD4EB-A484-4A8D-B4EF-DA425233B72E}"/>
              </a:ext>
            </a:extLst>
          </p:cNvPr>
          <p:cNvSpPr>
            <a:spLocks noGrp="1"/>
          </p:cNvSpPr>
          <p:nvPr>
            <p:ph idx="1"/>
          </p:nvPr>
        </p:nvSpPr>
        <p:spPr>
          <a:xfrm>
            <a:off x="2419350" y="1825625"/>
            <a:ext cx="7886700" cy="4303870"/>
          </a:xfrm>
        </p:spPr>
        <p:txBody>
          <a:bodyPr>
            <a:normAutofit/>
          </a:bodyPr>
          <a:lstStyle/>
          <a:p>
            <a:r>
              <a:rPr lang="en-US" dirty="0"/>
              <a:t>Students will enter a monitoring code after signing in to testing platform.</a:t>
            </a:r>
          </a:p>
          <a:p>
            <a:pPr lvl="1"/>
            <a:r>
              <a:rPr lang="en-US" dirty="0"/>
              <a:t>Moving to ticketless testing</a:t>
            </a:r>
          </a:p>
          <a:p>
            <a:r>
              <a:rPr lang="en-US" dirty="0"/>
              <a:t>No ELA field test essay question</a:t>
            </a:r>
          </a:p>
        </p:txBody>
      </p:sp>
      <p:sp>
        <p:nvSpPr>
          <p:cNvPr id="4" name="Date Placeholder 3">
            <a:extLst>
              <a:ext uri="{FF2B5EF4-FFF2-40B4-BE49-F238E27FC236}">
                <a16:creationId xmlns:a16="http://schemas.microsoft.com/office/drawing/2014/main" id="{B0957968-92B5-4729-A561-FA6DD82BA7E3}"/>
              </a:ext>
            </a:extLst>
          </p:cNvPr>
          <p:cNvSpPr>
            <a:spLocks noGrp="1"/>
          </p:cNvSpPr>
          <p:nvPr>
            <p:ph type="dt" sz="half" idx="10"/>
          </p:nvPr>
        </p:nvSpPr>
        <p:spPr/>
        <p:txBody>
          <a:bodyPr/>
          <a:lstStyle/>
          <a:p>
            <a:r>
              <a:rPr lang="en-US"/>
              <a:t>2/23/2021</a:t>
            </a:r>
          </a:p>
        </p:txBody>
      </p:sp>
      <p:sp>
        <p:nvSpPr>
          <p:cNvPr id="5" name="Slide Number Placeholder 4">
            <a:extLst>
              <a:ext uri="{FF2B5EF4-FFF2-40B4-BE49-F238E27FC236}">
                <a16:creationId xmlns:a16="http://schemas.microsoft.com/office/drawing/2014/main" id="{8BE29856-5DE2-4363-8FA9-C3CF61B6C042}"/>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9" name="Text Placeholder 8">
            <a:extLst>
              <a:ext uri="{FF2B5EF4-FFF2-40B4-BE49-F238E27FC236}">
                <a16:creationId xmlns:a16="http://schemas.microsoft.com/office/drawing/2014/main" id="{F1816735-2930-1B37-6E94-3D01C6328CC5}"/>
              </a:ext>
            </a:extLst>
          </p:cNvPr>
          <p:cNvSpPr>
            <a:spLocks noGrp="1"/>
          </p:cNvSpPr>
          <p:nvPr>
            <p:ph type="body" sz="quarter" idx="14"/>
          </p:nvPr>
        </p:nvSpPr>
        <p:spPr/>
        <p:txBody>
          <a:bodyPr/>
          <a:lstStyle/>
          <a:p>
            <a:r>
              <a:rPr lang="en-US" dirty="0"/>
              <a:t>Changes for 2023</a:t>
            </a:r>
          </a:p>
        </p:txBody>
      </p:sp>
      <p:pic>
        <p:nvPicPr>
          <p:cNvPr id="10" name="Recorded Sound">
            <a:hlinkClick r:id="" action="ppaction://media"/>
            <a:extLst>
              <a:ext uri="{FF2B5EF4-FFF2-40B4-BE49-F238E27FC236}">
                <a16:creationId xmlns:a16="http://schemas.microsoft.com/office/drawing/2014/main" id="{B714BC87-3F97-5407-327E-92E184316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9234" y="5519895"/>
            <a:ext cx="609600" cy="609600"/>
          </a:xfrm>
          <a:prstGeom prst="rect">
            <a:avLst/>
          </a:prstGeom>
        </p:spPr>
      </p:pic>
    </p:spTree>
    <p:extLst>
      <p:ext uri="{BB962C8B-B14F-4D97-AF65-F5344CB8AC3E}">
        <p14:creationId xmlns:p14="http://schemas.microsoft.com/office/powerpoint/2010/main" val="3517158383"/>
      </p:ext>
    </p:extLst>
  </p:cSld>
  <p:clrMapOvr>
    <a:masterClrMapping/>
  </p:clrMapOvr>
  <mc:AlternateContent xmlns:mc="http://schemas.openxmlformats.org/markup-compatibility/2006" xmlns:p14="http://schemas.microsoft.com/office/powerpoint/2010/main">
    <mc:Choice Requires="p14">
      <p:transition spd="slow" p14:dur="2000" advTm="23933"/>
    </mc:Choice>
    <mc:Fallback xmlns="">
      <p:transition spd="slow" advTm="23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9494-987D-4450-9C31-141E6D9D537D}"/>
              </a:ext>
            </a:extLst>
          </p:cNvPr>
          <p:cNvSpPr>
            <a:spLocks noGrp="1"/>
          </p:cNvSpPr>
          <p:nvPr>
            <p:ph type="title"/>
          </p:nvPr>
        </p:nvSpPr>
        <p:spPr/>
        <p:txBody>
          <a:bodyPr>
            <a:normAutofit fontScale="90000"/>
          </a:bodyPr>
          <a:lstStyle/>
          <a:p>
            <a:r>
              <a:rPr lang="en-US"/>
              <a:t>Georgia Milestones</a:t>
            </a:r>
          </a:p>
        </p:txBody>
      </p:sp>
      <p:graphicFrame>
        <p:nvGraphicFramePr>
          <p:cNvPr id="7" name="Content Placeholder 6">
            <a:extLst>
              <a:ext uri="{FF2B5EF4-FFF2-40B4-BE49-F238E27FC236}">
                <a16:creationId xmlns:a16="http://schemas.microsoft.com/office/drawing/2014/main" id="{2EBB86BB-88AA-4087-B6B2-3FFD4FC6A83D}"/>
              </a:ext>
            </a:extLst>
          </p:cNvPr>
          <p:cNvGraphicFramePr>
            <a:graphicFrameLocks noGrp="1"/>
          </p:cNvGraphicFramePr>
          <p:nvPr>
            <p:ph idx="1"/>
            <p:extLst>
              <p:ext uri="{D42A27DB-BD31-4B8C-83A1-F6EECF244321}">
                <p14:modId xmlns:p14="http://schemas.microsoft.com/office/powerpoint/2010/main" val="2830940973"/>
              </p:ext>
            </p:extLst>
          </p:nvPr>
        </p:nvGraphicFramePr>
        <p:xfrm>
          <a:off x="2005914" y="1574745"/>
          <a:ext cx="8007178" cy="3463651"/>
        </p:xfrm>
        <a:graphic>
          <a:graphicData uri="http://schemas.openxmlformats.org/drawingml/2006/table">
            <a:tbl>
              <a:tblPr firstRow="1" firstCol="1" bandRow="1">
                <a:tableStyleId>{2A488322-F2BA-4B5B-9748-0D474271808F}</a:tableStyleId>
              </a:tblPr>
              <a:tblGrid>
                <a:gridCol w="1747003">
                  <a:extLst>
                    <a:ext uri="{9D8B030D-6E8A-4147-A177-3AD203B41FA5}">
                      <a16:colId xmlns:a16="http://schemas.microsoft.com/office/drawing/2014/main" val="13714531"/>
                    </a:ext>
                  </a:extLst>
                </a:gridCol>
                <a:gridCol w="1443409">
                  <a:extLst>
                    <a:ext uri="{9D8B030D-6E8A-4147-A177-3AD203B41FA5}">
                      <a16:colId xmlns:a16="http://schemas.microsoft.com/office/drawing/2014/main" val="2972984593"/>
                    </a:ext>
                  </a:extLst>
                </a:gridCol>
                <a:gridCol w="2308290">
                  <a:extLst>
                    <a:ext uri="{9D8B030D-6E8A-4147-A177-3AD203B41FA5}">
                      <a16:colId xmlns:a16="http://schemas.microsoft.com/office/drawing/2014/main" val="206861781"/>
                    </a:ext>
                  </a:extLst>
                </a:gridCol>
                <a:gridCol w="2508476">
                  <a:extLst>
                    <a:ext uri="{9D8B030D-6E8A-4147-A177-3AD203B41FA5}">
                      <a16:colId xmlns:a16="http://schemas.microsoft.com/office/drawing/2014/main" val="3964987804"/>
                    </a:ext>
                  </a:extLst>
                </a:gridCol>
              </a:tblGrid>
              <a:tr h="828541">
                <a:tc>
                  <a:txBody>
                    <a:bodyPr/>
                    <a:lstStyle/>
                    <a:p>
                      <a:pPr marL="0" marR="0" algn="ctr">
                        <a:spcBef>
                          <a:spcPts val="0"/>
                        </a:spcBef>
                        <a:spcAft>
                          <a:spcPts val="0"/>
                        </a:spcAft>
                      </a:pPr>
                      <a:r>
                        <a:rPr lang="en-US" sz="1400" b="1">
                          <a:effectLst/>
                          <a:latin typeface="Arial" panose="020B0604020202020204" pitchFamily="34" charset="0"/>
                          <a:cs typeface="Arial" panose="020B0604020202020204" pitchFamily="34" charset="0"/>
                        </a:rPr>
                        <a:t>Content Area</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400" b="1">
                          <a:effectLst/>
                          <a:latin typeface="Arial" panose="020B0604020202020204" pitchFamily="34" charset="0"/>
                          <a:cs typeface="Arial" panose="020B0604020202020204" pitchFamily="34" charset="0"/>
                        </a:rPr>
                        <a:t>Section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Typical Testing</a:t>
                      </a:r>
                      <a:br>
                        <a:rPr lang="en-US" sz="1400" b="1" dirty="0">
                          <a:effectLst/>
                          <a:latin typeface="Arial" panose="020B0604020202020204" pitchFamily="34" charset="0"/>
                          <a:cs typeface="Arial" panose="020B0604020202020204" pitchFamily="34" charset="0"/>
                        </a:rPr>
                      </a:br>
                      <a:r>
                        <a:rPr lang="en-US" sz="1400" b="1" dirty="0">
                          <a:effectLst/>
                          <a:latin typeface="Arial" panose="020B0604020202020204" pitchFamily="34" charset="0"/>
                          <a:cs typeface="Arial" panose="020B0604020202020204" pitchFamily="34" charset="0"/>
                        </a:rPr>
                        <a:t>Time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Maximum</a:t>
                      </a:r>
                    </a:p>
                    <a:p>
                      <a:pPr marL="0" marR="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Testing Time</a:t>
                      </a:r>
                      <a:endParaRPr lang="en-US" sz="1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684490626"/>
                  </a:ext>
                </a:extLst>
              </a:tr>
              <a:tr h="292790">
                <a:tc rowSpan="3">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ELA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45-65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90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794071016"/>
                  </a:ext>
                </a:extLst>
              </a:tr>
              <a:tr h="292790">
                <a:tc vMerge="1">
                  <a:txBody>
                    <a:bodyPr/>
                    <a:lstStyle/>
                    <a:p>
                      <a:endParaRPr lang="en-US"/>
                    </a:p>
                  </a:txBody>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40-60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80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232630169"/>
                  </a:ext>
                </a:extLst>
              </a:tr>
              <a:tr h="292790">
                <a:tc vMerge="1">
                  <a:txBody>
                    <a:bodyPr/>
                    <a:lstStyle/>
                    <a:p>
                      <a:endParaRPr lang="en-US"/>
                    </a:p>
                  </a:txBody>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40-60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80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072778"/>
                  </a:ext>
                </a:extLst>
              </a:tr>
              <a:tr h="292790">
                <a:tc rowSpan="2">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Math</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30-50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65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6469784"/>
                  </a:ext>
                </a:extLst>
              </a:tr>
              <a:tr h="292790">
                <a:tc vMerge="1">
                  <a:txBody>
                    <a:bodyPr/>
                    <a:lstStyle/>
                    <a:p>
                      <a:endParaRPr lang="en-US"/>
                    </a:p>
                  </a:txBody>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30-50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65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51722"/>
                  </a:ext>
                </a:extLst>
              </a:tr>
              <a:tr h="292790">
                <a:tc rowSpan="2">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Science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20-30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40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7653348"/>
                  </a:ext>
                </a:extLst>
              </a:tr>
              <a:tr h="292790">
                <a:tc vMerge="1">
                  <a:txBody>
                    <a:bodyPr/>
                    <a:lstStyle/>
                    <a:p>
                      <a:endParaRPr lang="en-US"/>
                    </a:p>
                  </a:txBody>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20-30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40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919874"/>
                  </a:ext>
                </a:extLst>
              </a:tr>
              <a:tr h="292790">
                <a:tc rowSpan="2">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Social Studies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15-25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35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1274605"/>
                  </a:ext>
                </a:extLst>
              </a:tr>
              <a:tr h="292790">
                <a:tc vMerge="1">
                  <a:txBody>
                    <a:bodyPr/>
                    <a:lstStyle/>
                    <a:p>
                      <a:endParaRPr lang="en-US"/>
                    </a:p>
                  </a:txBody>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15-25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35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865292157"/>
                  </a:ext>
                </a:extLst>
              </a:tr>
            </a:tbl>
          </a:graphicData>
        </a:graphic>
      </p:graphicFrame>
      <p:sp>
        <p:nvSpPr>
          <p:cNvPr id="4" name="Date Placeholder 3">
            <a:extLst>
              <a:ext uri="{FF2B5EF4-FFF2-40B4-BE49-F238E27FC236}">
                <a16:creationId xmlns:a16="http://schemas.microsoft.com/office/drawing/2014/main" id="{F7867779-4069-4212-8468-6B03C54BCB8E}"/>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851B9249-BD90-48A5-A808-939E26070057}"/>
              </a:ext>
            </a:extLst>
          </p:cNvPr>
          <p:cNvSpPr>
            <a:spLocks noGrp="1"/>
          </p:cNvSpPr>
          <p:nvPr>
            <p:ph type="sldNum" sz="quarter" idx="12"/>
          </p:nvPr>
        </p:nvSpPr>
        <p:spPr/>
        <p:txBody>
          <a:bodyPr/>
          <a:lstStyle/>
          <a:p>
            <a:fld id="{48F63A3B-78C7-47BE-AE5E-E10140E04643}" type="slidenum">
              <a:rPr lang="en-US" smtClean="0"/>
              <a:pPr/>
              <a:t>6</a:t>
            </a:fld>
            <a:endParaRPr lang="en-US"/>
          </a:p>
        </p:txBody>
      </p:sp>
      <p:sp>
        <p:nvSpPr>
          <p:cNvPr id="6" name="Text Placeholder 5">
            <a:extLst>
              <a:ext uri="{FF2B5EF4-FFF2-40B4-BE49-F238E27FC236}">
                <a16:creationId xmlns:a16="http://schemas.microsoft.com/office/drawing/2014/main" id="{EA1D51B3-C30D-4223-88A6-7F02A10D202C}"/>
              </a:ext>
            </a:extLst>
          </p:cNvPr>
          <p:cNvSpPr>
            <a:spLocks noGrp="1"/>
          </p:cNvSpPr>
          <p:nvPr>
            <p:ph type="body" sz="quarter" idx="14"/>
          </p:nvPr>
        </p:nvSpPr>
        <p:spPr/>
        <p:txBody>
          <a:bodyPr/>
          <a:lstStyle/>
          <a:p>
            <a:r>
              <a:rPr lang="en-US"/>
              <a:t>Testing Times – EOG and EOC</a:t>
            </a:r>
          </a:p>
        </p:txBody>
      </p:sp>
      <p:sp>
        <p:nvSpPr>
          <p:cNvPr id="3" name="TextBox 2">
            <a:extLst>
              <a:ext uri="{FF2B5EF4-FFF2-40B4-BE49-F238E27FC236}">
                <a16:creationId xmlns:a16="http://schemas.microsoft.com/office/drawing/2014/main" id="{194E739F-2489-474D-9021-05A73B98A0B3}"/>
              </a:ext>
            </a:extLst>
          </p:cNvPr>
          <p:cNvSpPr txBox="1"/>
          <p:nvPr/>
        </p:nvSpPr>
        <p:spPr>
          <a:xfrm>
            <a:off x="2542236" y="5251601"/>
            <a:ext cx="6934533" cy="969496"/>
          </a:xfrm>
          <a:prstGeom prst="rect">
            <a:avLst/>
          </a:prstGeom>
          <a:noFill/>
        </p:spPr>
        <p:txBody>
          <a:bodyPr wrap="square" rtlCol="0">
            <a:spAutoFit/>
          </a:bodyPr>
          <a:lstStyle/>
          <a:p>
            <a:pPr marL="214313" indent="-214313">
              <a:buFont typeface="Arial" panose="020B0604020202020204" pitchFamily="34" charset="0"/>
              <a:buChar char="•"/>
            </a:pPr>
            <a:r>
              <a:rPr lang="en-US" sz="1200" dirty="0">
                <a:solidFill>
                  <a:srgbClr val="211D1E"/>
                </a:solidFill>
                <a:latin typeface="Arial" panose="020B0604020202020204" pitchFamily="34" charset="0"/>
                <a:cs typeface="Arial" panose="020B0604020202020204" pitchFamily="34" charset="0"/>
              </a:rPr>
              <a:t>There is no minimum time for testing. If all students have submitted the test, the examiner should complete the test section. </a:t>
            </a:r>
          </a:p>
          <a:p>
            <a:pPr marL="214313" indent="-214313">
              <a:buFont typeface="Arial" panose="020B0604020202020204" pitchFamily="34" charset="0"/>
              <a:buChar char="•"/>
            </a:pPr>
            <a:r>
              <a:rPr lang="en-US" sz="1200" dirty="0"/>
              <a:t>The Examiner must keep time during testing in accordance with the script.  When time has been called, the Examiner must instruct the student to stop the test.</a:t>
            </a:r>
          </a:p>
          <a:p>
            <a:endParaRPr lang="en-US" sz="900" dirty="0">
              <a:solidFill>
                <a:srgbClr val="211D1E"/>
              </a:solidFill>
              <a:latin typeface="Arial" panose="020B0604020202020204" pitchFamily="34"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5899176"/>
      </p:ext>
    </p:extLst>
  </p:cSld>
  <p:clrMapOvr>
    <a:masterClrMapping/>
  </p:clrMapOvr>
  <mc:AlternateContent xmlns:mc="http://schemas.openxmlformats.org/markup-compatibility/2006" xmlns:p14="http://schemas.microsoft.com/office/powerpoint/2010/main">
    <mc:Choice Requires="p14">
      <p:transition spd="slow" p14:dur="2000" advTm="33053"/>
    </mc:Choice>
    <mc:Fallback xmlns="">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3767243302"/>
              </p:ext>
            </p:extLst>
          </p:nvPr>
        </p:nvGraphicFramePr>
        <p:xfrm>
          <a:off x="2990335" y="1651509"/>
          <a:ext cx="6263204" cy="4660899"/>
        </p:xfrm>
        <a:graphic>
          <a:graphicData uri="http://schemas.openxmlformats.org/drawingml/2006/table">
            <a:tbl>
              <a:tblPr firstRow="1" bandRow="1">
                <a:tableStyleId>{2D5ABB26-0587-4C30-8999-92F81FD0307C}</a:tableStyleId>
              </a:tblPr>
              <a:tblGrid>
                <a:gridCol w="3131524">
                  <a:extLst>
                    <a:ext uri="{9D8B030D-6E8A-4147-A177-3AD203B41FA5}">
                      <a16:colId xmlns:a16="http://schemas.microsoft.com/office/drawing/2014/main" val="3609648708"/>
                    </a:ext>
                  </a:extLst>
                </a:gridCol>
                <a:gridCol w="3131680">
                  <a:extLst>
                    <a:ext uri="{9D8B030D-6E8A-4147-A177-3AD203B41FA5}">
                      <a16:colId xmlns:a16="http://schemas.microsoft.com/office/drawing/2014/main" val="1018068773"/>
                    </a:ext>
                  </a:extLst>
                </a:gridCol>
              </a:tblGrid>
              <a:tr h="328707">
                <a:tc gridSpan="2">
                  <a:txBody>
                    <a:bodyPr/>
                    <a:lstStyle/>
                    <a:p>
                      <a:pPr marL="0" indent="0" algn="ctr">
                        <a:buNone/>
                      </a:pPr>
                      <a:r>
                        <a:rPr lang="en-US" sz="1500" b="1">
                          <a:latin typeface="Arial" panose="020B0604020202020204" pitchFamily="34" charset="0"/>
                          <a:cs typeface="Arial" panose="020B0604020202020204" pitchFamily="34" charset="0"/>
                        </a:rPr>
                        <a:t>Item Types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1491825">
                <a:tc>
                  <a:txBody>
                    <a:bodyPr/>
                    <a:lstStyle/>
                    <a:p>
                      <a:r>
                        <a:rPr lang="en-US" sz="1400" dirty="0">
                          <a:latin typeface="Arial" panose="020B0604020202020204" pitchFamily="34" charset="0"/>
                          <a:cs typeface="Arial" panose="020B0604020202020204" pitchFamily="34" charset="0"/>
                        </a:rPr>
                        <a:t>Selected Response</a:t>
                      </a:r>
                    </a:p>
                    <a:p>
                      <a:r>
                        <a:rPr lang="en-US" sz="1400" dirty="0">
                          <a:latin typeface="Arial" panose="020B0604020202020204" pitchFamily="34" charset="0"/>
                          <a:cs typeface="Arial" panose="020B0604020202020204" pitchFamily="34" charset="0"/>
                        </a:rPr>
                        <a:t>Constructed Response items</a:t>
                      </a:r>
                    </a:p>
                    <a:p>
                      <a:pPr lvl="1"/>
                      <a:r>
                        <a:rPr lang="en-US" sz="1400" dirty="0">
                          <a:latin typeface="Arial" panose="020B0604020202020204" pitchFamily="34" charset="0"/>
                          <a:cs typeface="Arial" panose="020B0604020202020204" pitchFamily="34" charset="0"/>
                        </a:rPr>
                        <a:t>Constructed Response</a:t>
                      </a:r>
                    </a:p>
                    <a:p>
                      <a:pPr lvl="1"/>
                      <a:r>
                        <a:rPr lang="en-US" sz="1400" dirty="0">
                          <a:latin typeface="Arial" panose="020B0604020202020204" pitchFamily="34" charset="0"/>
                          <a:cs typeface="Arial" panose="020B0604020202020204" pitchFamily="34" charset="0"/>
                        </a:rPr>
                        <a:t>Extended Constructed Response (Narrative Writing)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Extended Writing Response</a:t>
                      </a:r>
                    </a:p>
                    <a:p>
                      <a:r>
                        <a:rPr lang="en-US" sz="1400">
                          <a:latin typeface="Arial" panose="020B0604020202020204" pitchFamily="34" charset="0"/>
                          <a:cs typeface="Arial" panose="020B0604020202020204" pitchFamily="34" charset="0"/>
                        </a:rPr>
                        <a:t>Evidence-Based Selected Response</a:t>
                      </a:r>
                    </a:p>
                    <a:p>
                      <a:r>
                        <a:rPr lang="en-US" sz="1400">
                          <a:latin typeface="Arial" panose="020B0604020202020204" pitchFamily="34" charset="0"/>
                          <a:cs typeface="Arial" panose="020B0604020202020204" pitchFamily="34" charset="0"/>
                        </a:rPr>
                        <a:t>Drag and Drop/Paste</a:t>
                      </a:r>
                    </a:p>
                    <a:p>
                      <a:r>
                        <a:rPr lang="en-US" sz="1400">
                          <a:latin typeface="Arial" panose="020B0604020202020204" pitchFamily="34" charset="0"/>
                          <a:cs typeface="Arial" panose="020B0604020202020204" pitchFamily="34" charset="0"/>
                        </a:rPr>
                        <a:t>Drop-down List </a:t>
                      </a:r>
                    </a:p>
                    <a:p>
                      <a:endParaRPr lang="en-US" sz="1400">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287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latin typeface="Arial" panose="020B0604020202020204" pitchFamily="34" charset="0"/>
                          <a:cs typeface="Arial" panose="020B0604020202020204" pitchFamily="34" charset="0"/>
                        </a:rPr>
                        <a:t>Unique Feature(s)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1727820">
                <a:tc gridSpan="2">
                  <a:txBody>
                    <a:bodyPr/>
                    <a:lstStyle/>
                    <a:p>
                      <a:r>
                        <a:rPr lang="en-US" sz="1400">
                          <a:latin typeface="Arial" panose="020B0604020202020204" pitchFamily="34" charset="0"/>
                          <a:cs typeface="Arial" panose="020B0604020202020204" pitchFamily="34" charset="0"/>
                        </a:rPr>
                        <a:t>Reading and Evidence-Based Writing Section requires students to construct meaning, make inferences, draw conclusions, compare and contrast ideas as well as synthesize ideas and concepts across multiple texts</a:t>
                      </a:r>
                    </a:p>
                    <a:p>
                      <a:pPr marL="742950" lvl="1" indent="-285750">
                        <a:buFont typeface="Arial" panose="020B0604020202020204" pitchFamily="34" charset="0"/>
                        <a:buChar char="•"/>
                      </a:pPr>
                      <a:r>
                        <a:rPr lang="en-US" sz="1400">
                          <a:latin typeface="Arial" panose="020B0604020202020204" pitchFamily="34" charset="0"/>
                          <a:cs typeface="Arial" panose="020B0604020202020204" pitchFamily="34" charset="0"/>
                        </a:rPr>
                        <a:t>Selected Response</a:t>
                      </a:r>
                    </a:p>
                    <a:p>
                      <a:pPr marL="742950" lvl="1" indent="-285750">
                        <a:buFont typeface="Arial" panose="020B0604020202020204" pitchFamily="34" charset="0"/>
                        <a:buChar char="•"/>
                      </a:pPr>
                      <a:r>
                        <a:rPr lang="en-US" sz="1400">
                          <a:latin typeface="Arial" panose="020B0604020202020204" pitchFamily="34" charset="0"/>
                          <a:cs typeface="Arial" panose="020B0604020202020204" pitchFamily="34" charset="0"/>
                        </a:rPr>
                        <a:t>Constructed Response</a:t>
                      </a:r>
                    </a:p>
                    <a:p>
                      <a:pPr marL="742950" lvl="1" indent="-285750">
                        <a:buFont typeface="Arial" panose="020B0604020202020204" pitchFamily="34" charset="0"/>
                        <a:buChar char="•"/>
                      </a:pPr>
                      <a:r>
                        <a:rPr lang="en-US" sz="1400">
                          <a:latin typeface="Arial" panose="020B0604020202020204" pitchFamily="34" charset="0"/>
                          <a:cs typeface="Arial" panose="020B0604020202020204" pitchFamily="34" charset="0"/>
                        </a:rPr>
                        <a:t>Extended Writing Response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r h="783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Extended Writing Response requires students to develop an informative/explanatory or opinion/argumentative essay – citing evidence from text(s) and using standard language conventions, etc.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53235051"/>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English Language Arts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342519"/>
      </p:ext>
    </p:extLst>
  </p:cSld>
  <p:clrMapOvr>
    <a:masterClrMapping/>
  </p:clrMapOvr>
  <mc:AlternateContent xmlns:mc="http://schemas.openxmlformats.org/markup-compatibility/2006" xmlns:p14="http://schemas.microsoft.com/office/powerpoint/2010/main">
    <mc:Choice Requires="p14">
      <p:transition spd="slow" p14:dur="2000" advTm="65647"/>
    </mc:Choice>
    <mc:Fallback xmlns="">
      <p:transition spd="slow" advTm="6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3762192000"/>
              </p:ext>
            </p:extLst>
          </p:nvPr>
        </p:nvGraphicFramePr>
        <p:xfrm>
          <a:off x="3015049" y="1890585"/>
          <a:ext cx="6238489" cy="2347564"/>
        </p:xfrm>
        <a:graphic>
          <a:graphicData uri="http://schemas.openxmlformats.org/drawingml/2006/table">
            <a:tbl>
              <a:tblPr firstRow="1" bandRow="1">
                <a:tableStyleId>{2D5ABB26-0587-4C30-8999-92F81FD0307C}</a:tableStyleId>
              </a:tblPr>
              <a:tblGrid>
                <a:gridCol w="3119166">
                  <a:extLst>
                    <a:ext uri="{9D8B030D-6E8A-4147-A177-3AD203B41FA5}">
                      <a16:colId xmlns:a16="http://schemas.microsoft.com/office/drawing/2014/main" val="3609648708"/>
                    </a:ext>
                  </a:extLst>
                </a:gridCol>
                <a:gridCol w="3119323">
                  <a:extLst>
                    <a:ext uri="{9D8B030D-6E8A-4147-A177-3AD203B41FA5}">
                      <a16:colId xmlns:a16="http://schemas.microsoft.com/office/drawing/2014/main" val="1018068773"/>
                    </a:ext>
                  </a:extLst>
                </a:gridCol>
              </a:tblGrid>
              <a:tr h="346799">
                <a:tc gridSpan="2">
                  <a:txBody>
                    <a:bodyPr/>
                    <a:lstStyle/>
                    <a:p>
                      <a:pPr marL="0" indent="0" algn="ctr">
                        <a:buNone/>
                      </a:pPr>
                      <a:r>
                        <a:rPr lang="en-US" sz="1500" b="1">
                          <a:latin typeface="Arial" panose="020B0604020202020204" pitchFamily="34" charset="0"/>
                          <a:cs typeface="Arial" panose="020B0604020202020204" pitchFamily="34" charset="0"/>
                        </a:rPr>
                        <a:t>Item Types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1075967">
                <a:tc>
                  <a:txBody>
                    <a:bodyPr/>
                    <a:lstStyle/>
                    <a:p>
                      <a:pPr algn="ctr"/>
                      <a:r>
                        <a:rPr lang="en-US" sz="1400" dirty="0">
                          <a:latin typeface="Arial" panose="020B0604020202020204" pitchFamily="34" charset="0"/>
                          <a:cs typeface="Arial" panose="020B0604020202020204" pitchFamily="34" charset="0"/>
                        </a:rPr>
                        <a:t>Selected Response</a:t>
                      </a:r>
                    </a:p>
                    <a:p>
                      <a:pPr algn="ctr"/>
                      <a:r>
                        <a:rPr lang="en-US" sz="1400" dirty="0">
                          <a:latin typeface="Arial" panose="020B0604020202020204" pitchFamily="34" charset="0"/>
                          <a:cs typeface="Arial" panose="020B0604020202020204" pitchFamily="34" charset="0"/>
                        </a:rPr>
                        <a:t>Multi-Part</a:t>
                      </a:r>
                    </a:p>
                    <a:p>
                      <a:pPr algn="ctr"/>
                      <a:r>
                        <a:rPr lang="en-US" sz="1400" dirty="0">
                          <a:latin typeface="Arial" panose="020B0604020202020204" pitchFamily="34" charset="0"/>
                          <a:cs typeface="Arial" panose="020B0604020202020204" pitchFamily="34" charset="0"/>
                        </a:rPr>
                        <a:t>Multi-Select</a:t>
                      </a:r>
                    </a:p>
                    <a:p>
                      <a:pPr algn="ctr"/>
                      <a:r>
                        <a:rPr lang="en-US" sz="1400" dirty="0">
                          <a:latin typeface="Arial" panose="020B0604020202020204" pitchFamily="34" charset="0"/>
                          <a:cs typeface="Arial" panose="020B0604020202020204" pitchFamily="34" charset="0"/>
                        </a:rPr>
                        <a:t>Drag and Drop/Paste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Graphing (Bar graph, line graph, pictograph)</a:t>
                      </a:r>
                    </a:p>
                    <a:p>
                      <a:pPr algn="ctr"/>
                      <a:r>
                        <a:rPr lang="en-US" sz="1400">
                          <a:latin typeface="Arial" panose="020B0604020202020204" pitchFamily="34" charset="0"/>
                          <a:cs typeface="Arial" panose="020B0604020202020204" pitchFamily="34" charset="0"/>
                        </a:rPr>
                        <a:t>Keypad Input</a:t>
                      </a:r>
                    </a:p>
                    <a:p>
                      <a:pPr algn="ctr"/>
                      <a:r>
                        <a:rPr lang="en-US" sz="1400">
                          <a:latin typeface="Arial" panose="020B0604020202020204" pitchFamily="34" charset="0"/>
                          <a:cs typeface="Arial" panose="020B0604020202020204" pitchFamily="34" charset="0"/>
                        </a:rPr>
                        <a:t>Drop-down list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4679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latin typeface="Arial" panose="020B0604020202020204" pitchFamily="34" charset="0"/>
                          <a:cs typeface="Arial" panose="020B0604020202020204" pitchFamily="34" charset="0"/>
                        </a:rPr>
                        <a:t>Unique Feature(s)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577999">
                <a:tc gridSpan="2">
                  <a:txBody>
                    <a:bodyPr/>
                    <a:lstStyle/>
                    <a:p>
                      <a:pPr algn="ctr"/>
                      <a:r>
                        <a:rPr lang="en-US" sz="1400" dirty="0">
                          <a:latin typeface="Arial" panose="020B0604020202020204" pitchFamily="34" charset="0"/>
                          <a:cs typeface="Arial" panose="020B0604020202020204" pitchFamily="34" charset="0"/>
                        </a:rPr>
                        <a:t>No-Calculator Section</a:t>
                      </a:r>
                    </a:p>
                    <a:p>
                      <a:pPr algn="ctr"/>
                      <a:r>
                        <a:rPr lang="en-US" sz="1400" dirty="0">
                          <a:latin typeface="Arial" panose="020B0604020202020204" pitchFamily="34" charset="0"/>
                          <a:cs typeface="Arial" panose="020B0604020202020204" pitchFamily="34" charset="0"/>
                        </a:rPr>
                        <a:t>Desmos Calculator </a:t>
                      </a:r>
                      <a:r>
                        <a:rPr lang="en-US" sz="1400" b="1" u="sng" dirty="0">
                          <a:latin typeface="Arial" panose="020B0604020202020204" pitchFamily="34" charset="0"/>
                          <a:cs typeface="Arial" panose="020B0604020202020204" pitchFamily="34" charset="0"/>
                        </a:rPr>
                        <a:t>ONLY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Mathematics</a:t>
            </a:r>
          </a:p>
        </p:txBody>
      </p:sp>
      <p:pic>
        <p:nvPicPr>
          <p:cNvPr id="2" name="Recorded Sound">
            <a:hlinkClick r:id="" action="ppaction://media"/>
            <a:extLst>
              <a:ext uri="{FF2B5EF4-FFF2-40B4-BE49-F238E27FC236}">
                <a16:creationId xmlns:a16="http://schemas.microsoft.com/office/drawing/2014/main" id="{EE8B1F5D-F796-E935-3BED-B505ACBDA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6238" y="5441187"/>
            <a:ext cx="609600" cy="609600"/>
          </a:xfrm>
          <a:prstGeom prst="rect">
            <a:avLst/>
          </a:prstGeom>
        </p:spPr>
      </p:pic>
    </p:spTree>
    <p:extLst>
      <p:ext uri="{BB962C8B-B14F-4D97-AF65-F5344CB8AC3E}">
        <p14:creationId xmlns:p14="http://schemas.microsoft.com/office/powerpoint/2010/main" val="431798501"/>
      </p:ext>
    </p:extLst>
  </p:cSld>
  <p:clrMapOvr>
    <a:masterClrMapping/>
  </p:clrMapOvr>
  <mc:AlternateContent xmlns:mc="http://schemas.openxmlformats.org/markup-compatibility/2006" xmlns:p14="http://schemas.microsoft.com/office/powerpoint/2010/main">
    <mc:Choice Requires="p14">
      <p:transition spd="slow" p14:dur="2000" advTm="30635"/>
    </mc:Choice>
    <mc:Fallback xmlns="">
      <p:transition spd="slow" advTm="30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1185851523"/>
              </p:ext>
            </p:extLst>
          </p:nvPr>
        </p:nvGraphicFramePr>
        <p:xfrm>
          <a:off x="2891481" y="1651510"/>
          <a:ext cx="6362058" cy="3312158"/>
        </p:xfrm>
        <a:graphic>
          <a:graphicData uri="http://schemas.openxmlformats.org/drawingml/2006/table">
            <a:tbl>
              <a:tblPr firstRow="1" bandRow="1">
                <a:tableStyleId>{2D5ABB26-0587-4C30-8999-92F81FD0307C}</a:tableStyleId>
              </a:tblPr>
              <a:tblGrid>
                <a:gridCol w="6362058">
                  <a:extLst>
                    <a:ext uri="{9D8B030D-6E8A-4147-A177-3AD203B41FA5}">
                      <a16:colId xmlns:a16="http://schemas.microsoft.com/office/drawing/2014/main" val="3609648708"/>
                    </a:ext>
                  </a:extLst>
                </a:gridCol>
              </a:tblGrid>
              <a:tr h="343548">
                <a:tc>
                  <a:txBody>
                    <a:bodyPr/>
                    <a:lstStyle/>
                    <a:p>
                      <a:pPr marL="0" indent="0" algn="ctr">
                        <a:buNone/>
                      </a:pPr>
                      <a:r>
                        <a:rPr lang="en-US" sz="1500" b="1">
                          <a:latin typeface="Arial" panose="020B0604020202020204" pitchFamily="34" charset="0"/>
                          <a:cs typeface="Arial" panose="020B0604020202020204" pitchFamily="34" charset="0"/>
                        </a:rPr>
                        <a:t>Item Types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83875857"/>
                  </a:ext>
                </a:extLst>
              </a:tr>
              <a:tr h="1312531">
                <a:tc>
                  <a:txBody>
                    <a:bodyPr/>
                    <a:lstStyle/>
                    <a:p>
                      <a:pPr algn="ctr"/>
                      <a:r>
                        <a:rPr lang="en-US" sz="1400" dirty="0">
                          <a:latin typeface="Arial" panose="020B0604020202020204" pitchFamily="34" charset="0"/>
                          <a:cs typeface="Arial" panose="020B0604020202020204" pitchFamily="34" charset="0"/>
                        </a:rPr>
                        <a:t>Selected Response</a:t>
                      </a:r>
                    </a:p>
                    <a:p>
                      <a:pPr algn="ctr"/>
                      <a:r>
                        <a:rPr lang="en-US" sz="1400" dirty="0">
                          <a:latin typeface="Arial" panose="020B0604020202020204" pitchFamily="34" charset="0"/>
                          <a:cs typeface="Arial" panose="020B0604020202020204" pitchFamily="34" charset="0"/>
                        </a:rPr>
                        <a:t>Multi-Part</a:t>
                      </a:r>
                    </a:p>
                    <a:p>
                      <a:pPr algn="ctr"/>
                      <a:r>
                        <a:rPr lang="en-US" sz="1400" dirty="0">
                          <a:latin typeface="Arial" panose="020B0604020202020204" pitchFamily="34" charset="0"/>
                          <a:cs typeface="Arial" panose="020B0604020202020204" pitchFamily="34" charset="0"/>
                        </a:rPr>
                        <a:t>Multi-Select</a:t>
                      </a:r>
                    </a:p>
                    <a:p>
                      <a:pPr algn="ctr"/>
                      <a:r>
                        <a:rPr lang="en-US" sz="1400" dirty="0">
                          <a:latin typeface="Arial" panose="020B0604020202020204" pitchFamily="34" charset="0"/>
                          <a:cs typeface="Arial" panose="020B0604020202020204" pitchFamily="34" charset="0"/>
                        </a:rPr>
                        <a:t>Drag and Drop/Paste</a:t>
                      </a:r>
                    </a:p>
                    <a:p>
                      <a:pPr algn="ctr"/>
                      <a:r>
                        <a:rPr lang="en-US" sz="1400" dirty="0">
                          <a:latin typeface="Arial" panose="020B0604020202020204" pitchFamily="34" charset="0"/>
                          <a:cs typeface="Arial" panose="020B0604020202020204" pitchFamily="34" charset="0"/>
                        </a:rPr>
                        <a:t>Drop-down list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43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latin typeface="Arial" panose="020B0604020202020204" pitchFamily="34" charset="0"/>
                          <a:cs typeface="Arial" panose="020B0604020202020204" pitchFamily="34" charset="0"/>
                        </a:rPr>
                        <a:t>Unique Feature(s)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2064929"/>
                  </a:ext>
                </a:extLst>
              </a:tr>
              <a:tr h="1312531">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Science requires understanding of the core concepts, ideas, and practices of science to explain scientific phenomena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Social Studies requires understanding of the past and its influence on the present and future – including the interconnectedness of history, culture, geography, economics, and government/civics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9</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Science and Social Studies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633481"/>
      </p:ext>
    </p:extLst>
  </p:cSld>
  <p:clrMapOvr>
    <a:masterClrMapping/>
  </p:clrMapOvr>
  <mc:AlternateContent xmlns:mc="http://schemas.openxmlformats.org/markup-compatibility/2006" xmlns:p14="http://schemas.microsoft.com/office/powerpoint/2010/main">
    <mc:Choice Requires="p14">
      <p:transition spd="slow" p14:dur="2000" advTm="27037"/>
    </mc:Choice>
    <mc:Fallback xmlns="">
      <p:transition spd="slow" advTm="2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0EC4010CBD50459E989CC48AA92A0D" ma:contentTypeVersion="13" ma:contentTypeDescription="Create a new document." ma:contentTypeScope="" ma:versionID="af2c9762ec7bd496b2ccf606098e6c07">
  <xsd:schema xmlns:xsd="http://www.w3.org/2001/XMLSchema" xmlns:xs="http://www.w3.org/2001/XMLSchema" xmlns:p="http://schemas.microsoft.com/office/2006/metadata/properties" xmlns:ns3="e7d2678c-c814-4f71-b05f-5fb1cd8f94af" xmlns:ns4="28600002-a63e-42e9-981f-10a799b88ea3" targetNamespace="http://schemas.microsoft.com/office/2006/metadata/properties" ma:root="true" ma:fieldsID="5035a63024e0fb048b42df5a95de44e2" ns3:_="" ns4:_="">
    <xsd:import namespace="e7d2678c-c814-4f71-b05f-5fb1cd8f94af"/>
    <xsd:import namespace="28600002-a63e-42e9-981f-10a799b88ea3"/>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2678c-c814-4f71-b05f-5fb1cd8f94a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600002-a63e-42e9-981f-10a799b88ea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AF67CF-0876-4023-AE2D-A7A8A03C46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d2678c-c814-4f71-b05f-5fb1cd8f94af"/>
    <ds:schemaRef ds:uri="28600002-a63e-42e9-981f-10a799b88e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F60C33-781E-4CB8-AF22-6897BCF7986E}">
  <ds:schemaRefs>
    <ds:schemaRef ds:uri="http://schemas.microsoft.com/sharepoint/v3/contenttype/forms"/>
  </ds:schemaRefs>
</ds:datastoreItem>
</file>

<file path=customXml/itemProps3.xml><?xml version="1.0" encoding="utf-8"?>
<ds:datastoreItem xmlns:ds="http://schemas.openxmlformats.org/officeDocument/2006/customXml" ds:itemID="{9F091FBB-079B-480D-806F-923E31062940}">
  <ds:schemaRefs>
    <ds:schemaRef ds:uri="http://schemas.microsoft.com/office/2006/metadata/properties"/>
    <ds:schemaRef ds:uri="http://purl.org/dc/terms/"/>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8600002-a63e-42e9-981f-10a799b88ea3"/>
    <ds:schemaRef ds:uri="e7d2678c-c814-4f71-b05f-5fb1cd8f94af"/>
  </ds:schemaRefs>
</ds:datastoreItem>
</file>

<file path=docProps/app.xml><?xml version="1.0" encoding="utf-8"?>
<Properties xmlns="http://schemas.openxmlformats.org/officeDocument/2006/extended-properties" xmlns:vt="http://schemas.openxmlformats.org/officeDocument/2006/docPropsVTypes">
  <TotalTime>119</TotalTime>
  <Words>1118</Words>
  <Application>Microsoft Office PowerPoint</Application>
  <PresentationFormat>Widescreen</PresentationFormat>
  <Paragraphs>190</Paragraphs>
  <Slides>17</Slides>
  <Notes>15</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End of Grade and End of Course Spring 2023 Administration </vt:lpstr>
      <vt:lpstr>Milestones Schedule</vt:lpstr>
      <vt:lpstr>Georgia Milestones Overview</vt:lpstr>
      <vt:lpstr>Summative Purpose for Assessment</vt:lpstr>
      <vt:lpstr>Georgia Milestones</vt:lpstr>
      <vt:lpstr>Georgia Milestones</vt:lpstr>
      <vt:lpstr>Item Types</vt:lpstr>
      <vt:lpstr>Item Types</vt:lpstr>
      <vt:lpstr>Item Types</vt:lpstr>
      <vt:lpstr>Are Students Ready?</vt:lpstr>
      <vt:lpstr>Georgia Milestones Resources</vt:lpstr>
      <vt:lpstr>Student Preparation</vt:lpstr>
      <vt:lpstr>Are Students Ready?</vt:lpstr>
      <vt:lpstr>Item Types – Reading &amp; Evidence Based Writing</vt:lpstr>
      <vt:lpstr>Item Types – Bar Graph</vt:lpstr>
      <vt:lpstr>Item Types – Drag and Drop</vt:lpstr>
      <vt:lpstr>Thank you again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Grade and End of Course Spring2021 Administration</dc:title>
  <dc:creator>Moore, Jami</dc:creator>
  <cp:lastModifiedBy>Jackson, Mike</cp:lastModifiedBy>
  <cp:revision>13</cp:revision>
  <dcterms:created xsi:type="dcterms:W3CDTF">2021-03-18T20:04:46Z</dcterms:created>
  <dcterms:modified xsi:type="dcterms:W3CDTF">2023-03-23T13:12:25Z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0x010100900EC4010CBD50459E989CC48AA92A0D</vt:lpwstr>
  </property>
</Properties>
</file>