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9664" r:id="rId3"/>
    <p:sldId id="9659" r:id="rId4"/>
    <p:sldId id="9662" r:id="rId5"/>
    <p:sldId id="9661" r:id="rId6"/>
    <p:sldId id="9665" r:id="rId7"/>
    <p:sldId id="9646" r:id="rId8"/>
    <p:sldId id="9651" r:id="rId9"/>
    <p:sldId id="9652" r:id="rId10"/>
    <p:sldId id="9653" r:id="rId11"/>
    <p:sldId id="9654" r:id="rId12"/>
    <p:sldId id="9660" r:id="rId13"/>
    <p:sldId id="9666" r:id="rId14"/>
    <p:sldId id="9667" r:id="rId15"/>
    <p:sldId id="9670" r:id="rId16"/>
    <p:sldId id="9671" r:id="rId17"/>
    <p:sldId id="9668" r:id="rId18"/>
    <p:sldId id="9641" r:id="rId19"/>
    <p:sldId id="284" r:id="rId20"/>
    <p:sldId id="289" r:id="rId21"/>
    <p:sldId id="9663" r:id="rId22"/>
    <p:sldId id="309" r:id="rId23"/>
    <p:sldId id="9655" r:id="rId24"/>
    <p:sldId id="9656" r:id="rId25"/>
    <p:sldId id="9669" r:id="rId26"/>
    <p:sldId id="9421" r:id="rId27"/>
    <p:sldId id="9658" r:id="rId28"/>
    <p:sldId id="965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5A0ABB-5F9F-43E3-AD79-576FD10AC971}">
          <p14:sldIdLst>
            <p14:sldId id="256"/>
            <p14:sldId id="9664"/>
            <p14:sldId id="9659"/>
            <p14:sldId id="9662"/>
            <p14:sldId id="9661"/>
            <p14:sldId id="9665"/>
            <p14:sldId id="9646"/>
            <p14:sldId id="9651"/>
            <p14:sldId id="9652"/>
            <p14:sldId id="9653"/>
            <p14:sldId id="9654"/>
            <p14:sldId id="9660"/>
            <p14:sldId id="9666"/>
            <p14:sldId id="9667"/>
            <p14:sldId id="9670"/>
            <p14:sldId id="9671"/>
            <p14:sldId id="9668"/>
            <p14:sldId id="9641"/>
            <p14:sldId id="284"/>
            <p14:sldId id="289"/>
            <p14:sldId id="9663"/>
            <p14:sldId id="309"/>
            <p14:sldId id="9655"/>
            <p14:sldId id="9656"/>
            <p14:sldId id="9669"/>
            <p14:sldId id="9421"/>
          </p14:sldIdLst>
        </p14:section>
        <p14:section name="Untitled Section" id="{6DC95C00-F044-4BF4-93E0-E38309427859}">
          <p14:sldIdLst>
            <p14:sldId id="9658"/>
            <p14:sldId id="965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660"/>
  </p:normalViewPr>
  <p:slideViewPr>
    <p:cSldViewPr snapToGrid="0">
      <p:cViewPr varScale="1">
        <p:scale>
          <a:sx n="69" d="100"/>
          <a:sy n="69" d="100"/>
        </p:scale>
        <p:origin x="42" y="4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FFE48-D468-4B26-9C11-75BD0E840F18}"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51184-8ADC-4961-AE37-2DBC057446DD}" type="slidenum">
              <a:rPr lang="en-US" smtClean="0"/>
              <a:t>‹#›</a:t>
            </a:fld>
            <a:endParaRPr lang="en-US"/>
          </a:p>
        </p:txBody>
      </p:sp>
    </p:spTree>
    <p:extLst>
      <p:ext uri="{BB962C8B-B14F-4D97-AF65-F5344CB8AC3E}">
        <p14:creationId xmlns:p14="http://schemas.microsoft.com/office/powerpoint/2010/main" val="420932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1184-8ADC-4961-AE37-2DBC057446DD}" type="slidenum">
              <a:rPr lang="en-US" smtClean="0"/>
              <a:t>12</a:t>
            </a:fld>
            <a:endParaRPr lang="en-US"/>
          </a:p>
        </p:txBody>
      </p:sp>
    </p:spTree>
    <p:extLst>
      <p:ext uri="{BB962C8B-B14F-4D97-AF65-F5344CB8AC3E}">
        <p14:creationId xmlns:p14="http://schemas.microsoft.com/office/powerpoint/2010/main" val="1607653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351184-8ADC-4961-AE37-2DBC057446DD}" type="slidenum">
              <a:rPr lang="en-US" smtClean="0"/>
              <a:t>19</a:t>
            </a:fld>
            <a:endParaRPr lang="en-US"/>
          </a:p>
        </p:txBody>
      </p:sp>
    </p:spTree>
    <p:extLst>
      <p:ext uri="{BB962C8B-B14F-4D97-AF65-F5344CB8AC3E}">
        <p14:creationId xmlns:p14="http://schemas.microsoft.com/office/powerpoint/2010/main" val="3850262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5BA70-C53D-F7A5-B5BC-ACCF47E5F1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81CB0-8A37-9D3A-4E1E-C6E166B43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B9558-3AAA-E154-F670-97FCD353D7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4D09B4-649E-72E3-8711-E0BDA301406B}"/>
              </a:ext>
            </a:extLst>
          </p:cNvPr>
          <p:cNvSpPr>
            <a:spLocks noGrp="1"/>
          </p:cNvSpPr>
          <p:nvPr>
            <p:ph type="sldNum" sz="quarter" idx="5"/>
          </p:nvPr>
        </p:nvSpPr>
        <p:spPr/>
        <p:txBody>
          <a:bodyPr/>
          <a:lstStyle/>
          <a:p>
            <a:fld id="{001E156C-51C9-44FE-BD5D-F8BA3E7558F5}" type="slidenum">
              <a:rPr lang="en-US" smtClean="0"/>
              <a:pPr/>
              <a:t>26</a:t>
            </a:fld>
            <a:endParaRPr lang="en-US" dirty="0"/>
          </a:p>
        </p:txBody>
      </p:sp>
    </p:spTree>
    <p:extLst>
      <p:ext uri="{BB962C8B-B14F-4D97-AF65-F5344CB8AC3E}">
        <p14:creationId xmlns:p14="http://schemas.microsoft.com/office/powerpoint/2010/main" val="3569585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D059-1EA3-1D55-2A34-ACAEEDB75E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DD5B59-4A80-A09E-8439-C9F10AEC1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9F802B-1BE0-9E7F-6A85-5A4D7FA1AE28}"/>
              </a:ext>
            </a:extLst>
          </p:cNvPr>
          <p:cNvSpPr>
            <a:spLocks noGrp="1"/>
          </p:cNvSpPr>
          <p:nvPr>
            <p:ph type="dt" sz="half" idx="10"/>
          </p:nvPr>
        </p:nvSpPr>
        <p:spPr/>
        <p:txBody>
          <a:bodyPr/>
          <a:lstStyle/>
          <a:p>
            <a:fld id="{5C2BE581-67F0-423B-A942-7D87DB746869}" type="datetimeFigureOut">
              <a:rPr lang="en-US" smtClean="0"/>
              <a:t>3/2/2025</a:t>
            </a:fld>
            <a:endParaRPr lang="en-US"/>
          </a:p>
        </p:txBody>
      </p:sp>
      <p:sp>
        <p:nvSpPr>
          <p:cNvPr id="5" name="Footer Placeholder 4">
            <a:extLst>
              <a:ext uri="{FF2B5EF4-FFF2-40B4-BE49-F238E27FC236}">
                <a16:creationId xmlns:a16="http://schemas.microsoft.com/office/drawing/2014/main" id="{0D5203A8-AF9A-1672-BAAA-2929B9A67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62B65-4498-AD3E-BC19-68FB1946F9E9}"/>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170580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CF67-586A-3BD5-E1C1-9374FF8081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CCB491-A65D-2CB6-13DE-CA39E9DF2F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E014A-1773-B9D1-8774-29A1D80BD607}"/>
              </a:ext>
            </a:extLst>
          </p:cNvPr>
          <p:cNvSpPr>
            <a:spLocks noGrp="1"/>
          </p:cNvSpPr>
          <p:nvPr>
            <p:ph type="dt" sz="half" idx="10"/>
          </p:nvPr>
        </p:nvSpPr>
        <p:spPr/>
        <p:txBody>
          <a:bodyPr/>
          <a:lstStyle/>
          <a:p>
            <a:fld id="{5C2BE581-67F0-423B-A942-7D87DB746869}" type="datetimeFigureOut">
              <a:rPr lang="en-US" smtClean="0"/>
              <a:t>3/2/2025</a:t>
            </a:fld>
            <a:endParaRPr lang="en-US"/>
          </a:p>
        </p:txBody>
      </p:sp>
      <p:sp>
        <p:nvSpPr>
          <p:cNvPr id="5" name="Footer Placeholder 4">
            <a:extLst>
              <a:ext uri="{FF2B5EF4-FFF2-40B4-BE49-F238E27FC236}">
                <a16:creationId xmlns:a16="http://schemas.microsoft.com/office/drawing/2014/main" id="{D9C902F9-BCF8-DF2F-9DC4-7D6DDFC85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59AE0-0C03-55C1-FD90-24C06855D95E}"/>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206379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E9CDBC-9920-39DA-EBDE-54937DB264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76E47E-54AD-2C76-A307-5FC476FF76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12CB9-1CE5-F7F2-E068-2DD6A2155F80}"/>
              </a:ext>
            </a:extLst>
          </p:cNvPr>
          <p:cNvSpPr>
            <a:spLocks noGrp="1"/>
          </p:cNvSpPr>
          <p:nvPr>
            <p:ph type="dt" sz="half" idx="10"/>
          </p:nvPr>
        </p:nvSpPr>
        <p:spPr/>
        <p:txBody>
          <a:bodyPr/>
          <a:lstStyle/>
          <a:p>
            <a:fld id="{5C2BE581-67F0-423B-A942-7D87DB746869}" type="datetimeFigureOut">
              <a:rPr lang="en-US" smtClean="0"/>
              <a:t>3/2/2025</a:t>
            </a:fld>
            <a:endParaRPr lang="en-US"/>
          </a:p>
        </p:txBody>
      </p:sp>
      <p:sp>
        <p:nvSpPr>
          <p:cNvPr id="5" name="Footer Placeholder 4">
            <a:extLst>
              <a:ext uri="{FF2B5EF4-FFF2-40B4-BE49-F238E27FC236}">
                <a16:creationId xmlns:a16="http://schemas.microsoft.com/office/drawing/2014/main" id="{EF16D547-7C32-A3B4-EBF1-0F3CDBD55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A7FDD-D3E2-170D-7CCD-83749C96A4A3}"/>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2682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26EA-1981-0943-272F-4204F5C6AF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E0A768-2BA3-EBC3-038C-61303F0971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B7010-EE62-A587-2B8E-C50693848645}"/>
              </a:ext>
            </a:extLst>
          </p:cNvPr>
          <p:cNvSpPr>
            <a:spLocks noGrp="1"/>
          </p:cNvSpPr>
          <p:nvPr>
            <p:ph type="dt" sz="half" idx="10"/>
          </p:nvPr>
        </p:nvSpPr>
        <p:spPr/>
        <p:txBody>
          <a:bodyPr/>
          <a:lstStyle/>
          <a:p>
            <a:fld id="{5C2BE581-67F0-423B-A942-7D87DB746869}" type="datetimeFigureOut">
              <a:rPr lang="en-US" smtClean="0"/>
              <a:t>3/2/2025</a:t>
            </a:fld>
            <a:endParaRPr lang="en-US"/>
          </a:p>
        </p:txBody>
      </p:sp>
      <p:sp>
        <p:nvSpPr>
          <p:cNvPr id="5" name="Footer Placeholder 4">
            <a:extLst>
              <a:ext uri="{FF2B5EF4-FFF2-40B4-BE49-F238E27FC236}">
                <a16:creationId xmlns:a16="http://schemas.microsoft.com/office/drawing/2014/main" id="{CD430706-BED2-FD95-E3BD-09128577D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B5848-EEFC-124A-7CC9-BEA42B0C48EB}"/>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332183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3B9E-FDBE-37A4-8F48-6F74F1EC9A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AF8F26-03E7-E0F5-87EE-1D0DBC7D7BC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E9DF3C-4253-A7EE-AAC4-1CFC024025CD}"/>
              </a:ext>
            </a:extLst>
          </p:cNvPr>
          <p:cNvSpPr>
            <a:spLocks noGrp="1"/>
          </p:cNvSpPr>
          <p:nvPr>
            <p:ph type="dt" sz="half" idx="10"/>
          </p:nvPr>
        </p:nvSpPr>
        <p:spPr/>
        <p:txBody>
          <a:bodyPr/>
          <a:lstStyle/>
          <a:p>
            <a:fld id="{5C2BE581-67F0-423B-A942-7D87DB746869}" type="datetimeFigureOut">
              <a:rPr lang="en-US" smtClean="0"/>
              <a:t>3/2/2025</a:t>
            </a:fld>
            <a:endParaRPr lang="en-US"/>
          </a:p>
        </p:txBody>
      </p:sp>
      <p:sp>
        <p:nvSpPr>
          <p:cNvPr id="5" name="Footer Placeholder 4">
            <a:extLst>
              <a:ext uri="{FF2B5EF4-FFF2-40B4-BE49-F238E27FC236}">
                <a16:creationId xmlns:a16="http://schemas.microsoft.com/office/drawing/2014/main" id="{ECB356C0-6DFA-5846-B714-1B86B8FEB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A7C26-BC7B-956E-8401-29D71A1A0D30}"/>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2533097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4FA72-2632-6502-D381-20D587836C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F1105-85FC-3681-9E40-43D98D1910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FB7978-980A-452A-F398-FF8FA26F29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E4C97A-95BA-C8F6-240F-455809E03CFD}"/>
              </a:ext>
            </a:extLst>
          </p:cNvPr>
          <p:cNvSpPr>
            <a:spLocks noGrp="1"/>
          </p:cNvSpPr>
          <p:nvPr>
            <p:ph type="dt" sz="half" idx="10"/>
          </p:nvPr>
        </p:nvSpPr>
        <p:spPr/>
        <p:txBody>
          <a:bodyPr/>
          <a:lstStyle/>
          <a:p>
            <a:fld id="{5C2BE581-67F0-423B-A942-7D87DB746869}" type="datetimeFigureOut">
              <a:rPr lang="en-US" smtClean="0"/>
              <a:t>3/2/2025</a:t>
            </a:fld>
            <a:endParaRPr lang="en-US"/>
          </a:p>
        </p:txBody>
      </p:sp>
      <p:sp>
        <p:nvSpPr>
          <p:cNvPr id="6" name="Footer Placeholder 5">
            <a:extLst>
              <a:ext uri="{FF2B5EF4-FFF2-40B4-BE49-F238E27FC236}">
                <a16:creationId xmlns:a16="http://schemas.microsoft.com/office/drawing/2014/main" id="{68C5FEFE-178E-FD99-A85F-22A0FCE7C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46C547-CAD8-AF5A-F312-21D0B5C9CA39}"/>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885303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DA1E-2061-1909-1FA9-EABFC28DE5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4D554F-1A63-848F-9216-96E3B5E709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F512F9-0986-377B-E3DB-20259A099E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0F1F32-BA34-CB63-C730-A6DCD86EE0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77F75F-2512-8817-B826-1F74676AAE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306047-39A1-52B9-441E-A4BB06645F4F}"/>
              </a:ext>
            </a:extLst>
          </p:cNvPr>
          <p:cNvSpPr>
            <a:spLocks noGrp="1"/>
          </p:cNvSpPr>
          <p:nvPr>
            <p:ph type="dt" sz="half" idx="10"/>
          </p:nvPr>
        </p:nvSpPr>
        <p:spPr/>
        <p:txBody>
          <a:bodyPr/>
          <a:lstStyle/>
          <a:p>
            <a:fld id="{5C2BE581-67F0-423B-A942-7D87DB746869}" type="datetimeFigureOut">
              <a:rPr lang="en-US" smtClean="0"/>
              <a:t>3/2/2025</a:t>
            </a:fld>
            <a:endParaRPr lang="en-US"/>
          </a:p>
        </p:txBody>
      </p:sp>
      <p:sp>
        <p:nvSpPr>
          <p:cNvPr id="8" name="Footer Placeholder 7">
            <a:extLst>
              <a:ext uri="{FF2B5EF4-FFF2-40B4-BE49-F238E27FC236}">
                <a16:creationId xmlns:a16="http://schemas.microsoft.com/office/drawing/2014/main" id="{5B56B6F8-6A78-903F-7ABA-3E5CB862E9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10428F-326C-0AEE-9FB5-6E472653F9FB}"/>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168773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A32F4-AEBB-7A8A-A476-765C9DC9D8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FF3D8-BBAE-AE0B-26C9-6A58F4EE4DAD}"/>
              </a:ext>
            </a:extLst>
          </p:cNvPr>
          <p:cNvSpPr>
            <a:spLocks noGrp="1"/>
          </p:cNvSpPr>
          <p:nvPr>
            <p:ph type="dt" sz="half" idx="10"/>
          </p:nvPr>
        </p:nvSpPr>
        <p:spPr/>
        <p:txBody>
          <a:bodyPr/>
          <a:lstStyle/>
          <a:p>
            <a:fld id="{5C2BE581-67F0-423B-A942-7D87DB746869}" type="datetimeFigureOut">
              <a:rPr lang="en-US" smtClean="0"/>
              <a:t>3/2/2025</a:t>
            </a:fld>
            <a:endParaRPr lang="en-US"/>
          </a:p>
        </p:txBody>
      </p:sp>
      <p:sp>
        <p:nvSpPr>
          <p:cNvPr id="4" name="Footer Placeholder 3">
            <a:extLst>
              <a:ext uri="{FF2B5EF4-FFF2-40B4-BE49-F238E27FC236}">
                <a16:creationId xmlns:a16="http://schemas.microsoft.com/office/drawing/2014/main" id="{3FD4241E-9CCC-C4AB-211D-6DD6AD6F11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763AB5-BA47-F892-27A0-E09A1434E3FA}"/>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4491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54E81-8C4B-918F-4285-51BBD023E7DF}"/>
              </a:ext>
            </a:extLst>
          </p:cNvPr>
          <p:cNvSpPr>
            <a:spLocks noGrp="1"/>
          </p:cNvSpPr>
          <p:nvPr>
            <p:ph type="dt" sz="half" idx="10"/>
          </p:nvPr>
        </p:nvSpPr>
        <p:spPr/>
        <p:txBody>
          <a:bodyPr/>
          <a:lstStyle/>
          <a:p>
            <a:fld id="{5C2BE581-67F0-423B-A942-7D87DB746869}" type="datetimeFigureOut">
              <a:rPr lang="en-US" smtClean="0"/>
              <a:t>3/2/2025</a:t>
            </a:fld>
            <a:endParaRPr lang="en-US"/>
          </a:p>
        </p:txBody>
      </p:sp>
      <p:sp>
        <p:nvSpPr>
          <p:cNvPr id="3" name="Footer Placeholder 2">
            <a:extLst>
              <a:ext uri="{FF2B5EF4-FFF2-40B4-BE49-F238E27FC236}">
                <a16:creationId xmlns:a16="http://schemas.microsoft.com/office/drawing/2014/main" id="{4C36D5AF-3B03-33B3-2288-3283F097EE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6641EB-2152-A802-40A9-646105E0D44B}"/>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288875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86FF-1C67-BDF7-A16F-5EDB952A7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27EC75-33C5-739A-2F2E-18CCAD56F1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D9D38-8568-78A3-9452-0D0D87FE9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3060EB-D46A-3BD6-AB16-8FCA11C46126}"/>
              </a:ext>
            </a:extLst>
          </p:cNvPr>
          <p:cNvSpPr>
            <a:spLocks noGrp="1"/>
          </p:cNvSpPr>
          <p:nvPr>
            <p:ph type="dt" sz="half" idx="10"/>
          </p:nvPr>
        </p:nvSpPr>
        <p:spPr/>
        <p:txBody>
          <a:bodyPr/>
          <a:lstStyle/>
          <a:p>
            <a:fld id="{5C2BE581-67F0-423B-A942-7D87DB746869}" type="datetimeFigureOut">
              <a:rPr lang="en-US" smtClean="0"/>
              <a:t>3/2/2025</a:t>
            </a:fld>
            <a:endParaRPr lang="en-US"/>
          </a:p>
        </p:txBody>
      </p:sp>
      <p:sp>
        <p:nvSpPr>
          <p:cNvPr id="6" name="Footer Placeholder 5">
            <a:extLst>
              <a:ext uri="{FF2B5EF4-FFF2-40B4-BE49-F238E27FC236}">
                <a16:creationId xmlns:a16="http://schemas.microsoft.com/office/drawing/2014/main" id="{990B4CBB-CDB0-CD9B-F7E5-56E96C0F81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E4C1C-71B5-1738-3B95-D1C2D0111BD0}"/>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363710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91349-C4A4-C39A-84BF-1967270B7D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02CE5-B02B-3894-B746-AC8BDEABF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6B2C1-5FB4-64AD-8BD0-D2E50159CA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F6AE50-AAAF-1D4D-1311-8E89FC009233}"/>
              </a:ext>
            </a:extLst>
          </p:cNvPr>
          <p:cNvSpPr>
            <a:spLocks noGrp="1"/>
          </p:cNvSpPr>
          <p:nvPr>
            <p:ph type="dt" sz="half" idx="10"/>
          </p:nvPr>
        </p:nvSpPr>
        <p:spPr/>
        <p:txBody>
          <a:bodyPr/>
          <a:lstStyle/>
          <a:p>
            <a:fld id="{5C2BE581-67F0-423B-A942-7D87DB746869}" type="datetimeFigureOut">
              <a:rPr lang="en-US" smtClean="0"/>
              <a:t>3/2/2025</a:t>
            </a:fld>
            <a:endParaRPr lang="en-US"/>
          </a:p>
        </p:txBody>
      </p:sp>
      <p:sp>
        <p:nvSpPr>
          <p:cNvPr id="6" name="Footer Placeholder 5">
            <a:extLst>
              <a:ext uri="{FF2B5EF4-FFF2-40B4-BE49-F238E27FC236}">
                <a16:creationId xmlns:a16="http://schemas.microsoft.com/office/drawing/2014/main" id="{F0C17CA7-D10F-7733-3B37-6D5692DD30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44F064-BF4F-817F-BD3E-425FD35902D0}"/>
              </a:ext>
            </a:extLst>
          </p:cNvPr>
          <p:cNvSpPr>
            <a:spLocks noGrp="1"/>
          </p:cNvSpPr>
          <p:nvPr>
            <p:ph type="sldNum" sz="quarter" idx="12"/>
          </p:nvPr>
        </p:nvSpPr>
        <p:spPr/>
        <p:txBody>
          <a:bodyPr/>
          <a:lstStyle/>
          <a:p>
            <a:fld id="{A775997C-3507-42B8-9A58-DF727560D759}" type="slidenum">
              <a:rPr lang="en-US" smtClean="0"/>
              <a:t>‹#›</a:t>
            </a:fld>
            <a:endParaRPr lang="en-US"/>
          </a:p>
        </p:txBody>
      </p:sp>
    </p:spTree>
    <p:extLst>
      <p:ext uri="{BB962C8B-B14F-4D97-AF65-F5344CB8AC3E}">
        <p14:creationId xmlns:p14="http://schemas.microsoft.com/office/powerpoint/2010/main" val="238934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42692A-A1A9-32BD-B9E0-A0F58A1E53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7A7AFB-E9DA-6429-0C21-C65EF40805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DF606-AF71-83D2-312A-EEF4DA7A03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BE581-67F0-423B-A942-7D87DB746869}" type="datetimeFigureOut">
              <a:rPr lang="en-US" smtClean="0"/>
              <a:t>3/2/2025</a:t>
            </a:fld>
            <a:endParaRPr lang="en-US"/>
          </a:p>
        </p:txBody>
      </p:sp>
      <p:sp>
        <p:nvSpPr>
          <p:cNvPr id="5" name="Footer Placeholder 4">
            <a:extLst>
              <a:ext uri="{FF2B5EF4-FFF2-40B4-BE49-F238E27FC236}">
                <a16:creationId xmlns:a16="http://schemas.microsoft.com/office/drawing/2014/main" id="{9A4281F9-4879-D068-5DB6-9BBE490C4F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9CB8AF0-EFAA-8E8E-4423-4A64B7D0CE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75997C-3507-42B8-9A58-DF727560D759}" type="slidenum">
              <a:rPr lang="en-US" smtClean="0"/>
              <a:t>‹#›</a:t>
            </a:fld>
            <a:endParaRPr lang="en-US"/>
          </a:p>
        </p:txBody>
      </p:sp>
    </p:spTree>
    <p:extLst>
      <p:ext uri="{BB962C8B-B14F-4D97-AF65-F5344CB8AC3E}">
        <p14:creationId xmlns:p14="http://schemas.microsoft.com/office/powerpoint/2010/main" val="176082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phartley@pkknlaw.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C54D01-3CB1-4E39-B24B-922C8B1E229D}"/>
              </a:ext>
            </a:extLst>
          </p:cNvPr>
          <p:cNvSpPr>
            <a:spLocks noGrp="1"/>
          </p:cNvSpPr>
          <p:nvPr>
            <p:ph type="ctrTitle"/>
          </p:nvPr>
        </p:nvSpPr>
        <p:spPr>
          <a:xfrm>
            <a:off x="525717" y="787068"/>
            <a:ext cx="4663649" cy="1455091"/>
          </a:xfrm>
        </p:spPr>
        <p:txBody>
          <a:bodyPr vert="horz" lIns="91440" tIns="45720" rIns="91440" bIns="45720" rtlCol="0" anchor="b">
            <a:normAutofit fontScale="90000"/>
          </a:bodyPr>
          <a:lstStyle/>
          <a:p>
            <a:pPr marL="0" marR="0">
              <a:lnSpc>
                <a:spcPct val="90000"/>
              </a:lnSpc>
              <a:spcAft>
                <a:spcPts val="0"/>
              </a:spcAft>
            </a:pPr>
            <a:r>
              <a:rPr lang="en-US" sz="3600" dirty="0">
                <a:effectLst/>
                <a:latin typeface="Calibri" panose="020F0502020204030204" pitchFamily="34" charset="0"/>
                <a:ea typeface="Aptos" panose="020B0004020202020204" pitchFamily="34" charset="0"/>
                <a:cs typeface="Aptos" panose="020B0004020202020204" pitchFamily="34" charset="0"/>
              </a:rPr>
              <a:t>Administrative Orders, </a:t>
            </a:r>
            <a:br>
              <a:rPr lang="en-US" sz="3600" dirty="0">
                <a:effectLst/>
                <a:latin typeface="Calibri" panose="020F0502020204030204" pitchFamily="34" charset="0"/>
                <a:ea typeface="Aptos" panose="020B0004020202020204" pitchFamily="34" charset="0"/>
                <a:cs typeface="Aptos" panose="020B0004020202020204" pitchFamily="34" charset="0"/>
              </a:rPr>
            </a:br>
            <a:r>
              <a:rPr lang="en-US" sz="3600" dirty="0">
                <a:effectLst/>
                <a:latin typeface="Calibri" panose="020F0502020204030204" pitchFamily="34" charset="0"/>
                <a:ea typeface="Aptos" panose="020B0004020202020204" pitchFamily="34" charset="0"/>
                <a:cs typeface="Aptos" panose="020B0004020202020204" pitchFamily="34" charset="0"/>
              </a:rPr>
              <a:t>A New USDOE, New Court Precedent and IDEA/504</a:t>
            </a:r>
            <a:br>
              <a:rPr lang="en-US" sz="3600" dirty="0">
                <a:effectLst/>
                <a:latin typeface="Aptos" panose="020B0004020202020204" pitchFamily="34" charset="0"/>
                <a:ea typeface="Aptos" panose="020B0004020202020204" pitchFamily="34" charset="0"/>
                <a:cs typeface="Aptos" panose="020B0004020202020204" pitchFamily="34" charset="0"/>
              </a:rPr>
            </a:br>
            <a:r>
              <a:rPr lang="en-US" sz="1700" dirty="0">
                <a:effectLst/>
              </a:rPr>
              <a:t> </a:t>
            </a:r>
            <a:br>
              <a:rPr lang="en-US" sz="1700" dirty="0">
                <a:effectLst/>
              </a:rPr>
            </a:br>
            <a:endParaRPr lang="en-US" sz="1700" b="1" dirty="0"/>
          </a:p>
        </p:txBody>
      </p:sp>
      <p:sp>
        <p:nvSpPr>
          <p:cNvPr id="5" name="Subtitle 4">
            <a:extLst>
              <a:ext uri="{FF2B5EF4-FFF2-40B4-BE49-F238E27FC236}">
                <a16:creationId xmlns:a16="http://schemas.microsoft.com/office/drawing/2014/main" id="{2B8AE42B-79DF-4741-BA43-3687C5F26E01}"/>
              </a:ext>
            </a:extLst>
          </p:cNvPr>
          <p:cNvSpPr>
            <a:spLocks noGrp="1"/>
          </p:cNvSpPr>
          <p:nvPr>
            <p:ph type="subTitle" idx="1"/>
          </p:nvPr>
        </p:nvSpPr>
        <p:spPr>
          <a:xfrm>
            <a:off x="525717" y="2796427"/>
            <a:ext cx="4663649" cy="3274503"/>
          </a:xfrm>
        </p:spPr>
        <p:txBody>
          <a:bodyPr vert="horz" lIns="91440" tIns="45720" rIns="91440" bIns="45720" rtlCol="0">
            <a:normAutofit/>
          </a:bodyPr>
          <a:lstStyle/>
          <a:p>
            <a:r>
              <a:rPr lang="en-US" dirty="0"/>
              <a:t>Phil Hartley</a:t>
            </a:r>
          </a:p>
          <a:p>
            <a:r>
              <a:rPr lang="en-US" dirty="0"/>
              <a:t>Pereira, Kirby, Kinsinger &amp; Nguyen</a:t>
            </a:r>
          </a:p>
          <a:p>
            <a:r>
              <a:rPr lang="en-US" dirty="0">
                <a:hlinkClick r:id="rId2"/>
              </a:rPr>
              <a:t>phartley@pkknlaw.com</a:t>
            </a:r>
            <a:endParaRPr lang="en-US" dirty="0"/>
          </a:p>
          <a:p>
            <a:r>
              <a:rPr lang="en-US" dirty="0"/>
              <a:t>cell – 770-654-3616</a:t>
            </a:r>
          </a:p>
          <a:p>
            <a:endParaRPr lang="en-US" dirty="0"/>
          </a:p>
          <a:p>
            <a:r>
              <a:rPr lang="en-US" dirty="0"/>
              <a:t>2025 Spring Conference</a:t>
            </a:r>
            <a:br>
              <a:rPr lang="en-US" dirty="0"/>
            </a:br>
            <a:r>
              <a:rPr lang="en-US" dirty="0"/>
              <a:t>March 4, 2025</a:t>
            </a:r>
          </a:p>
        </p:txBody>
      </p:sp>
      <p:pic>
        <p:nvPicPr>
          <p:cNvPr id="1026" name="Picture 2" descr="G-CASE home">
            <a:extLst>
              <a:ext uri="{FF2B5EF4-FFF2-40B4-BE49-F238E27FC236}">
                <a16:creationId xmlns:a16="http://schemas.microsoft.com/office/drawing/2014/main" id="{E1A19761-A22D-431F-830C-131CA44D3A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23" r="9510"/>
          <a:stretch/>
        </p:blipFill>
        <p:spPr bwMode="auto">
          <a:xfrm>
            <a:off x="6443808" y="552793"/>
            <a:ext cx="4680155" cy="566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37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68106-B647-ACD5-4C9F-D77B054EACCA}"/>
              </a:ext>
            </a:extLst>
          </p:cNvPr>
          <p:cNvSpPr>
            <a:spLocks noGrp="1"/>
          </p:cNvSpPr>
          <p:nvPr>
            <p:ph type="title"/>
          </p:nvPr>
        </p:nvSpPr>
        <p:spPr/>
        <p:txBody>
          <a:bodyPr>
            <a:normAutofit fontScale="90000"/>
          </a:bodyPr>
          <a:lstStyle/>
          <a:p>
            <a:r>
              <a:rPr lang="en-US" dirty="0"/>
              <a:t>Defending Women from Ideology Extremism  and Restoring Biological Truth to the Federal Government – Executive Order</a:t>
            </a:r>
          </a:p>
        </p:txBody>
      </p:sp>
      <p:sp>
        <p:nvSpPr>
          <p:cNvPr id="3" name="Content Placeholder 2">
            <a:extLst>
              <a:ext uri="{FF2B5EF4-FFF2-40B4-BE49-F238E27FC236}">
                <a16:creationId xmlns:a16="http://schemas.microsoft.com/office/drawing/2014/main" id="{707E5821-1B60-18ED-98EF-1DC9EA399509}"/>
              </a:ext>
            </a:extLst>
          </p:cNvPr>
          <p:cNvSpPr>
            <a:spLocks noGrp="1"/>
          </p:cNvSpPr>
          <p:nvPr>
            <p:ph idx="1"/>
          </p:nvPr>
        </p:nvSpPr>
        <p:spPr/>
        <p:txBody>
          <a:bodyPr>
            <a:normAutofit fontScale="92500" lnSpcReduction="10000"/>
          </a:bodyPr>
          <a:lstStyle/>
          <a:p>
            <a:r>
              <a:rPr lang="en-US" b="0" i="0" dirty="0">
                <a:solidFill>
                  <a:srgbClr val="293340"/>
                </a:solidFill>
                <a:effectLst/>
                <a:latin typeface="Instrument Sans"/>
              </a:rPr>
              <a:t>Efforts to eradicate the biological reality of sex fundamentally attack women by depriving them of their dignity, safety, and well-being.  The erasure of sex in language and policy has a corrosive impact not just on women but on the validity of the entire American system.  Basing Federal policy on truth is critical to scientific inquiry, public safety, morale, and trust in government itself.</a:t>
            </a:r>
          </a:p>
          <a:p>
            <a:r>
              <a:rPr lang="en-US" b="0" i="0" dirty="0">
                <a:solidFill>
                  <a:srgbClr val="293340"/>
                </a:solidFill>
                <a:effectLst/>
                <a:latin typeface="Instrument Sans"/>
              </a:rPr>
              <a:t> </a:t>
            </a:r>
            <a:r>
              <a:rPr lang="en-US" b="0" i="0" dirty="0">
                <a:solidFill>
                  <a:srgbClr val="FF0000"/>
                </a:solidFill>
                <a:effectLst/>
                <a:latin typeface="Instrument Sans"/>
              </a:rPr>
              <a:t> It is the policy of the United States to recognize two sexes, male and female.  These sexes are not changeable and are grounded in fundamental and incontrovertible reality.  Under my direction, the Executive Branch will enforce all sex-protective laws to promote this reality, and the following definitions shall govern all Executive interpretation of and application of Federal law and administration policy</a:t>
            </a:r>
            <a:r>
              <a:rPr lang="en-US" b="0" i="0" dirty="0">
                <a:solidFill>
                  <a:srgbClr val="293340"/>
                </a:solidFill>
                <a:effectLst/>
                <a:latin typeface="Instrument Sans"/>
              </a:rPr>
              <a:t>:</a:t>
            </a:r>
            <a:endParaRPr lang="en-US" dirty="0"/>
          </a:p>
        </p:txBody>
      </p:sp>
    </p:spTree>
    <p:extLst>
      <p:ext uri="{BB962C8B-B14F-4D97-AF65-F5344CB8AC3E}">
        <p14:creationId xmlns:p14="http://schemas.microsoft.com/office/powerpoint/2010/main" val="383067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7225-6782-9411-4101-8C98F6B84435}"/>
              </a:ext>
            </a:extLst>
          </p:cNvPr>
          <p:cNvSpPr>
            <a:spLocks noGrp="1"/>
          </p:cNvSpPr>
          <p:nvPr>
            <p:ph type="title"/>
          </p:nvPr>
        </p:nvSpPr>
        <p:spPr/>
        <p:txBody>
          <a:bodyPr/>
          <a:lstStyle/>
          <a:p>
            <a:r>
              <a:rPr lang="en-US"/>
              <a:t>Executive Order</a:t>
            </a:r>
            <a:endParaRPr lang="en-US" dirty="0"/>
          </a:p>
        </p:txBody>
      </p:sp>
      <p:sp>
        <p:nvSpPr>
          <p:cNvPr id="3" name="Content Placeholder 2">
            <a:extLst>
              <a:ext uri="{FF2B5EF4-FFF2-40B4-BE49-F238E27FC236}">
                <a16:creationId xmlns:a16="http://schemas.microsoft.com/office/drawing/2014/main" id="{541AF715-8EF9-DC0E-ABCD-B934F4A66FDF}"/>
              </a:ext>
            </a:extLst>
          </p:cNvPr>
          <p:cNvSpPr>
            <a:spLocks noGrp="1"/>
          </p:cNvSpPr>
          <p:nvPr>
            <p:ph idx="1"/>
          </p:nvPr>
        </p:nvSpPr>
        <p:spPr/>
        <p:txBody>
          <a:bodyPr>
            <a:normAutofit fontScale="85000" lnSpcReduction="10000"/>
          </a:bodyPr>
          <a:lstStyle/>
          <a:p>
            <a:r>
              <a:rPr lang="en-US" b="0" i="0" dirty="0">
                <a:solidFill>
                  <a:srgbClr val="293340"/>
                </a:solidFill>
                <a:effectLst/>
                <a:latin typeface="Instrument Sans"/>
              </a:rPr>
              <a:t>When administering or enforcing sex-based distinctions, every agency and all Federal employees acting in an official capacity on behalf of their agency shall </a:t>
            </a:r>
            <a:r>
              <a:rPr lang="en-US" b="0" i="0" dirty="0">
                <a:solidFill>
                  <a:srgbClr val="FF0000"/>
                </a:solidFill>
                <a:effectLst/>
                <a:latin typeface="Instrument Sans"/>
              </a:rPr>
              <a:t>use the term “sex” and not “gender” </a:t>
            </a:r>
            <a:r>
              <a:rPr lang="en-US" b="0" i="0" dirty="0">
                <a:solidFill>
                  <a:srgbClr val="293340"/>
                </a:solidFill>
                <a:effectLst/>
                <a:latin typeface="Instrument Sans"/>
              </a:rPr>
              <a:t>in all applicable Federal policies and documents.</a:t>
            </a:r>
          </a:p>
          <a:p>
            <a:r>
              <a:rPr lang="en-US" b="0" i="0" dirty="0">
                <a:solidFill>
                  <a:srgbClr val="293340"/>
                </a:solidFill>
                <a:effectLst/>
                <a:latin typeface="Instrument Sans"/>
              </a:rPr>
              <a:t>The prior Administration argued that the Supreme Court’s decision in </a:t>
            </a:r>
            <a:r>
              <a:rPr lang="en-US" b="0" i="1" dirty="0">
                <a:solidFill>
                  <a:srgbClr val="293340"/>
                </a:solidFill>
                <a:effectLst/>
                <a:latin typeface="Instrument Sans"/>
              </a:rPr>
              <a:t>Bostock v. Clayton County</a:t>
            </a:r>
            <a:r>
              <a:rPr lang="en-US" b="0" i="0" dirty="0">
                <a:solidFill>
                  <a:srgbClr val="293340"/>
                </a:solidFill>
                <a:effectLst/>
                <a:latin typeface="Instrument Sans"/>
              </a:rPr>
              <a:t> (2020), which addressed Title VII of the Civil Rights Act of 1964, requires gender identity-based access to single-sex spaces under, for example, Title IX of the Educational Amendments Act.  This position is legally untenable and has harmed women.  </a:t>
            </a:r>
            <a:r>
              <a:rPr lang="en-US" b="0" i="0" dirty="0">
                <a:solidFill>
                  <a:srgbClr val="FF0000"/>
                </a:solidFill>
                <a:effectLst/>
                <a:latin typeface="Instrument Sans"/>
              </a:rPr>
              <a:t>The Attorney General shall therefore immediately issue guidance to agencies to correct the misapplication of the Supreme Court’s decision in </a:t>
            </a:r>
            <a:r>
              <a:rPr lang="en-US" b="0" i="1" dirty="0">
                <a:solidFill>
                  <a:srgbClr val="FF0000"/>
                </a:solidFill>
                <a:effectLst/>
                <a:latin typeface="Instrument Sans"/>
              </a:rPr>
              <a:t>Bostock v. Clayton County</a:t>
            </a:r>
            <a:r>
              <a:rPr lang="en-US" b="0" i="0" dirty="0">
                <a:solidFill>
                  <a:srgbClr val="FF0000"/>
                </a:solidFill>
                <a:effectLst/>
                <a:latin typeface="Instrument Sans"/>
              </a:rPr>
              <a:t> (2020) to sex-based distinctions in agency activities.  In addition, the Attorney General shall issue guidance and assist agencies in protecting sex-based distinctions, which are explicitly permitted under Constitutional and statutory precedent.</a:t>
            </a:r>
            <a:endParaRPr lang="en-US" dirty="0">
              <a:solidFill>
                <a:srgbClr val="FF0000"/>
              </a:solidFill>
            </a:endParaRPr>
          </a:p>
        </p:txBody>
      </p:sp>
    </p:spTree>
    <p:extLst>
      <p:ext uri="{BB962C8B-B14F-4D97-AF65-F5344CB8AC3E}">
        <p14:creationId xmlns:p14="http://schemas.microsoft.com/office/powerpoint/2010/main" val="337320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795A-A5A9-855A-EC47-8C2356A000B9}"/>
              </a:ext>
            </a:extLst>
          </p:cNvPr>
          <p:cNvSpPr>
            <a:spLocks noGrp="1"/>
          </p:cNvSpPr>
          <p:nvPr>
            <p:ph type="title"/>
          </p:nvPr>
        </p:nvSpPr>
        <p:spPr/>
        <p:txBody>
          <a:bodyPr/>
          <a:lstStyle/>
          <a:p>
            <a:r>
              <a:rPr lang="en-US" dirty="0"/>
              <a:t>Executive Orders</a:t>
            </a:r>
          </a:p>
        </p:txBody>
      </p:sp>
      <p:sp>
        <p:nvSpPr>
          <p:cNvPr id="3" name="Content Placeholder 2">
            <a:extLst>
              <a:ext uri="{FF2B5EF4-FFF2-40B4-BE49-F238E27FC236}">
                <a16:creationId xmlns:a16="http://schemas.microsoft.com/office/drawing/2014/main" id="{3C16B9DA-53C6-AC13-025C-0E98F94F1967}"/>
              </a:ext>
            </a:extLst>
          </p:cNvPr>
          <p:cNvSpPr>
            <a:spLocks noGrp="1"/>
          </p:cNvSpPr>
          <p:nvPr>
            <p:ph idx="1"/>
          </p:nvPr>
        </p:nvSpPr>
        <p:spPr>
          <a:xfrm>
            <a:off x="891540" y="1786572"/>
            <a:ext cx="10751820" cy="4706303"/>
          </a:xfrm>
        </p:spPr>
        <p:txBody>
          <a:bodyPr>
            <a:normAutofit lnSpcReduction="10000"/>
          </a:bodyPr>
          <a:lstStyle/>
          <a:p>
            <a:pPr marL="457200" lvl="1" indent="0" algn="ctr">
              <a:buNone/>
            </a:pPr>
            <a:r>
              <a:rPr lang="en-US" b="1" i="0" dirty="0">
                <a:effectLst/>
                <a:latin typeface="var(--wp--custom--typography--heading-1--font-family)"/>
              </a:rPr>
              <a:t>Ending Radical And Wasteful Government DEI Programs And </a:t>
            </a:r>
          </a:p>
          <a:p>
            <a:pPr marL="457200" lvl="1" indent="0" algn="ctr">
              <a:buNone/>
            </a:pPr>
            <a:r>
              <a:rPr lang="en-US" b="1" i="0" dirty="0">
                <a:effectLst/>
                <a:latin typeface="var(--wp--custom--typography--heading-1--font-family)"/>
              </a:rPr>
              <a:t>Preferencing - </a:t>
            </a:r>
            <a:r>
              <a:rPr lang="en-US" b="0" i="0" dirty="0">
                <a:effectLst/>
                <a:latin typeface="Instrument Sans"/>
              </a:rPr>
              <a:t>January 20, 2025</a:t>
            </a:r>
          </a:p>
          <a:p>
            <a:pPr marL="457200" lvl="1" indent="0">
              <a:buNone/>
            </a:pPr>
            <a:r>
              <a:rPr lang="en-US" b="0" i="0" dirty="0">
                <a:solidFill>
                  <a:srgbClr val="293340"/>
                </a:solidFill>
                <a:effectLst/>
                <a:latin typeface="Instrument Sans"/>
              </a:rPr>
              <a:t>The Director of the Office of Management and Budget (OMB), assisted by the Attorney General and the Director of the Office of Personnel Management (OPM), </a:t>
            </a:r>
            <a:r>
              <a:rPr lang="en-US" b="0" i="0" dirty="0">
                <a:solidFill>
                  <a:srgbClr val="FF0000"/>
                </a:solidFill>
                <a:effectLst/>
                <a:latin typeface="Instrument Sans"/>
              </a:rPr>
              <a:t>shall coordinate the termination of all discriminatory programs, including illegal DEI and “diversity, equity, inclusion, and </a:t>
            </a:r>
            <a:r>
              <a:rPr lang="en-US" b="1" i="0" dirty="0">
                <a:solidFill>
                  <a:srgbClr val="FF0000"/>
                </a:solidFill>
                <a:effectLst/>
                <a:latin typeface="Instrument Sans"/>
              </a:rPr>
              <a:t>accessibility</a:t>
            </a:r>
            <a:r>
              <a:rPr lang="en-US" b="0" i="0" dirty="0">
                <a:solidFill>
                  <a:srgbClr val="FF0000"/>
                </a:solidFill>
                <a:effectLst/>
                <a:latin typeface="Instrument Sans"/>
              </a:rPr>
              <a:t>” (DEIA) mandates, policies, programs, preferences, and activities in the Federal Government, under whatever name they appear.</a:t>
            </a:r>
            <a:r>
              <a:rPr lang="en-US" b="0" i="0" dirty="0">
                <a:solidFill>
                  <a:srgbClr val="293340"/>
                </a:solidFill>
                <a:effectLst/>
                <a:latin typeface="Instrument Sans"/>
              </a:rPr>
              <a:t>  To carry out this directive, the Director of OPM, with the assistance of the Attorney General as requested, shall review and revise, as appropriate, all existing Federal employment practices, union contracts, and training policies or programs to comply with this order.  Federal employment practices, including Federal employee performance reviews, shall reward individual initiative, skills, performance, and hard work and shall not under any circumstances consider DEI or DEIA factors, goals, policies, mandates, or requirements.</a:t>
            </a:r>
            <a:endParaRPr lang="en-US" b="0" i="0" dirty="0">
              <a:effectLst/>
              <a:latin typeface="Instrument Sans"/>
            </a:endParaRPr>
          </a:p>
          <a:p>
            <a:endParaRPr lang="en-US" dirty="0"/>
          </a:p>
        </p:txBody>
      </p:sp>
    </p:spTree>
    <p:extLst>
      <p:ext uri="{BB962C8B-B14F-4D97-AF65-F5344CB8AC3E}">
        <p14:creationId xmlns:p14="http://schemas.microsoft.com/office/powerpoint/2010/main" val="265487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5033A-0A0B-52C0-832F-64916D361E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A6B5A1-8578-2D97-C25A-733E66DC70DC}"/>
              </a:ext>
            </a:extLst>
          </p:cNvPr>
          <p:cNvSpPr>
            <a:spLocks noGrp="1"/>
          </p:cNvSpPr>
          <p:nvPr>
            <p:ph idx="1"/>
          </p:nvPr>
        </p:nvSpPr>
        <p:spPr/>
        <p:txBody>
          <a:bodyPr>
            <a:normAutofit fontScale="92500" lnSpcReduction="10000"/>
          </a:bodyPr>
          <a:lstStyle/>
          <a:p>
            <a:r>
              <a:rPr lang="en-US" dirty="0"/>
              <a:t>In recent years, American educational institutions have discriminated against students on the basis of race, including white and Asian students, many of whom come from disadvantaged backgrounds and low-income families. These institutions’ embrace of pervasive and repugnant race-based preferences and other forms of racial discrimination have emanated throughout every facet of academia. For example, colleges, universities, and K-12 schools have routinely used race as a factor in admissions, financial aid, hiring, training, and other institutional programming. In a shameful echo of a darker period in this country’s history, many American schools and universities even encourage segregation by race at graduation ceremonies and in dormitories and other facilities</a:t>
            </a:r>
          </a:p>
          <a:p>
            <a:endParaRPr lang="en-US" dirty="0"/>
          </a:p>
        </p:txBody>
      </p:sp>
    </p:spTree>
    <p:extLst>
      <p:ext uri="{BB962C8B-B14F-4D97-AF65-F5344CB8AC3E}">
        <p14:creationId xmlns:p14="http://schemas.microsoft.com/office/powerpoint/2010/main" val="3895732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9230-0AA7-C380-68DF-2BB0C9D81E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4F6CF4-ADFE-B2F0-EFF7-CC26AFA6F31E}"/>
              </a:ext>
            </a:extLst>
          </p:cNvPr>
          <p:cNvSpPr>
            <a:spLocks noGrp="1"/>
          </p:cNvSpPr>
          <p:nvPr>
            <p:ph idx="1"/>
          </p:nvPr>
        </p:nvSpPr>
        <p:spPr/>
        <p:txBody>
          <a:bodyPr/>
          <a:lstStyle/>
          <a:p>
            <a:r>
              <a:rPr lang="en-US" dirty="0"/>
              <a:t>Educational institutions have toxically indoctrinated students with the false premise that the United States is built upon “systemic and structural racism” and advanced discriminatory policies and practices. Proponents of these discriminatory practices have attempted to further justify them—particularly during the last four years—under the banner of “diversity, equity, and inclusion” (“DEI”), smuggling racial stereotypes and explicit race-consciousness into everyday training, programming, and discipline.</a:t>
            </a:r>
          </a:p>
        </p:txBody>
      </p:sp>
    </p:spTree>
    <p:extLst>
      <p:ext uri="{BB962C8B-B14F-4D97-AF65-F5344CB8AC3E}">
        <p14:creationId xmlns:p14="http://schemas.microsoft.com/office/powerpoint/2010/main" val="498419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1C44-E267-B610-98F0-169BB377F565}"/>
              </a:ext>
            </a:extLst>
          </p:cNvPr>
          <p:cNvSpPr>
            <a:spLocks noGrp="1"/>
          </p:cNvSpPr>
          <p:nvPr>
            <p:ph type="title"/>
          </p:nvPr>
        </p:nvSpPr>
        <p:spPr>
          <a:xfrm>
            <a:off x="312420" y="1022868"/>
            <a:ext cx="11567160" cy="995915"/>
          </a:xfrm>
        </p:spPr>
        <p:txBody>
          <a:bodyPr>
            <a:normAutofit fontScale="90000"/>
          </a:bodyPr>
          <a:lstStyle/>
          <a:p>
            <a:pPr marL="0" marR="0"/>
            <a:r>
              <a:rPr lang="en-US" sz="3100" b="1" i="1" dirty="0" err="1">
                <a:solidFill>
                  <a:srgbClr val="000000"/>
                </a:solidFill>
                <a:effectLst/>
                <a:latin typeface="Aptos" panose="020B0004020202020204" pitchFamily="34" charset="0"/>
                <a:ea typeface="Aptos" panose="020B0004020202020204" pitchFamily="34" charset="0"/>
                <a:cs typeface="Aptos" panose="020B0004020202020204" pitchFamily="34" charset="0"/>
              </a:rPr>
              <a:t>Nat’l</a:t>
            </a:r>
            <a:r>
              <a:rPr lang="en-US" sz="3100" b="1" i="1"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r>
              <a:rPr lang="en-US" sz="3100" b="1" i="1" dirty="0" err="1">
                <a:solidFill>
                  <a:srgbClr val="000000"/>
                </a:solidFill>
                <a:effectLst/>
                <a:latin typeface="Aptos" panose="020B0004020202020204" pitchFamily="34" charset="0"/>
                <a:ea typeface="Aptos" panose="020B0004020202020204" pitchFamily="34" charset="0"/>
                <a:cs typeface="Aptos" panose="020B0004020202020204" pitchFamily="34" charset="0"/>
              </a:rPr>
              <a:t>Ass’n</a:t>
            </a:r>
            <a:r>
              <a:rPr lang="en-US" sz="3100" b="1" i="1" dirty="0">
                <a:solidFill>
                  <a:srgbClr val="000000"/>
                </a:solidFill>
                <a:effectLst/>
                <a:latin typeface="Aptos" panose="020B0004020202020204" pitchFamily="34" charset="0"/>
                <a:ea typeface="Aptos" panose="020B0004020202020204" pitchFamily="34" charset="0"/>
                <a:cs typeface="Aptos" panose="020B0004020202020204" pitchFamily="34" charset="0"/>
              </a:rPr>
              <a:t> of Diversity Officers in Higher Educ., et al., v. Donald J. Trump, et al., </a:t>
            </a:r>
            <a:r>
              <a:rPr lang="en-US" sz="3100" b="1" dirty="0">
                <a:solidFill>
                  <a:srgbClr val="000000"/>
                </a:solidFill>
                <a:effectLst/>
                <a:latin typeface="Aptos" panose="020B0004020202020204" pitchFamily="34" charset="0"/>
                <a:ea typeface="Aptos" panose="020B0004020202020204" pitchFamily="34" charset="0"/>
                <a:cs typeface="Aptos" panose="020B0004020202020204" pitchFamily="34" charset="0"/>
              </a:rPr>
              <a:t>No. 1:25-cv-00333-ABA, </a:t>
            </a:r>
            <a:r>
              <a:rPr lang="en-US" sz="3100" b="1" dirty="0" err="1">
                <a:solidFill>
                  <a:srgbClr val="000000"/>
                </a:solidFill>
                <a:effectLst/>
                <a:latin typeface="Aptos" panose="020B0004020202020204" pitchFamily="34" charset="0"/>
                <a:ea typeface="Aptos" panose="020B0004020202020204" pitchFamily="34" charset="0"/>
                <a:cs typeface="Aptos" panose="020B0004020202020204" pitchFamily="34" charset="0"/>
              </a:rPr>
              <a:t>Dkt</a:t>
            </a:r>
            <a:r>
              <a:rPr lang="en-US" sz="3100" b="1" dirty="0">
                <a:solidFill>
                  <a:srgbClr val="000000"/>
                </a:solidFill>
                <a:effectLst/>
                <a:latin typeface="Aptos" panose="020B0004020202020204" pitchFamily="34" charset="0"/>
                <a:ea typeface="Aptos" panose="020B0004020202020204" pitchFamily="34" charset="0"/>
                <a:cs typeface="Aptos" panose="020B0004020202020204" pitchFamily="34" charset="0"/>
              </a:rPr>
              <a:t>. 44-45 (D. Md. 2025).</a:t>
            </a:r>
            <a:br>
              <a:rPr lang="en-US" sz="3100" dirty="0">
                <a:effectLst/>
                <a:latin typeface="Aptos" panose="020B0004020202020204" pitchFamily="34" charset="0"/>
                <a:ea typeface="Aptos" panose="020B0004020202020204" pitchFamily="34" charset="0"/>
                <a:cs typeface="Aptos" panose="020B0004020202020204" pitchFamily="34" charset="0"/>
              </a:rPr>
            </a:b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br>
              <a:rPr lang="en-US" sz="18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3" name="Content Placeholder 2">
            <a:extLst>
              <a:ext uri="{FF2B5EF4-FFF2-40B4-BE49-F238E27FC236}">
                <a16:creationId xmlns:a16="http://schemas.microsoft.com/office/drawing/2014/main" id="{4DBB20D8-EC18-AB44-4CCF-BC6B9A4985C4}"/>
              </a:ext>
            </a:extLst>
          </p:cNvPr>
          <p:cNvSpPr>
            <a:spLocks noGrp="1"/>
          </p:cNvSpPr>
          <p:nvPr>
            <p:ph idx="1"/>
          </p:nvPr>
        </p:nvSpPr>
        <p:spPr>
          <a:xfrm>
            <a:off x="931069" y="2354262"/>
            <a:ext cx="10515600" cy="4351338"/>
          </a:xfrm>
        </p:spPr>
        <p:txBody>
          <a:bodyPr>
            <a:noAutofit/>
          </a:bodyPr>
          <a:lstStyle/>
          <a:p>
            <a:pPr marL="0" marR="0"/>
            <a:r>
              <a:rPr lang="en-US" dirty="0">
                <a:solidFill>
                  <a:srgbClr val="000000"/>
                </a:solidFill>
                <a:effectLst/>
                <a:latin typeface="Aptos" panose="020B0004020202020204" pitchFamily="34" charset="0"/>
                <a:ea typeface="Aptos" panose="020B0004020202020204" pitchFamily="34" charset="0"/>
                <a:cs typeface="Aptos" panose="020B0004020202020204" pitchFamily="34" charset="0"/>
              </a:rPr>
              <a:t>The Court found that the Plaintiffs proved that failure to enjoin the conduct [continuing DEI or DEIA would cause irreparable harm in four ways: threat of loss of funds, uncertainty regarding future operations, loss of reputation, and chilled speech. …The Court found that the “balance of the equities” and the “public interest” also merited entering the injunction, as the Plaintiffs had shown that the Challenged Provisions “infringe[d] on core constitutional protections, and that the status quo must be maintained while Plaintiffs and the government litigate the claims asserted in the case.”</a:t>
            </a:r>
            <a:endParaRPr lang="en-US"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039880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60A968-F761-84C1-9A8A-6DBF3B829C6F}"/>
              </a:ext>
            </a:extLst>
          </p:cNvPr>
          <p:cNvSpPr>
            <a:spLocks noGrp="1"/>
          </p:cNvSpPr>
          <p:nvPr>
            <p:ph type="title"/>
          </p:nvPr>
        </p:nvSpPr>
        <p:spPr>
          <a:xfrm>
            <a:off x="1156852" y="637762"/>
            <a:ext cx="2190782" cy="5576770"/>
          </a:xfrm>
        </p:spPr>
        <p:txBody>
          <a:bodyPr anchor="t">
            <a:normAutofit/>
          </a:bodyPr>
          <a:lstStyle/>
          <a:p>
            <a:endParaRPr lang="en-US" sz="3600">
              <a:solidFill>
                <a:schemeClr val="bg1"/>
              </a:solidFill>
            </a:endParaRP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FF79DB-1598-F06E-EF8A-E9A2FA17810A}"/>
              </a:ext>
            </a:extLst>
          </p:cNvPr>
          <p:cNvSpPr>
            <a:spLocks noGrp="1"/>
          </p:cNvSpPr>
          <p:nvPr>
            <p:ph idx="1"/>
          </p:nvPr>
        </p:nvSpPr>
        <p:spPr>
          <a:xfrm>
            <a:off x="4654732" y="850052"/>
            <a:ext cx="6390623" cy="5326911"/>
          </a:xfrm>
        </p:spPr>
        <p:txBody>
          <a:bodyPr>
            <a:normAutofit/>
          </a:bodyPr>
          <a:lstStyle/>
          <a:p>
            <a:r>
              <a:rPr lang="en-US" sz="5400" dirty="0"/>
              <a:t>And What About Section 504?</a:t>
            </a:r>
          </a:p>
        </p:txBody>
      </p:sp>
    </p:spTree>
    <p:extLst>
      <p:ext uri="{BB962C8B-B14F-4D97-AF65-F5344CB8AC3E}">
        <p14:creationId xmlns:p14="http://schemas.microsoft.com/office/powerpoint/2010/main" val="3861287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06A3-BEAE-7094-BBB1-E09BA190F4DE}"/>
              </a:ext>
            </a:extLst>
          </p:cNvPr>
          <p:cNvSpPr>
            <a:spLocks noGrp="1"/>
          </p:cNvSpPr>
          <p:nvPr>
            <p:ph type="title"/>
          </p:nvPr>
        </p:nvSpPr>
        <p:spPr/>
        <p:txBody>
          <a:bodyPr/>
          <a:lstStyle/>
          <a:p>
            <a:r>
              <a:rPr lang="en-US" dirty="0"/>
              <a:t>Section 504 Suit by Attorney Generals</a:t>
            </a:r>
          </a:p>
        </p:txBody>
      </p:sp>
      <p:sp>
        <p:nvSpPr>
          <p:cNvPr id="3" name="Content Placeholder 2">
            <a:extLst>
              <a:ext uri="{FF2B5EF4-FFF2-40B4-BE49-F238E27FC236}">
                <a16:creationId xmlns:a16="http://schemas.microsoft.com/office/drawing/2014/main" id="{3242B28A-ADE3-5FA9-5FDB-02638670EDA2}"/>
              </a:ext>
            </a:extLst>
          </p:cNvPr>
          <p:cNvSpPr>
            <a:spLocks noGrp="1"/>
          </p:cNvSpPr>
          <p:nvPr>
            <p:ph idx="1"/>
          </p:nvPr>
        </p:nvSpPr>
        <p:spPr/>
        <p:txBody>
          <a:bodyPr>
            <a:normAutofit fontScale="92500" lnSpcReduction="10000"/>
          </a:bodyPr>
          <a:lstStyle/>
          <a:p>
            <a:r>
              <a:rPr lang="en-US" dirty="0"/>
              <a:t>Filed in federal court in Lubbock Texas</a:t>
            </a:r>
          </a:p>
          <a:p>
            <a:r>
              <a:rPr lang="en-US" dirty="0"/>
              <a:t>The Final Rule’s stipulation that gender dysphoria “may be a disability” is contrary to the express language in the Rehabilitation Act and the ADA, and the Court should set aside the Final Rule, enjoin Defendants from enforcing or implementing it, and declare it unlawful. </a:t>
            </a:r>
          </a:p>
          <a:p>
            <a:r>
              <a:rPr lang="en-US" dirty="0"/>
              <a:t>In addition to its attempt to expand the statutory definition of “disability,” the Final Rule further exceeds HHS’s statutory authority by (1) obligating all recipients of federal financial assistance to provide services in “the most integrated setting,” as defined in the Final Rule; (2) prohibiting actions that result in “serious risk of institutionalization”; and (3) allowing discrimination claims to be brought when no institutionalization or segregation has actually occurred.</a:t>
            </a:r>
          </a:p>
        </p:txBody>
      </p:sp>
    </p:spTree>
    <p:extLst>
      <p:ext uri="{BB962C8B-B14F-4D97-AF65-F5344CB8AC3E}">
        <p14:creationId xmlns:p14="http://schemas.microsoft.com/office/powerpoint/2010/main" val="3936517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A273F-EDD6-4711-30B1-0E5F2C27986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15B4943B-929E-FB80-5448-FA2DC20780CC}"/>
              </a:ext>
            </a:extLst>
          </p:cNvPr>
          <p:cNvPicPr>
            <a:picLocks noGrp="1" noChangeAspect="1"/>
          </p:cNvPicPr>
          <p:nvPr>
            <p:ph idx="1"/>
          </p:nvPr>
        </p:nvPicPr>
        <p:blipFill>
          <a:blip r:embed="rId2"/>
          <a:stretch>
            <a:fillRect/>
          </a:stretch>
        </p:blipFill>
        <p:spPr>
          <a:xfrm>
            <a:off x="-1456222" y="-1112293"/>
            <a:ext cx="14285619" cy="8018996"/>
          </a:xfrm>
        </p:spPr>
      </p:pic>
    </p:spTree>
    <p:extLst>
      <p:ext uri="{BB962C8B-B14F-4D97-AF65-F5344CB8AC3E}">
        <p14:creationId xmlns:p14="http://schemas.microsoft.com/office/powerpoint/2010/main" val="1022911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0367" y="747911"/>
            <a:ext cx="5962298" cy="1415387"/>
          </a:xfrm>
          <a:prstGeom prst="rect">
            <a:avLst/>
          </a:prstGeom>
        </p:spPr>
        <p:txBody>
          <a:bodyPr vert="horz" wrap="square" lIns="0" tIns="67945" rIns="0" bIns="0" rtlCol="0">
            <a:spAutoFit/>
          </a:bodyPr>
          <a:lstStyle/>
          <a:p>
            <a:pPr marL="12700" marR="5080">
              <a:lnSpc>
                <a:spcPts val="3460"/>
              </a:lnSpc>
              <a:spcBef>
                <a:spcPts val="535"/>
              </a:spcBef>
              <a:tabLst>
                <a:tab pos="4197350" algn="l"/>
              </a:tabLst>
            </a:pPr>
            <a:r>
              <a:rPr lang="en-US" sz="3200" dirty="0">
                <a:latin typeface="Calibri" panose="020F0502020204030204" pitchFamily="34" charset="0"/>
                <a:ea typeface="Calibri" panose="020F0502020204030204" pitchFamily="34" charset="0"/>
                <a:cs typeface="Calibri" panose="020F0502020204030204" pitchFamily="34" charset="0"/>
              </a:rPr>
              <a:t>Remember</a:t>
            </a:r>
            <a:br>
              <a:rPr lang="en-US" sz="3200" dirty="0">
                <a:latin typeface="Calibri" panose="020F0502020204030204" pitchFamily="34" charset="0"/>
                <a:ea typeface="Calibri" panose="020F0502020204030204" pitchFamily="34" charset="0"/>
                <a:cs typeface="Calibri" panose="020F0502020204030204" pitchFamily="34" charset="0"/>
              </a:rPr>
            </a:br>
            <a:r>
              <a:rPr sz="3200" i="1" dirty="0">
                <a:latin typeface="Calibri Light"/>
                <a:cs typeface="Calibri Light"/>
              </a:rPr>
              <a:t>Loper</a:t>
            </a:r>
            <a:r>
              <a:rPr sz="3200" i="1" spc="-114" dirty="0">
                <a:latin typeface="Calibri Light"/>
                <a:cs typeface="Calibri Light"/>
              </a:rPr>
              <a:t> </a:t>
            </a:r>
            <a:r>
              <a:rPr sz="3200" i="1" dirty="0">
                <a:latin typeface="Calibri Light"/>
                <a:cs typeface="Calibri Light"/>
              </a:rPr>
              <a:t>Bright</a:t>
            </a:r>
            <a:r>
              <a:rPr sz="3200" i="1" spc="-90" dirty="0">
                <a:latin typeface="Calibri Light"/>
                <a:cs typeface="Calibri Light"/>
              </a:rPr>
              <a:t> </a:t>
            </a:r>
            <a:r>
              <a:rPr sz="3200" i="1" dirty="0">
                <a:latin typeface="Calibri Light"/>
                <a:cs typeface="Calibri Light"/>
              </a:rPr>
              <a:t>Enterprises</a:t>
            </a:r>
            <a:r>
              <a:rPr sz="3200" i="1" spc="-85" dirty="0">
                <a:latin typeface="Calibri Light"/>
                <a:cs typeface="Calibri Light"/>
              </a:rPr>
              <a:t> </a:t>
            </a:r>
            <a:r>
              <a:rPr sz="3200" i="1" spc="-25" dirty="0" err="1">
                <a:latin typeface="Calibri Light"/>
                <a:cs typeface="Calibri Light"/>
              </a:rPr>
              <a:t>v.</a:t>
            </a:r>
            <a:r>
              <a:rPr lang="en-US" sz="3200" i="1" spc="-25" dirty="0" err="1">
                <a:latin typeface="Calibri Light"/>
                <a:cs typeface="Calibri Light"/>
              </a:rPr>
              <a:t>Raimondo</a:t>
            </a:r>
            <a:r>
              <a:rPr lang="en-US" sz="3200" i="1" spc="-25" dirty="0">
                <a:latin typeface="Calibri Light"/>
                <a:cs typeface="Calibri Light"/>
              </a:rPr>
              <a:t>; (</a:t>
            </a:r>
            <a:r>
              <a:rPr sz="3200" i="0" dirty="0"/>
              <a:t>June</a:t>
            </a:r>
            <a:r>
              <a:rPr sz="3200" i="0" spc="-60" dirty="0"/>
              <a:t> </a:t>
            </a:r>
            <a:r>
              <a:rPr sz="3200" i="0" dirty="0"/>
              <a:t>28,</a:t>
            </a:r>
            <a:r>
              <a:rPr sz="3200" i="0" spc="-40" dirty="0"/>
              <a:t> </a:t>
            </a:r>
            <a:r>
              <a:rPr sz="3200" i="0" spc="-10" dirty="0"/>
              <a:t>2024)</a:t>
            </a:r>
            <a:endParaRPr sz="3200" i="0" dirty="0"/>
          </a:p>
        </p:txBody>
      </p:sp>
      <p:pic>
        <p:nvPicPr>
          <p:cNvPr id="4" name="object 4"/>
          <p:cNvPicPr/>
          <p:nvPr/>
        </p:nvPicPr>
        <p:blipFill>
          <a:blip r:embed="rId3" cstate="print"/>
          <a:stretch>
            <a:fillRect/>
          </a:stretch>
        </p:blipFill>
        <p:spPr>
          <a:xfrm>
            <a:off x="6229701" y="12636"/>
            <a:ext cx="5962298" cy="6845295"/>
          </a:xfrm>
          <a:prstGeom prst="rect">
            <a:avLst/>
          </a:prstGeom>
        </p:spPr>
      </p:pic>
      <p:sp>
        <p:nvSpPr>
          <p:cNvPr id="6" name="TextBox 5">
            <a:extLst>
              <a:ext uri="{FF2B5EF4-FFF2-40B4-BE49-F238E27FC236}">
                <a16:creationId xmlns:a16="http://schemas.microsoft.com/office/drawing/2014/main" id="{BFB4E22E-293A-EA29-0D80-8EEF662BB01D}"/>
              </a:ext>
            </a:extLst>
          </p:cNvPr>
          <p:cNvSpPr txBox="1"/>
          <p:nvPr/>
        </p:nvSpPr>
        <p:spPr>
          <a:xfrm>
            <a:off x="352425" y="2455368"/>
            <a:ext cx="6050240" cy="2362570"/>
          </a:xfrm>
          <a:prstGeom prst="rect">
            <a:avLst/>
          </a:prstGeom>
          <a:noFill/>
        </p:spPr>
        <p:txBody>
          <a:bodyPr wrap="square">
            <a:spAutoFit/>
          </a:bodyPr>
          <a:lstStyle/>
          <a:p>
            <a:pPr marL="240665" indent="-227965">
              <a:lnSpc>
                <a:spcPts val="2039"/>
              </a:lnSpc>
              <a:spcBef>
                <a:spcPts val="105"/>
              </a:spcBef>
              <a:buFont typeface="Arial"/>
              <a:buChar char="•"/>
              <a:tabLst>
                <a:tab pos="240665" algn="l"/>
              </a:tabLst>
            </a:pPr>
            <a:r>
              <a:rPr lang="en-US" sz="2000" dirty="0">
                <a:latin typeface="Calibri"/>
                <a:cs typeface="Calibri"/>
              </a:rPr>
              <a:t>Chief</a:t>
            </a:r>
            <a:r>
              <a:rPr lang="en-US" sz="2000" spc="-70" dirty="0">
                <a:latin typeface="Calibri"/>
                <a:cs typeface="Calibri"/>
              </a:rPr>
              <a:t> </a:t>
            </a:r>
            <a:r>
              <a:rPr lang="en-US" sz="2000" dirty="0">
                <a:latin typeface="Calibri"/>
                <a:cs typeface="Calibri"/>
              </a:rPr>
              <a:t>Justice</a:t>
            </a:r>
            <a:r>
              <a:rPr lang="en-US" sz="2000" spc="-55" dirty="0">
                <a:latin typeface="Calibri"/>
                <a:cs typeface="Calibri"/>
              </a:rPr>
              <a:t> </a:t>
            </a:r>
            <a:r>
              <a:rPr lang="en-US" sz="2000" dirty="0">
                <a:latin typeface="Calibri"/>
                <a:cs typeface="Calibri"/>
              </a:rPr>
              <a:t>Roberts</a:t>
            </a:r>
            <a:r>
              <a:rPr lang="en-US" sz="2000" spc="-75" dirty="0">
                <a:latin typeface="Calibri"/>
                <a:cs typeface="Calibri"/>
              </a:rPr>
              <a:t> </a:t>
            </a:r>
            <a:r>
              <a:rPr lang="en-US" sz="2000" dirty="0">
                <a:latin typeface="Calibri"/>
                <a:cs typeface="Calibri"/>
              </a:rPr>
              <a:t>writes</a:t>
            </a:r>
            <a:r>
              <a:rPr lang="en-US" sz="2000" spc="-45" dirty="0">
                <a:latin typeface="Calibri"/>
                <a:cs typeface="Calibri"/>
              </a:rPr>
              <a:t> </a:t>
            </a:r>
            <a:r>
              <a:rPr lang="en-US" sz="2000" dirty="0">
                <a:latin typeface="Calibri"/>
                <a:cs typeface="Calibri"/>
              </a:rPr>
              <a:t>for</a:t>
            </a:r>
            <a:r>
              <a:rPr lang="en-US" sz="2000" spc="-75" dirty="0">
                <a:latin typeface="Calibri"/>
                <a:cs typeface="Calibri"/>
              </a:rPr>
              <a:t> </a:t>
            </a:r>
            <a:r>
              <a:rPr lang="en-US" sz="2000" dirty="0">
                <a:latin typeface="Calibri"/>
                <a:cs typeface="Calibri"/>
              </a:rPr>
              <a:t>the</a:t>
            </a:r>
            <a:r>
              <a:rPr lang="en-US" sz="2000" spc="-65" dirty="0">
                <a:latin typeface="Calibri"/>
                <a:cs typeface="Calibri"/>
              </a:rPr>
              <a:t> </a:t>
            </a:r>
            <a:r>
              <a:rPr lang="en-US" sz="2000" spc="-10" dirty="0">
                <a:latin typeface="Calibri"/>
                <a:cs typeface="Calibri"/>
              </a:rPr>
              <a:t>majority,</a:t>
            </a:r>
            <a:r>
              <a:rPr lang="en-US" sz="2000" spc="-70" dirty="0">
                <a:latin typeface="Calibri"/>
                <a:cs typeface="Calibri"/>
              </a:rPr>
              <a:t> </a:t>
            </a:r>
            <a:r>
              <a:rPr lang="en-US" sz="2000" dirty="0">
                <a:latin typeface="Calibri"/>
                <a:cs typeface="Calibri"/>
              </a:rPr>
              <a:t>finding</a:t>
            </a:r>
            <a:r>
              <a:rPr lang="en-US" sz="2000" spc="-75" dirty="0">
                <a:latin typeface="Calibri"/>
                <a:cs typeface="Calibri"/>
              </a:rPr>
              <a:t> </a:t>
            </a:r>
            <a:r>
              <a:rPr lang="en-US" sz="2000" dirty="0">
                <a:latin typeface="Calibri"/>
                <a:cs typeface="Calibri"/>
              </a:rPr>
              <a:t>that</a:t>
            </a:r>
            <a:r>
              <a:rPr lang="en-US" sz="2000" spc="-50" dirty="0">
                <a:latin typeface="Calibri"/>
                <a:cs typeface="Calibri"/>
              </a:rPr>
              <a:t> </a:t>
            </a:r>
            <a:r>
              <a:rPr lang="en-US" sz="2000" dirty="0">
                <a:latin typeface="Calibri"/>
                <a:cs typeface="Calibri"/>
              </a:rPr>
              <a:t>that</a:t>
            </a:r>
            <a:r>
              <a:rPr lang="en-US" sz="2000" spc="-60" dirty="0">
                <a:latin typeface="Calibri"/>
                <a:cs typeface="Calibri"/>
              </a:rPr>
              <a:t> </a:t>
            </a:r>
            <a:r>
              <a:rPr lang="en-US" sz="2000" spc="-25" dirty="0">
                <a:latin typeface="Calibri"/>
                <a:cs typeface="Calibri"/>
              </a:rPr>
              <a:t>the</a:t>
            </a:r>
            <a:endParaRPr lang="en-US" sz="2000" dirty="0">
              <a:latin typeface="Calibri"/>
              <a:cs typeface="Calibri"/>
            </a:endParaRPr>
          </a:p>
          <a:p>
            <a:pPr marL="241300">
              <a:lnSpc>
                <a:spcPts val="1680"/>
              </a:lnSpc>
            </a:pPr>
            <a:r>
              <a:rPr lang="en-US" sz="2000" spc="-10" dirty="0">
                <a:latin typeface="Calibri"/>
                <a:cs typeface="Calibri"/>
              </a:rPr>
              <a:t>Administrative</a:t>
            </a:r>
            <a:r>
              <a:rPr lang="en-US" sz="2000" spc="-25" dirty="0">
                <a:latin typeface="Calibri"/>
                <a:cs typeface="Calibri"/>
              </a:rPr>
              <a:t> </a:t>
            </a:r>
            <a:r>
              <a:rPr lang="en-US" sz="2000" spc="-10" dirty="0">
                <a:latin typeface="Calibri"/>
                <a:cs typeface="Calibri"/>
              </a:rPr>
              <a:t>Procedure</a:t>
            </a:r>
            <a:r>
              <a:rPr lang="en-US" sz="2000" spc="-55" dirty="0">
                <a:latin typeface="Calibri"/>
                <a:cs typeface="Calibri"/>
              </a:rPr>
              <a:t> </a:t>
            </a:r>
            <a:r>
              <a:rPr lang="en-US" sz="2000" dirty="0">
                <a:latin typeface="Calibri"/>
                <a:cs typeface="Calibri"/>
              </a:rPr>
              <a:t>Act</a:t>
            </a:r>
            <a:r>
              <a:rPr lang="en-US" sz="2000" spc="-60" dirty="0">
                <a:latin typeface="Calibri"/>
                <a:cs typeface="Calibri"/>
              </a:rPr>
              <a:t> </a:t>
            </a:r>
            <a:r>
              <a:rPr lang="en-US" sz="2000" dirty="0">
                <a:latin typeface="Calibri"/>
                <a:cs typeface="Calibri"/>
              </a:rPr>
              <a:t>requires</a:t>
            </a:r>
            <a:r>
              <a:rPr lang="en-US" sz="2000" spc="-45" dirty="0">
                <a:latin typeface="Calibri"/>
                <a:cs typeface="Calibri"/>
              </a:rPr>
              <a:t> </a:t>
            </a:r>
            <a:r>
              <a:rPr lang="en-US" sz="2000" dirty="0">
                <a:latin typeface="Calibri"/>
                <a:cs typeface="Calibri"/>
              </a:rPr>
              <a:t>courts,</a:t>
            </a:r>
            <a:r>
              <a:rPr lang="en-US" sz="2000" spc="-60" dirty="0">
                <a:latin typeface="Calibri"/>
                <a:cs typeface="Calibri"/>
              </a:rPr>
              <a:t> </a:t>
            </a:r>
            <a:r>
              <a:rPr lang="en-US" sz="2000" dirty="0">
                <a:latin typeface="Calibri"/>
                <a:cs typeface="Calibri"/>
              </a:rPr>
              <a:t>not</a:t>
            </a:r>
            <a:r>
              <a:rPr lang="en-US" sz="2000" spc="-70" dirty="0">
                <a:latin typeface="Calibri"/>
                <a:cs typeface="Calibri"/>
              </a:rPr>
              <a:t> </a:t>
            </a:r>
            <a:r>
              <a:rPr lang="en-US" sz="2000" dirty="0">
                <a:latin typeface="Calibri"/>
                <a:cs typeface="Calibri"/>
              </a:rPr>
              <a:t>agencies,</a:t>
            </a:r>
            <a:r>
              <a:rPr lang="en-US" sz="2000" spc="-50" dirty="0">
                <a:latin typeface="Calibri"/>
                <a:cs typeface="Calibri"/>
              </a:rPr>
              <a:t> </a:t>
            </a:r>
            <a:r>
              <a:rPr lang="en-US" sz="2000" dirty="0">
                <a:latin typeface="Calibri"/>
                <a:cs typeface="Calibri"/>
              </a:rPr>
              <a:t>to</a:t>
            </a:r>
            <a:r>
              <a:rPr lang="en-US" sz="2000" spc="-60" dirty="0">
                <a:latin typeface="Calibri"/>
                <a:cs typeface="Calibri"/>
              </a:rPr>
              <a:t> </a:t>
            </a:r>
            <a:r>
              <a:rPr lang="en-US" sz="2000" spc="-10" dirty="0">
                <a:latin typeface="Calibri"/>
                <a:cs typeface="Calibri"/>
              </a:rPr>
              <a:t>interpret</a:t>
            </a:r>
            <a:endParaRPr lang="en-US" sz="2000" dirty="0">
              <a:latin typeface="Calibri"/>
              <a:cs typeface="Calibri"/>
            </a:endParaRPr>
          </a:p>
          <a:p>
            <a:pPr marL="241300">
              <a:lnSpc>
                <a:spcPts val="1680"/>
              </a:lnSpc>
            </a:pPr>
            <a:r>
              <a:rPr lang="en-US" sz="2000" dirty="0">
                <a:latin typeface="Calibri"/>
                <a:cs typeface="Calibri"/>
              </a:rPr>
              <a:t>statutes.</a:t>
            </a:r>
            <a:r>
              <a:rPr lang="en-US" sz="2000" spc="355" dirty="0">
                <a:latin typeface="Calibri"/>
                <a:cs typeface="Calibri"/>
              </a:rPr>
              <a:t> </a:t>
            </a:r>
            <a:r>
              <a:rPr lang="en-US" sz="2000" dirty="0">
                <a:latin typeface="Calibri"/>
                <a:cs typeface="Calibri"/>
              </a:rPr>
              <a:t>It</a:t>
            </a:r>
            <a:r>
              <a:rPr lang="en-US" sz="2000" spc="-55" dirty="0">
                <a:latin typeface="Calibri"/>
                <a:cs typeface="Calibri"/>
              </a:rPr>
              <a:t> </a:t>
            </a:r>
            <a:r>
              <a:rPr lang="en-US" sz="2000" dirty="0">
                <a:latin typeface="Calibri"/>
                <a:cs typeface="Calibri"/>
              </a:rPr>
              <a:t>was</a:t>
            </a:r>
            <a:r>
              <a:rPr lang="en-US" sz="2000" spc="-50" dirty="0">
                <a:latin typeface="Calibri"/>
                <a:cs typeface="Calibri"/>
              </a:rPr>
              <a:t> </a:t>
            </a:r>
            <a:r>
              <a:rPr lang="en-US" sz="2000" dirty="0">
                <a:latin typeface="Calibri"/>
                <a:cs typeface="Calibri"/>
              </a:rPr>
              <a:t>"misguided"</a:t>
            </a:r>
            <a:r>
              <a:rPr lang="en-US" sz="2000" spc="-65" dirty="0">
                <a:latin typeface="Calibri"/>
                <a:cs typeface="Calibri"/>
              </a:rPr>
              <a:t> </a:t>
            </a:r>
            <a:r>
              <a:rPr lang="en-US" sz="2000" dirty="0">
                <a:latin typeface="Calibri"/>
                <a:cs typeface="Calibri"/>
              </a:rPr>
              <a:t>for</a:t>
            </a:r>
            <a:r>
              <a:rPr lang="en-US" sz="2000" spc="-60" dirty="0">
                <a:latin typeface="Calibri"/>
                <a:cs typeface="Calibri"/>
              </a:rPr>
              <a:t> </a:t>
            </a:r>
            <a:r>
              <a:rPr lang="en-US" sz="2000" dirty="0">
                <a:latin typeface="Calibri"/>
                <a:cs typeface="Calibri"/>
              </a:rPr>
              <a:t>the</a:t>
            </a:r>
            <a:r>
              <a:rPr lang="en-US" sz="2000" spc="-60" dirty="0">
                <a:latin typeface="Calibri"/>
                <a:cs typeface="Calibri"/>
              </a:rPr>
              <a:t> </a:t>
            </a:r>
            <a:r>
              <a:rPr lang="en-US" sz="2000" i="1" dirty="0">
                <a:latin typeface="Calibri"/>
                <a:cs typeface="Calibri"/>
              </a:rPr>
              <a:t>Chevron</a:t>
            </a:r>
            <a:r>
              <a:rPr lang="en-US" sz="2000" i="1" spc="-70" dirty="0">
                <a:latin typeface="Calibri"/>
                <a:cs typeface="Calibri"/>
              </a:rPr>
              <a:t> </a:t>
            </a:r>
            <a:r>
              <a:rPr lang="en-US" sz="2000" dirty="0">
                <a:latin typeface="Calibri"/>
                <a:cs typeface="Calibri"/>
              </a:rPr>
              <a:t>court</a:t>
            </a:r>
            <a:r>
              <a:rPr lang="en-US" sz="2000" spc="-65" dirty="0">
                <a:latin typeface="Calibri"/>
                <a:cs typeface="Calibri"/>
              </a:rPr>
              <a:t> </a:t>
            </a:r>
            <a:r>
              <a:rPr lang="en-US" sz="2000" dirty="0">
                <a:latin typeface="Calibri"/>
                <a:cs typeface="Calibri"/>
              </a:rPr>
              <a:t>to</a:t>
            </a:r>
            <a:r>
              <a:rPr lang="en-US" sz="2000" spc="-60" dirty="0">
                <a:latin typeface="Calibri"/>
                <a:cs typeface="Calibri"/>
              </a:rPr>
              <a:t> </a:t>
            </a:r>
            <a:r>
              <a:rPr lang="en-US" sz="2000" dirty="0">
                <a:latin typeface="Calibri"/>
                <a:cs typeface="Calibri"/>
              </a:rPr>
              <a:t>presume</a:t>
            </a:r>
            <a:r>
              <a:rPr lang="en-US" sz="2000" spc="-55" dirty="0">
                <a:latin typeface="Calibri"/>
                <a:cs typeface="Calibri"/>
              </a:rPr>
              <a:t> </a:t>
            </a:r>
            <a:r>
              <a:rPr lang="en-US" sz="2000" dirty="0">
                <a:latin typeface="Calibri"/>
                <a:cs typeface="Calibri"/>
              </a:rPr>
              <a:t>that</a:t>
            </a:r>
            <a:r>
              <a:rPr lang="en-US" sz="2000" spc="-40" dirty="0">
                <a:latin typeface="Calibri"/>
                <a:cs typeface="Calibri"/>
              </a:rPr>
              <a:t> </a:t>
            </a:r>
            <a:r>
              <a:rPr lang="en-US" sz="2000" spc="-10" dirty="0">
                <a:latin typeface="Calibri"/>
                <a:cs typeface="Calibri"/>
              </a:rPr>
              <a:t>statutory </a:t>
            </a:r>
            <a:r>
              <a:rPr lang="en-US" sz="2000" dirty="0">
                <a:latin typeface="Calibri"/>
                <a:cs typeface="Calibri"/>
              </a:rPr>
              <a:t>ambiguities</a:t>
            </a:r>
            <a:r>
              <a:rPr lang="en-US" sz="2000" spc="-40" dirty="0">
                <a:latin typeface="Calibri"/>
                <a:cs typeface="Calibri"/>
              </a:rPr>
              <a:t> </a:t>
            </a:r>
            <a:r>
              <a:rPr lang="en-US" sz="2000" dirty="0">
                <a:latin typeface="Calibri"/>
                <a:cs typeface="Calibri"/>
              </a:rPr>
              <a:t>are</a:t>
            </a:r>
            <a:r>
              <a:rPr lang="en-US" sz="2000" spc="-40" dirty="0">
                <a:latin typeface="Calibri"/>
                <a:cs typeface="Calibri"/>
              </a:rPr>
              <a:t> </a:t>
            </a:r>
            <a:r>
              <a:rPr lang="en-US" sz="2000" dirty="0">
                <a:latin typeface="Calibri"/>
                <a:cs typeface="Calibri"/>
              </a:rPr>
              <a:t>implicit</a:t>
            </a:r>
            <a:r>
              <a:rPr lang="en-US" sz="2000" spc="-25" dirty="0">
                <a:latin typeface="Calibri"/>
                <a:cs typeface="Calibri"/>
              </a:rPr>
              <a:t> </a:t>
            </a:r>
            <a:r>
              <a:rPr lang="en-US" sz="2000" spc="-10" dirty="0">
                <a:latin typeface="Calibri"/>
                <a:cs typeface="Calibri"/>
              </a:rPr>
              <a:t>delegations</a:t>
            </a:r>
            <a:r>
              <a:rPr lang="en-US" sz="2000" spc="-50" dirty="0">
                <a:latin typeface="Calibri"/>
                <a:cs typeface="Calibri"/>
              </a:rPr>
              <a:t> </a:t>
            </a:r>
            <a:r>
              <a:rPr lang="en-US" sz="2000" dirty="0">
                <a:latin typeface="Calibri"/>
                <a:cs typeface="Calibri"/>
              </a:rPr>
              <a:t>of</a:t>
            </a:r>
            <a:r>
              <a:rPr lang="en-US" sz="2000" spc="-50" dirty="0">
                <a:latin typeface="Calibri"/>
                <a:cs typeface="Calibri"/>
              </a:rPr>
              <a:t> </a:t>
            </a:r>
            <a:r>
              <a:rPr lang="en-US" sz="2000" dirty="0">
                <a:latin typeface="Calibri"/>
                <a:cs typeface="Calibri"/>
              </a:rPr>
              <a:t>authority</a:t>
            </a:r>
            <a:r>
              <a:rPr lang="en-US" sz="2000" spc="-50" dirty="0">
                <a:latin typeface="Calibri"/>
                <a:cs typeface="Calibri"/>
              </a:rPr>
              <a:t> </a:t>
            </a:r>
            <a:r>
              <a:rPr lang="en-US" sz="2000" dirty="0">
                <a:latin typeface="Calibri"/>
                <a:cs typeface="Calibri"/>
              </a:rPr>
              <a:t>by</a:t>
            </a:r>
            <a:r>
              <a:rPr lang="en-US" sz="2000" spc="-65" dirty="0">
                <a:latin typeface="Calibri"/>
                <a:cs typeface="Calibri"/>
              </a:rPr>
              <a:t> </a:t>
            </a:r>
            <a:r>
              <a:rPr lang="en-US" sz="2000" dirty="0">
                <a:latin typeface="Calibri"/>
                <a:cs typeface="Calibri"/>
              </a:rPr>
              <a:t>Congress</a:t>
            </a:r>
            <a:r>
              <a:rPr lang="en-US" sz="2000" spc="-55" dirty="0">
                <a:latin typeface="Calibri"/>
                <a:cs typeface="Calibri"/>
              </a:rPr>
              <a:t> </a:t>
            </a:r>
            <a:r>
              <a:rPr lang="en-US" sz="2000" dirty="0">
                <a:latin typeface="Calibri"/>
                <a:cs typeface="Calibri"/>
              </a:rPr>
              <a:t>to</a:t>
            </a:r>
            <a:r>
              <a:rPr lang="en-US" sz="2000" spc="-55" dirty="0">
                <a:latin typeface="Calibri"/>
                <a:cs typeface="Calibri"/>
              </a:rPr>
              <a:t> </a:t>
            </a:r>
            <a:r>
              <a:rPr lang="en-US" sz="2000" spc="-10" dirty="0">
                <a:latin typeface="Calibri"/>
                <a:cs typeface="Calibri"/>
              </a:rPr>
              <a:t>federal </a:t>
            </a:r>
            <a:r>
              <a:rPr lang="en-US" sz="2000" dirty="0">
                <a:latin typeface="Calibri"/>
                <a:cs typeface="Calibri"/>
              </a:rPr>
              <a:t>agencies,</a:t>
            </a:r>
            <a:r>
              <a:rPr lang="en-US" sz="2000" spc="-55" dirty="0">
                <a:latin typeface="Calibri"/>
                <a:cs typeface="Calibri"/>
              </a:rPr>
              <a:t> </a:t>
            </a:r>
            <a:r>
              <a:rPr lang="en-US" sz="2000" dirty="0">
                <a:latin typeface="Calibri"/>
                <a:cs typeface="Calibri"/>
              </a:rPr>
              <a:t>Roberts</a:t>
            </a:r>
            <a:r>
              <a:rPr lang="en-US" sz="2000" spc="-50" dirty="0">
                <a:latin typeface="Calibri"/>
                <a:cs typeface="Calibri"/>
              </a:rPr>
              <a:t> </a:t>
            </a:r>
            <a:r>
              <a:rPr lang="en-US" sz="2000" spc="-10" dirty="0">
                <a:latin typeface="Calibri"/>
                <a:cs typeface="Calibri"/>
              </a:rPr>
              <a:t>wrote,</a:t>
            </a:r>
            <a:r>
              <a:rPr lang="en-US" sz="2000" spc="-55" dirty="0">
                <a:latin typeface="Calibri"/>
                <a:cs typeface="Calibri"/>
              </a:rPr>
              <a:t> </a:t>
            </a:r>
            <a:r>
              <a:rPr lang="en-US" sz="2000" dirty="0">
                <a:latin typeface="Calibri"/>
                <a:cs typeface="Calibri"/>
              </a:rPr>
              <a:t>"</a:t>
            </a:r>
            <a:r>
              <a:rPr lang="en-US" sz="2000" b="1" dirty="0">
                <a:latin typeface="Calibri"/>
                <a:cs typeface="Calibri"/>
              </a:rPr>
              <a:t>because</a:t>
            </a:r>
            <a:r>
              <a:rPr lang="en-US" sz="2000" b="1" spc="-60" dirty="0">
                <a:latin typeface="Calibri"/>
                <a:cs typeface="Calibri"/>
              </a:rPr>
              <a:t> </a:t>
            </a:r>
            <a:r>
              <a:rPr lang="en-US" sz="2000" b="1" dirty="0">
                <a:latin typeface="Calibri"/>
                <a:cs typeface="Calibri"/>
              </a:rPr>
              <a:t>agencies</a:t>
            </a:r>
            <a:r>
              <a:rPr lang="en-US" sz="2000" b="1" spc="-45" dirty="0">
                <a:latin typeface="Calibri"/>
                <a:cs typeface="Calibri"/>
              </a:rPr>
              <a:t> </a:t>
            </a:r>
            <a:r>
              <a:rPr lang="en-US" sz="2000" b="1" dirty="0">
                <a:latin typeface="Calibri"/>
                <a:cs typeface="Calibri"/>
              </a:rPr>
              <a:t>have</a:t>
            </a:r>
            <a:r>
              <a:rPr lang="en-US" sz="2000" b="1" spc="-50" dirty="0">
                <a:latin typeface="Calibri"/>
                <a:cs typeface="Calibri"/>
              </a:rPr>
              <a:t> </a:t>
            </a:r>
            <a:r>
              <a:rPr lang="en-US" sz="2000" b="1" dirty="0">
                <a:latin typeface="Calibri"/>
                <a:cs typeface="Calibri"/>
              </a:rPr>
              <a:t>no</a:t>
            </a:r>
            <a:r>
              <a:rPr lang="en-US" sz="2000" b="1" spc="-55" dirty="0">
                <a:latin typeface="Calibri"/>
                <a:cs typeface="Calibri"/>
              </a:rPr>
              <a:t> </a:t>
            </a:r>
            <a:r>
              <a:rPr lang="en-US" sz="2000" b="1" dirty="0">
                <a:latin typeface="Calibri"/>
                <a:cs typeface="Calibri"/>
              </a:rPr>
              <a:t>special</a:t>
            </a:r>
            <a:r>
              <a:rPr lang="en-US" sz="2000" b="1" spc="-75" dirty="0">
                <a:latin typeface="Calibri"/>
                <a:cs typeface="Calibri"/>
              </a:rPr>
              <a:t> </a:t>
            </a:r>
            <a:r>
              <a:rPr lang="en-US" sz="2000" b="1" spc="-10" dirty="0">
                <a:latin typeface="Calibri"/>
                <a:cs typeface="Calibri"/>
              </a:rPr>
              <a:t>competence</a:t>
            </a:r>
            <a:r>
              <a:rPr lang="en-US" sz="2000" b="1" spc="-70" dirty="0">
                <a:latin typeface="Calibri"/>
                <a:cs typeface="Calibri"/>
              </a:rPr>
              <a:t> </a:t>
            </a:r>
            <a:r>
              <a:rPr lang="en-US" sz="2000" b="1" spc="-25" dirty="0">
                <a:latin typeface="Calibri"/>
                <a:cs typeface="Calibri"/>
              </a:rPr>
              <a:t>in </a:t>
            </a:r>
            <a:r>
              <a:rPr lang="en-US" sz="2000" b="1" dirty="0">
                <a:latin typeface="Calibri"/>
                <a:cs typeface="Calibri"/>
              </a:rPr>
              <a:t>resolving</a:t>
            </a:r>
            <a:r>
              <a:rPr lang="en-US" sz="2000" b="1" spc="-50" dirty="0">
                <a:latin typeface="Calibri"/>
                <a:cs typeface="Calibri"/>
              </a:rPr>
              <a:t> </a:t>
            </a:r>
            <a:r>
              <a:rPr lang="en-US" sz="2000" b="1" spc="-10" dirty="0">
                <a:latin typeface="Calibri"/>
                <a:cs typeface="Calibri"/>
              </a:rPr>
              <a:t>statutory</a:t>
            </a:r>
            <a:r>
              <a:rPr lang="en-US" sz="2000" b="1" spc="-65" dirty="0">
                <a:latin typeface="Calibri"/>
                <a:cs typeface="Calibri"/>
              </a:rPr>
              <a:t> </a:t>
            </a:r>
            <a:r>
              <a:rPr lang="en-US" sz="2000" b="1" dirty="0">
                <a:latin typeface="Calibri"/>
                <a:cs typeface="Calibri"/>
              </a:rPr>
              <a:t>ambiguities.</a:t>
            </a:r>
            <a:r>
              <a:rPr lang="en-US" sz="2000" b="1" spc="-85" dirty="0">
                <a:latin typeface="Calibri"/>
                <a:cs typeface="Calibri"/>
              </a:rPr>
              <a:t> </a:t>
            </a:r>
            <a:r>
              <a:rPr lang="en-US" sz="2000" b="1" dirty="0">
                <a:latin typeface="Calibri"/>
                <a:cs typeface="Calibri"/>
              </a:rPr>
              <a:t>Courts</a:t>
            </a:r>
            <a:r>
              <a:rPr lang="en-US" sz="2000" b="1" spc="-45" dirty="0">
                <a:latin typeface="Calibri"/>
                <a:cs typeface="Calibri"/>
              </a:rPr>
              <a:t> </a:t>
            </a:r>
            <a:r>
              <a:rPr lang="en-US" sz="2000" b="1" spc="-20" dirty="0">
                <a:latin typeface="Calibri"/>
                <a:cs typeface="Calibri"/>
              </a:rPr>
              <a:t>do</a:t>
            </a:r>
            <a:r>
              <a:rPr lang="en-US" sz="2000" spc="-20" dirty="0">
                <a:latin typeface="Calibri"/>
                <a:cs typeface="Calibri"/>
              </a:rPr>
              <a:t>."</a:t>
            </a:r>
            <a:endParaRPr lang="en-US" sz="20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21DE431-0E05-8EAB-4C30-F8EC0C270B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608" r="2" b="5861"/>
          <a:stretch/>
        </p:blipFill>
        <p:spPr bwMode="auto">
          <a:xfrm>
            <a:off x="3883023" y="10"/>
            <a:ext cx="8772524"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1031" name="Group 103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32" name="Freeform: Shape 103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33" name="Group 103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034" name="Group 103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038" name="Freeform: Shape 103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35" name="Group 103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1036" name="Freeform: Shape 103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Freeform: Shape 103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3756080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object 3"/>
          <p:cNvSpPr>
            <a:spLocks noGrp="1"/>
          </p:cNvSpPr>
          <p:nvPr>
            <p:ph idx="1"/>
          </p:nvPr>
        </p:nvSpPr>
        <p:spPr>
          <a:xfrm>
            <a:off x="0" y="1"/>
            <a:ext cx="12192000" cy="6906986"/>
          </a:xfrm>
          <a:prstGeom prst="rect">
            <a:avLst/>
          </a:prstGeom>
          <a:blipFill>
            <a:blip r:embed="rId2" cstate="print"/>
            <a:srcRect/>
            <a:stretch>
              <a:fillRect b="-1725"/>
            </a:stretch>
          </a:blipFill>
        </p:spPr>
        <p:txBody>
          <a:bodyPr vert="horz" wrap="square" lIns="0" tIns="0" rIns="0" bIns="0" rtlCol="0">
            <a:normAutofit/>
          </a:bodyPr>
          <a:lstStyle/>
          <a:p>
            <a:endParaRPr lang="en-US" dirty="0">
              <a:solidFill>
                <a:srgbClr val="FF0000"/>
              </a:solidFill>
            </a:endParaRPr>
          </a:p>
          <a:p>
            <a:r>
              <a:rPr lang="en-US" dirty="0">
                <a:solidFill>
                  <a:srgbClr val="FF0000"/>
                </a:solidFill>
              </a:rPr>
              <a:t>Remember Fry v. Napolean Community Schools</a:t>
            </a:r>
          </a:p>
          <a:p>
            <a:r>
              <a:rPr lang="en-US" dirty="0">
                <a:solidFill>
                  <a:srgbClr val="FF0000"/>
                </a:solidFill>
              </a:rPr>
              <a:t>Remember Perez v. Sturgis Public Schools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11267-3346-7B5D-663B-E63393207D82}"/>
              </a:ext>
            </a:extLst>
          </p:cNvPr>
          <p:cNvSpPr>
            <a:spLocks noGrp="1"/>
          </p:cNvSpPr>
          <p:nvPr>
            <p:ph type="title"/>
          </p:nvPr>
        </p:nvSpPr>
        <p:spPr/>
        <p:txBody>
          <a:bodyPr/>
          <a:lstStyle/>
          <a:p>
            <a:r>
              <a:rPr lang="en-US" dirty="0"/>
              <a:t>A.J.T. v. Osseo Area Schools, (8</a:t>
            </a:r>
            <a:r>
              <a:rPr lang="en-US" baseline="30000" dirty="0"/>
              <a:t>th</a:t>
            </a:r>
            <a:r>
              <a:rPr lang="en-US" dirty="0"/>
              <a:t> Cir. 2024, cert. accepted)</a:t>
            </a:r>
          </a:p>
        </p:txBody>
      </p:sp>
      <p:sp>
        <p:nvSpPr>
          <p:cNvPr id="3" name="Content Placeholder 2">
            <a:extLst>
              <a:ext uri="{FF2B5EF4-FFF2-40B4-BE49-F238E27FC236}">
                <a16:creationId xmlns:a16="http://schemas.microsoft.com/office/drawing/2014/main" id="{5A0DE8E5-F1AB-4D56-9784-E052E8333AAA}"/>
              </a:ext>
            </a:extLst>
          </p:cNvPr>
          <p:cNvSpPr>
            <a:spLocks noGrp="1"/>
          </p:cNvSpPr>
          <p:nvPr>
            <p:ph idx="1"/>
          </p:nvPr>
        </p:nvSpPr>
        <p:spPr/>
        <p:txBody>
          <a:bodyPr>
            <a:normAutofit/>
          </a:bodyPr>
          <a:lstStyle/>
          <a:p>
            <a:pPr rtl="0">
              <a:spcBef>
                <a:spcPts val="75"/>
              </a:spcBef>
            </a:pPr>
            <a:r>
              <a:rPr lang="en-US" dirty="0">
                <a:effectLst/>
                <a:latin typeface="Times New Roman" panose="02020603050405020304" pitchFamily="18" charset="0"/>
              </a:rPr>
              <a:t>That said, when the alleged ADA and Section 504 violations are “based on educational services for disabled children,” a school district’s simple failure to provide a reasonable accommodation is not enough to trigger liability. The district’s “statutory non-compliance must deviate so substantially from accepted professional judgment, practice, or standards as to demonstrate that [it] acted with wrongful intent.” A.J.T. may have established a genuine dispute about whether the district was negligent or even deliberately indifferent, but under </a:t>
            </a:r>
            <a:r>
              <a:rPr lang="en-US" u="sng" dirty="0">
                <a:effectLst/>
                <a:latin typeface="Times New Roman" panose="02020603050405020304" pitchFamily="18" charset="0"/>
              </a:rPr>
              <a:t>Monahan</a:t>
            </a:r>
            <a:r>
              <a:rPr lang="en-US" dirty="0">
                <a:effectLst/>
                <a:latin typeface="Times New Roman" panose="02020603050405020304" pitchFamily="18" charset="0"/>
              </a:rPr>
              <a:t>, that’s just not enough. (cites omitted)</a:t>
            </a:r>
            <a:br>
              <a:rPr lang="en-US" b="0" i="0" dirty="0">
                <a:solidFill>
                  <a:srgbClr val="000000"/>
                </a:solidFill>
                <a:effectLst/>
                <a:latin typeface="Arial" panose="020B0604020202020204" pitchFamily="34" charset="0"/>
              </a:rPr>
            </a:br>
            <a:endParaRPr lang="en-US" dirty="0"/>
          </a:p>
        </p:txBody>
      </p:sp>
    </p:spTree>
    <p:extLst>
      <p:ext uri="{BB962C8B-B14F-4D97-AF65-F5344CB8AC3E}">
        <p14:creationId xmlns:p14="http://schemas.microsoft.com/office/powerpoint/2010/main" val="2017934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19131" y="5486400"/>
            <a:ext cx="2673350" cy="1371600"/>
          </a:xfrm>
          <a:custGeom>
            <a:avLst/>
            <a:gdLst/>
            <a:ahLst/>
            <a:cxnLst/>
            <a:rect l="l" t="t" r="r" b="b"/>
            <a:pathLst>
              <a:path w="2673350" h="1371600">
                <a:moveTo>
                  <a:pt x="1721738" y="0"/>
                </a:moveTo>
                <a:lnTo>
                  <a:pt x="1671269" y="706"/>
                </a:lnTo>
                <a:lnTo>
                  <a:pt x="1621150" y="2813"/>
                </a:lnTo>
                <a:lnTo>
                  <a:pt x="1571400" y="6302"/>
                </a:lnTo>
                <a:lnTo>
                  <a:pt x="1522038" y="11153"/>
                </a:lnTo>
                <a:lnTo>
                  <a:pt x="1473083" y="17349"/>
                </a:lnTo>
                <a:lnTo>
                  <a:pt x="1424553" y="24870"/>
                </a:lnTo>
                <a:lnTo>
                  <a:pt x="1376467" y="33697"/>
                </a:lnTo>
                <a:lnTo>
                  <a:pt x="1328845" y="43813"/>
                </a:lnTo>
                <a:lnTo>
                  <a:pt x="1281705" y="55197"/>
                </a:lnTo>
                <a:lnTo>
                  <a:pt x="1235065" y="67831"/>
                </a:lnTo>
                <a:lnTo>
                  <a:pt x="1188944" y="81696"/>
                </a:lnTo>
                <a:lnTo>
                  <a:pt x="1143363" y="96774"/>
                </a:lnTo>
                <a:lnTo>
                  <a:pt x="1098338" y="113045"/>
                </a:lnTo>
                <a:lnTo>
                  <a:pt x="1053889" y="130491"/>
                </a:lnTo>
                <a:lnTo>
                  <a:pt x="1010035" y="149093"/>
                </a:lnTo>
                <a:lnTo>
                  <a:pt x="966794" y="168833"/>
                </a:lnTo>
                <a:lnTo>
                  <a:pt x="924186" y="189691"/>
                </a:lnTo>
                <a:lnTo>
                  <a:pt x="882229" y="211648"/>
                </a:lnTo>
                <a:lnTo>
                  <a:pt x="840942" y="234686"/>
                </a:lnTo>
                <a:lnTo>
                  <a:pt x="800344" y="258787"/>
                </a:lnTo>
                <a:lnTo>
                  <a:pt x="760453" y="283930"/>
                </a:lnTo>
                <a:lnTo>
                  <a:pt x="721289" y="310098"/>
                </a:lnTo>
                <a:lnTo>
                  <a:pt x="682870" y="337271"/>
                </a:lnTo>
                <a:lnTo>
                  <a:pt x="645215" y="365431"/>
                </a:lnTo>
                <a:lnTo>
                  <a:pt x="608343" y="394560"/>
                </a:lnTo>
                <a:lnTo>
                  <a:pt x="572272" y="424637"/>
                </a:lnTo>
                <a:lnTo>
                  <a:pt x="537022" y="455645"/>
                </a:lnTo>
                <a:lnTo>
                  <a:pt x="502611" y="487564"/>
                </a:lnTo>
                <a:lnTo>
                  <a:pt x="469059" y="520376"/>
                </a:lnTo>
                <a:lnTo>
                  <a:pt x="436383" y="554062"/>
                </a:lnTo>
                <a:lnTo>
                  <a:pt x="404602" y="588603"/>
                </a:lnTo>
                <a:lnTo>
                  <a:pt x="373737" y="623980"/>
                </a:lnTo>
                <a:lnTo>
                  <a:pt x="343804" y="660175"/>
                </a:lnTo>
                <a:lnTo>
                  <a:pt x="314824" y="697169"/>
                </a:lnTo>
                <a:lnTo>
                  <a:pt x="286814" y="734942"/>
                </a:lnTo>
                <a:lnTo>
                  <a:pt x="259794" y="773477"/>
                </a:lnTo>
                <a:lnTo>
                  <a:pt x="233783" y="812754"/>
                </a:lnTo>
                <a:lnTo>
                  <a:pt x="208799" y="852754"/>
                </a:lnTo>
                <a:lnTo>
                  <a:pt x="184861" y="893459"/>
                </a:lnTo>
                <a:lnTo>
                  <a:pt x="161987" y="934850"/>
                </a:lnTo>
                <a:lnTo>
                  <a:pt x="140198" y="976908"/>
                </a:lnTo>
                <a:lnTo>
                  <a:pt x="119511" y="1019614"/>
                </a:lnTo>
                <a:lnTo>
                  <a:pt x="99946" y="1062950"/>
                </a:lnTo>
                <a:lnTo>
                  <a:pt x="81521" y="1106897"/>
                </a:lnTo>
                <a:lnTo>
                  <a:pt x="64254" y="1151435"/>
                </a:lnTo>
                <a:lnTo>
                  <a:pt x="48166" y="1196546"/>
                </a:lnTo>
                <a:lnTo>
                  <a:pt x="33273" y="1242212"/>
                </a:lnTo>
                <a:lnTo>
                  <a:pt x="0" y="1371600"/>
                </a:lnTo>
                <a:lnTo>
                  <a:pt x="2672867" y="1371600"/>
                </a:lnTo>
                <a:lnTo>
                  <a:pt x="2672867" y="279247"/>
                </a:lnTo>
                <a:lnTo>
                  <a:pt x="2564447" y="213385"/>
                </a:lnTo>
                <a:lnTo>
                  <a:pt x="2519864" y="189985"/>
                </a:lnTo>
                <a:lnTo>
                  <a:pt x="2474545" y="167827"/>
                </a:lnTo>
                <a:lnTo>
                  <a:pt x="2428511" y="146935"/>
                </a:lnTo>
                <a:lnTo>
                  <a:pt x="2381786" y="127331"/>
                </a:lnTo>
                <a:lnTo>
                  <a:pt x="2334393" y="109038"/>
                </a:lnTo>
                <a:lnTo>
                  <a:pt x="2286353" y="92079"/>
                </a:lnTo>
                <a:lnTo>
                  <a:pt x="2237690" y="76475"/>
                </a:lnTo>
                <a:lnTo>
                  <a:pt x="2188427" y="62250"/>
                </a:lnTo>
                <a:lnTo>
                  <a:pt x="2138584" y="49427"/>
                </a:lnTo>
                <a:lnTo>
                  <a:pt x="2088186" y="38027"/>
                </a:lnTo>
                <a:lnTo>
                  <a:pt x="2037255" y="28074"/>
                </a:lnTo>
                <a:lnTo>
                  <a:pt x="1985814" y="19590"/>
                </a:lnTo>
                <a:lnTo>
                  <a:pt x="1933884" y="12598"/>
                </a:lnTo>
                <a:lnTo>
                  <a:pt x="1881489" y="7120"/>
                </a:lnTo>
                <a:lnTo>
                  <a:pt x="1828652" y="3179"/>
                </a:lnTo>
                <a:lnTo>
                  <a:pt x="1775394" y="798"/>
                </a:lnTo>
                <a:lnTo>
                  <a:pt x="1721738" y="0"/>
                </a:lnTo>
                <a:close/>
              </a:path>
            </a:pathLst>
          </a:custGeom>
          <a:solidFill>
            <a:srgbClr val="FFC000"/>
          </a:solidFill>
        </p:spPr>
        <p:txBody>
          <a:bodyPr wrap="square" lIns="0" tIns="0" rIns="0" bIns="0" rtlCol="0"/>
          <a:lstStyle/>
          <a:p>
            <a:endParaRPr/>
          </a:p>
        </p:txBody>
      </p:sp>
      <p:grpSp>
        <p:nvGrpSpPr>
          <p:cNvPr id="3" name="object 3"/>
          <p:cNvGrpSpPr/>
          <p:nvPr/>
        </p:nvGrpSpPr>
        <p:grpSpPr>
          <a:xfrm>
            <a:off x="5301326" y="586495"/>
            <a:ext cx="6017260" cy="3968750"/>
            <a:chOff x="5301326" y="586495"/>
            <a:chExt cx="6017260" cy="3968750"/>
          </a:xfrm>
        </p:grpSpPr>
        <p:pic>
          <p:nvPicPr>
            <p:cNvPr id="4" name="object 4"/>
            <p:cNvPicPr/>
            <p:nvPr/>
          </p:nvPicPr>
          <p:blipFill>
            <a:blip r:embed="rId2" cstate="print"/>
            <a:stretch>
              <a:fillRect/>
            </a:stretch>
          </p:blipFill>
          <p:spPr>
            <a:xfrm>
              <a:off x="6541058" y="2130386"/>
              <a:ext cx="4777371" cy="2424518"/>
            </a:xfrm>
            <a:prstGeom prst="rect">
              <a:avLst/>
            </a:prstGeom>
          </p:spPr>
        </p:pic>
        <p:sp>
          <p:nvSpPr>
            <p:cNvPr id="5" name="object 5"/>
            <p:cNvSpPr/>
            <p:nvPr/>
          </p:nvSpPr>
          <p:spPr>
            <a:xfrm>
              <a:off x="5364826" y="649995"/>
              <a:ext cx="2225675" cy="1494155"/>
            </a:xfrm>
            <a:custGeom>
              <a:avLst/>
              <a:gdLst/>
              <a:ahLst/>
              <a:cxnLst/>
              <a:rect l="l" t="t" r="r" b="b"/>
              <a:pathLst>
                <a:path w="2225675" h="1494155">
                  <a:moveTo>
                    <a:pt x="0" y="191319"/>
                  </a:moveTo>
                  <a:lnTo>
                    <a:pt x="42539" y="168324"/>
                  </a:lnTo>
                  <a:lnTo>
                    <a:pt x="85488" y="146843"/>
                  </a:lnTo>
                  <a:lnTo>
                    <a:pt x="128815" y="126865"/>
                  </a:lnTo>
                  <a:lnTo>
                    <a:pt x="172488" y="108383"/>
                  </a:lnTo>
                  <a:lnTo>
                    <a:pt x="216476" y="91387"/>
                  </a:lnTo>
                  <a:lnTo>
                    <a:pt x="260746" y="75869"/>
                  </a:lnTo>
                  <a:lnTo>
                    <a:pt x="305268" y="61819"/>
                  </a:lnTo>
                  <a:lnTo>
                    <a:pt x="350010" y="49229"/>
                  </a:lnTo>
                  <a:lnTo>
                    <a:pt x="394940" y="38091"/>
                  </a:lnTo>
                  <a:lnTo>
                    <a:pt x="440027" y="28394"/>
                  </a:lnTo>
                  <a:lnTo>
                    <a:pt x="485239" y="20130"/>
                  </a:lnTo>
                  <a:lnTo>
                    <a:pt x="530545" y="13291"/>
                  </a:lnTo>
                  <a:lnTo>
                    <a:pt x="575913" y="7867"/>
                  </a:lnTo>
                  <a:lnTo>
                    <a:pt x="621311" y="3850"/>
                  </a:lnTo>
                  <a:lnTo>
                    <a:pt x="666708" y="1230"/>
                  </a:lnTo>
                  <a:lnTo>
                    <a:pt x="712072" y="0"/>
                  </a:lnTo>
                  <a:lnTo>
                    <a:pt x="757372" y="149"/>
                  </a:lnTo>
                  <a:lnTo>
                    <a:pt x="802577" y="1669"/>
                  </a:lnTo>
                  <a:lnTo>
                    <a:pt x="847654" y="4551"/>
                  </a:lnTo>
                  <a:lnTo>
                    <a:pt x="892572" y="8787"/>
                  </a:lnTo>
                  <a:lnTo>
                    <a:pt x="937300" y="14367"/>
                  </a:lnTo>
                  <a:lnTo>
                    <a:pt x="981805" y="21283"/>
                  </a:lnTo>
                  <a:lnTo>
                    <a:pt x="1026057" y="29526"/>
                  </a:lnTo>
                  <a:lnTo>
                    <a:pt x="1070024" y="39086"/>
                  </a:lnTo>
                  <a:lnTo>
                    <a:pt x="1113674" y="49955"/>
                  </a:lnTo>
                  <a:lnTo>
                    <a:pt x="1156975" y="62125"/>
                  </a:lnTo>
                  <a:lnTo>
                    <a:pt x="1199897" y="75586"/>
                  </a:lnTo>
                  <a:lnTo>
                    <a:pt x="1242407" y="90328"/>
                  </a:lnTo>
                  <a:lnTo>
                    <a:pt x="1284474" y="106345"/>
                  </a:lnTo>
                  <a:lnTo>
                    <a:pt x="1326067" y="123626"/>
                  </a:lnTo>
                  <a:lnTo>
                    <a:pt x="1367153" y="142163"/>
                  </a:lnTo>
                  <a:lnTo>
                    <a:pt x="1407702" y="161946"/>
                  </a:lnTo>
                  <a:lnTo>
                    <a:pt x="1447681" y="182968"/>
                  </a:lnTo>
                  <a:lnTo>
                    <a:pt x="1487059" y="205218"/>
                  </a:lnTo>
                  <a:lnTo>
                    <a:pt x="1525805" y="228689"/>
                  </a:lnTo>
                  <a:lnTo>
                    <a:pt x="1563887" y="253372"/>
                  </a:lnTo>
                  <a:lnTo>
                    <a:pt x="1601274" y="279256"/>
                  </a:lnTo>
                  <a:lnTo>
                    <a:pt x="1637933" y="306335"/>
                  </a:lnTo>
                  <a:lnTo>
                    <a:pt x="1673833" y="334598"/>
                  </a:lnTo>
                  <a:lnTo>
                    <a:pt x="1708944" y="364036"/>
                  </a:lnTo>
                  <a:lnTo>
                    <a:pt x="1743232" y="394642"/>
                  </a:lnTo>
                  <a:lnTo>
                    <a:pt x="1776667" y="426406"/>
                  </a:lnTo>
                  <a:lnTo>
                    <a:pt x="1809217" y="459320"/>
                  </a:lnTo>
                  <a:lnTo>
                    <a:pt x="1840850" y="493373"/>
                  </a:lnTo>
                  <a:lnTo>
                    <a:pt x="1871535" y="528558"/>
                  </a:lnTo>
                  <a:lnTo>
                    <a:pt x="1901241" y="564866"/>
                  </a:lnTo>
                  <a:lnTo>
                    <a:pt x="1929935" y="602287"/>
                  </a:lnTo>
                  <a:lnTo>
                    <a:pt x="1957586" y="640814"/>
                  </a:lnTo>
                  <a:lnTo>
                    <a:pt x="1984163" y="680436"/>
                  </a:lnTo>
                  <a:lnTo>
                    <a:pt x="2009634" y="721146"/>
                  </a:lnTo>
                  <a:lnTo>
                    <a:pt x="2033968" y="762933"/>
                  </a:lnTo>
                  <a:lnTo>
                    <a:pt x="2058238" y="807969"/>
                  </a:lnTo>
                  <a:lnTo>
                    <a:pt x="2080909" y="853721"/>
                  </a:lnTo>
                  <a:lnTo>
                    <a:pt x="2101972" y="900145"/>
                  </a:lnTo>
                  <a:lnTo>
                    <a:pt x="2121414" y="947200"/>
                  </a:lnTo>
                  <a:lnTo>
                    <a:pt x="2139224" y="994842"/>
                  </a:lnTo>
                  <a:lnTo>
                    <a:pt x="2155392" y="1043029"/>
                  </a:lnTo>
                  <a:lnTo>
                    <a:pt x="2169905" y="1091716"/>
                  </a:lnTo>
                  <a:lnTo>
                    <a:pt x="2182753" y="1140862"/>
                  </a:lnTo>
                  <a:lnTo>
                    <a:pt x="2193925" y="1190423"/>
                  </a:lnTo>
                  <a:lnTo>
                    <a:pt x="2203409" y="1240357"/>
                  </a:lnTo>
                  <a:lnTo>
                    <a:pt x="2211193" y="1290621"/>
                  </a:lnTo>
                  <a:lnTo>
                    <a:pt x="2217267" y="1341171"/>
                  </a:lnTo>
                  <a:lnTo>
                    <a:pt x="2221620" y="1391964"/>
                  </a:lnTo>
                  <a:lnTo>
                    <a:pt x="2224240" y="1442958"/>
                  </a:lnTo>
                  <a:lnTo>
                    <a:pt x="2225116" y="1494110"/>
                  </a:lnTo>
                </a:path>
              </a:pathLst>
            </a:custGeom>
            <a:ln w="127000">
              <a:solidFill>
                <a:srgbClr val="FFC000"/>
              </a:solidFill>
              <a:prstDash val="dash"/>
            </a:ln>
          </p:spPr>
          <p:txBody>
            <a:bodyPr wrap="square" lIns="0" tIns="0" rIns="0" bIns="0" rtlCol="0"/>
            <a:lstStyle/>
            <a:p>
              <a:endParaRPr/>
            </a:p>
          </p:txBody>
        </p:sp>
      </p:grpSp>
      <p:sp>
        <p:nvSpPr>
          <p:cNvPr id="6" name="object 6"/>
          <p:cNvSpPr txBox="1">
            <a:spLocks noGrp="1"/>
          </p:cNvSpPr>
          <p:nvPr>
            <p:ph type="title"/>
          </p:nvPr>
        </p:nvSpPr>
        <p:spPr>
          <a:xfrm>
            <a:off x="574041" y="583982"/>
            <a:ext cx="4967605" cy="1009650"/>
          </a:xfrm>
          <a:prstGeom prst="rect">
            <a:avLst/>
          </a:prstGeom>
        </p:spPr>
        <p:txBody>
          <a:bodyPr vert="horz" wrap="square" lIns="0" tIns="71120" rIns="0" bIns="0" rtlCol="0">
            <a:spAutoFit/>
          </a:bodyPr>
          <a:lstStyle/>
          <a:p>
            <a:pPr marL="12700" marR="5080">
              <a:lnSpc>
                <a:spcPts val="3670"/>
              </a:lnSpc>
              <a:spcBef>
                <a:spcPts val="560"/>
              </a:spcBef>
            </a:pPr>
            <a:r>
              <a:rPr sz="3400" spc="-20" dirty="0"/>
              <a:t>2024</a:t>
            </a:r>
            <a:r>
              <a:rPr sz="3400" spc="-130" dirty="0"/>
              <a:t> </a:t>
            </a:r>
            <a:r>
              <a:rPr sz="3400" spc="-30" dirty="0"/>
              <a:t>Petition</a:t>
            </a:r>
            <a:r>
              <a:rPr sz="3400" spc="-125" dirty="0"/>
              <a:t> </a:t>
            </a:r>
            <a:r>
              <a:rPr sz="3400" dirty="0"/>
              <a:t>–</a:t>
            </a:r>
            <a:r>
              <a:rPr sz="3400" spc="-90" dirty="0"/>
              <a:t> </a:t>
            </a:r>
            <a:r>
              <a:rPr sz="3400" spc="-45" dirty="0"/>
              <a:t>Parental</a:t>
            </a:r>
            <a:r>
              <a:rPr sz="3400" spc="-110" dirty="0"/>
              <a:t> </a:t>
            </a:r>
            <a:r>
              <a:rPr sz="3400" spc="-20" dirty="0"/>
              <a:t>Opt- </a:t>
            </a:r>
            <a:r>
              <a:rPr sz="3400" dirty="0"/>
              <a:t>out</a:t>
            </a:r>
            <a:r>
              <a:rPr sz="3400" spc="-125" dirty="0"/>
              <a:t> </a:t>
            </a:r>
            <a:r>
              <a:rPr sz="3400" dirty="0"/>
              <a:t>of</a:t>
            </a:r>
            <a:r>
              <a:rPr sz="3400" spc="-100" dirty="0"/>
              <a:t> </a:t>
            </a:r>
            <a:r>
              <a:rPr sz="3400" spc="-90" dirty="0"/>
              <a:t>LGBTQ</a:t>
            </a:r>
            <a:r>
              <a:rPr sz="3400" spc="-100" dirty="0"/>
              <a:t> </a:t>
            </a:r>
            <a:r>
              <a:rPr sz="3400" spc="-10" dirty="0"/>
              <a:t>Themed</a:t>
            </a:r>
            <a:r>
              <a:rPr sz="3400" spc="-130" dirty="0"/>
              <a:t> </a:t>
            </a:r>
            <a:r>
              <a:rPr sz="3400" spc="-10" dirty="0"/>
              <a:t>Books</a:t>
            </a:r>
            <a:endParaRPr sz="3400"/>
          </a:p>
        </p:txBody>
      </p:sp>
      <p:sp>
        <p:nvSpPr>
          <p:cNvPr id="7" name="object 7"/>
          <p:cNvSpPr txBox="1"/>
          <p:nvPr/>
        </p:nvSpPr>
        <p:spPr>
          <a:xfrm>
            <a:off x="373150" y="2297011"/>
            <a:ext cx="4940935" cy="3286797"/>
          </a:xfrm>
          <a:prstGeom prst="rect">
            <a:avLst/>
          </a:prstGeom>
        </p:spPr>
        <p:txBody>
          <a:bodyPr vert="horz" wrap="square" lIns="0" tIns="49530" rIns="0" bIns="0" rtlCol="0">
            <a:spAutoFit/>
          </a:bodyPr>
          <a:lstStyle/>
          <a:p>
            <a:pPr marL="50800" marR="194945">
              <a:lnSpc>
                <a:spcPts val="2380"/>
              </a:lnSpc>
              <a:spcBef>
                <a:spcPts val="390"/>
              </a:spcBef>
            </a:pPr>
            <a:r>
              <a:rPr sz="2200" i="1" dirty="0">
                <a:latin typeface="Calibri"/>
                <a:cs typeface="Calibri"/>
              </a:rPr>
              <a:t>Mahmoud</a:t>
            </a:r>
            <a:r>
              <a:rPr sz="2200" i="1" spc="-55" dirty="0">
                <a:latin typeface="Calibri"/>
                <a:cs typeface="Calibri"/>
              </a:rPr>
              <a:t> </a:t>
            </a:r>
            <a:r>
              <a:rPr sz="2200" i="1" spc="-30" dirty="0">
                <a:latin typeface="Calibri"/>
                <a:cs typeface="Calibri"/>
              </a:rPr>
              <a:t>v.</a:t>
            </a:r>
            <a:r>
              <a:rPr sz="2200" i="1" spc="-40" dirty="0">
                <a:latin typeface="Calibri"/>
                <a:cs typeface="Calibri"/>
              </a:rPr>
              <a:t> </a:t>
            </a:r>
            <a:r>
              <a:rPr sz="2200" i="1" spc="-25" dirty="0">
                <a:latin typeface="Calibri"/>
                <a:cs typeface="Calibri"/>
              </a:rPr>
              <a:t>Taylor</a:t>
            </a:r>
            <a:r>
              <a:rPr sz="2200" spc="-25" dirty="0">
                <a:latin typeface="Calibri"/>
                <a:cs typeface="Calibri"/>
              </a:rPr>
              <a:t>,</a:t>
            </a:r>
            <a:r>
              <a:rPr sz="2200" spc="-30" dirty="0">
                <a:latin typeface="Calibri"/>
                <a:cs typeface="Calibri"/>
              </a:rPr>
              <a:t> </a:t>
            </a:r>
            <a:r>
              <a:rPr sz="2200" dirty="0">
                <a:latin typeface="Calibri"/>
                <a:cs typeface="Calibri"/>
              </a:rPr>
              <a:t>102</a:t>
            </a:r>
            <a:r>
              <a:rPr sz="2200" spc="-40" dirty="0">
                <a:latin typeface="Calibri"/>
                <a:cs typeface="Calibri"/>
              </a:rPr>
              <a:t> </a:t>
            </a:r>
            <a:r>
              <a:rPr sz="2200" spc="-35" dirty="0">
                <a:latin typeface="Calibri"/>
                <a:cs typeface="Calibri"/>
              </a:rPr>
              <a:t>F.4th</a:t>
            </a:r>
            <a:r>
              <a:rPr sz="2200" spc="-40" dirty="0">
                <a:latin typeface="Calibri"/>
                <a:cs typeface="Calibri"/>
              </a:rPr>
              <a:t> </a:t>
            </a:r>
            <a:r>
              <a:rPr sz="2200" dirty="0">
                <a:latin typeface="Calibri"/>
                <a:cs typeface="Calibri"/>
              </a:rPr>
              <a:t>191</a:t>
            </a:r>
            <a:r>
              <a:rPr sz="2200" spc="-40" dirty="0">
                <a:latin typeface="Calibri"/>
                <a:cs typeface="Calibri"/>
              </a:rPr>
              <a:t> </a:t>
            </a:r>
            <a:r>
              <a:rPr sz="2200" dirty="0">
                <a:latin typeface="Calibri"/>
                <a:cs typeface="Calibri"/>
              </a:rPr>
              <a:t>(4</a:t>
            </a:r>
            <a:r>
              <a:rPr sz="2175" baseline="24904" dirty="0">
                <a:latin typeface="Calibri"/>
                <a:cs typeface="Calibri"/>
              </a:rPr>
              <a:t>th</a:t>
            </a:r>
            <a:r>
              <a:rPr sz="2175" spc="209" baseline="24904" dirty="0">
                <a:latin typeface="Calibri"/>
                <a:cs typeface="Calibri"/>
              </a:rPr>
              <a:t> </a:t>
            </a:r>
            <a:r>
              <a:rPr sz="2200" spc="-25" dirty="0">
                <a:latin typeface="Calibri"/>
                <a:cs typeface="Calibri"/>
              </a:rPr>
              <a:t>Cir. </a:t>
            </a:r>
            <a:r>
              <a:rPr sz="2200" dirty="0">
                <a:latin typeface="Calibri"/>
                <a:cs typeface="Calibri"/>
              </a:rPr>
              <a:t>2024),</a:t>
            </a:r>
            <a:r>
              <a:rPr sz="2200" spc="-50" dirty="0">
                <a:latin typeface="Calibri"/>
                <a:cs typeface="Calibri"/>
              </a:rPr>
              <a:t> </a:t>
            </a:r>
            <a:r>
              <a:rPr sz="2200" spc="-10" dirty="0">
                <a:latin typeface="Calibri"/>
                <a:cs typeface="Calibri"/>
              </a:rPr>
              <a:t>SCOTUS</a:t>
            </a:r>
            <a:r>
              <a:rPr sz="2200" spc="-5" dirty="0">
                <a:latin typeface="Calibri"/>
                <a:cs typeface="Calibri"/>
              </a:rPr>
              <a:t> </a:t>
            </a:r>
            <a:r>
              <a:rPr sz="2200" dirty="0">
                <a:latin typeface="Calibri"/>
                <a:cs typeface="Calibri"/>
              </a:rPr>
              <a:t>No.</a:t>
            </a:r>
            <a:r>
              <a:rPr sz="2200" spc="-45" dirty="0">
                <a:latin typeface="Calibri"/>
                <a:cs typeface="Calibri"/>
              </a:rPr>
              <a:t> </a:t>
            </a:r>
            <a:r>
              <a:rPr sz="2200" spc="-10" dirty="0">
                <a:latin typeface="Calibri"/>
                <a:cs typeface="Calibri"/>
              </a:rPr>
              <a:t>24-</a:t>
            </a:r>
            <a:r>
              <a:rPr sz="2200" dirty="0">
                <a:latin typeface="Calibri"/>
                <a:cs typeface="Calibri"/>
              </a:rPr>
              <a:t>297,</a:t>
            </a:r>
            <a:r>
              <a:rPr sz="2200" spc="-55" dirty="0">
                <a:latin typeface="Calibri"/>
                <a:cs typeface="Calibri"/>
              </a:rPr>
              <a:t> </a:t>
            </a:r>
            <a:r>
              <a:rPr lang="en-US" sz="2200" spc="-55" dirty="0">
                <a:latin typeface="Calibri"/>
                <a:cs typeface="Calibri"/>
              </a:rPr>
              <a:t>Cert accepted</a:t>
            </a:r>
            <a:r>
              <a:rPr sz="2200" spc="-50" dirty="0">
                <a:latin typeface="Calibri"/>
                <a:cs typeface="Calibri"/>
              </a:rPr>
              <a:t> </a:t>
            </a:r>
            <a:r>
              <a:rPr sz="2200" spc="-10" dirty="0">
                <a:latin typeface="Calibri"/>
                <a:cs typeface="Calibri"/>
              </a:rPr>
              <a:t>2024.</a:t>
            </a:r>
            <a:endParaRPr sz="2200" dirty="0">
              <a:latin typeface="Calibri"/>
              <a:cs typeface="Calibri"/>
            </a:endParaRPr>
          </a:p>
          <a:p>
            <a:pPr marL="50800">
              <a:lnSpc>
                <a:spcPct val="100000"/>
              </a:lnSpc>
            </a:pPr>
            <a:r>
              <a:rPr sz="2200" dirty="0">
                <a:latin typeface="Calibri"/>
                <a:cs typeface="Calibri"/>
              </a:rPr>
              <a:t>QP</a:t>
            </a:r>
            <a:r>
              <a:rPr sz="2200" spc="-25" dirty="0">
                <a:latin typeface="Calibri"/>
                <a:cs typeface="Calibri"/>
              </a:rPr>
              <a:t> </a:t>
            </a:r>
            <a:r>
              <a:rPr sz="2200" dirty="0">
                <a:latin typeface="Calibri"/>
                <a:cs typeface="Calibri"/>
              </a:rPr>
              <a:t>by</a:t>
            </a:r>
            <a:r>
              <a:rPr sz="2200" spc="-15" dirty="0">
                <a:latin typeface="Calibri"/>
                <a:cs typeface="Calibri"/>
              </a:rPr>
              <a:t> </a:t>
            </a:r>
            <a:r>
              <a:rPr sz="2200" spc="-10" dirty="0">
                <a:latin typeface="Calibri"/>
                <a:cs typeface="Calibri"/>
              </a:rPr>
              <a:t>Petitioner:</a:t>
            </a:r>
            <a:endParaRPr sz="2200" dirty="0">
              <a:latin typeface="Calibri"/>
              <a:cs typeface="Calibri"/>
            </a:endParaRPr>
          </a:p>
          <a:p>
            <a:pPr marL="50800" marR="17780">
              <a:lnSpc>
                <a:spcPts val="2380"/>
              </a:lnSpc>
              <a:spcBef>
                <a:spcPts val="1040"/>
              </a:spcBef>
            </a:pPr>
            <a:r>
              <a:rPr sz="2200" dirty="0">
                <a:latin typeface="Calibri"/>
                <a:cs typeface="Calibri"/>
              </a:rPr>
              <a:t>Do</a:t>
            </a:r>
            <a:r>
              <a:rPr sz="2200" spc="-50" dirty="0">
                <a:latin typeface="Calibri"/>
                <a:cs typeface="Calibri"/>
              </a:rPr>
              <a:t> </a:t>
            </a:r>
            <a:r>
              <a:rPr sz="2200" dirty="0">
                <a:latin typeface="Calibri"/>
                <a:cs typeface="Calibri"/>
              </a:rPr>
              <a:t>public</a:t>
            </a:r>
            <a:r>
              <a:rPr sz="2200" spc="-55" dirty="0">
                <a:latin typeface="Calibri"/>
                <a:cs typeface="Calibri"/>
              </a:rPr>
              <a:t> </a:t>
            </a:r>
            <a:r>
              <a:rPr sz="2200" dirty="0">
                <a:latin typeface="Calibri"/>
                <a:cs typeface="Calibri"/>
              </a:rPr>
              <a:t>schools</a:t>
            </a:r>
            <a:r>
              <a:rPr sz="2200" spc="-65" dirty="0">
                <a:latin typeface="Calibri"/>
                <a:cs typeface="Calibri"/>
              </a:rPr>
              <a:t> </a:t>
            </a:r>
            <a:r>
              <a:rPr sz="2200" dirty="0">
                <a:latin typeface="Calibri"/>
                <a:cs typeface="Calibri"/>
              </a:rPr>
              <a:t>burden</a:t>
            </a:r>
            <a:r>
              <a:rPr sz="2200" spc="-55" dirty="0">
                <a:latin typeface="Calibri"/>
                <a:cs typeface="Calibri"/>
              </a:rPr>
              <a:t> </a:t>
            </a:r>
            <a:r>
              <a:rPr sz="2200" dirty="0">
                <a:latin typeface="Calibri"/>
                <a:cs typeface="Calibri"/>
              </a:rPr>
              <a:t>parents’</a:t>
            </a:r>
            <a:r>
              <a:rPr sz="2200" spc="-50" dirty="0">
                <a:latin typeface="Calibri"/>
                <a:cs typeface="Calibri"/>
              </a:rPr>
              <a:t> </a:t>
            </a:r>
            <a:r>
              <a:rPr sz="2200" spc="-10" dirty="0">
                <a:latin typeface="Calibri"/>
                <a:cs typeface="Calibri"/>
              </a:rPr>
              <a:t>religious exercise</a:t>
            </a:r>
            <a:r>
              <a:rPr sz="2200" spc="-50" dirty="0">
                <a:latin typeface="Calibri"/>
                <a:cs typeface="Calibri"/>
              </a:rPr>
              <a:t> </a:t>
            </a:r>
            <a:r>
              <a:rPr sz="2200" dirty="0">
                <a:latin typeface="Calibri"/>
                <a:cs typeface="Calibri"/>
              </a:rPr>
              <a:t>when</a:t>
            </a:r>
            <a:r>
              <a:rPr sz="2200" spc="-65" dirty="0">
                <a:latin typeface="Calibri"/>
                <a:cs typeface="Calibri"/>
              </a:rPr>
              <a:t> </a:t>
            </a:r>
            <a:r>
              <a:rPr sz="2200" dirty="0">
                <a:latin typeface="Calibri"/>
                <a:cs typeface="Calibri"/>
              </a:rPr>
              <a:t>they</a:t>
            </a:r>
            <a:r>
              <a:rPr sz="2200" spc="-55" dirty="0">
                <a:latin typeface="Calibri"/>
                <a:cs typeface="Calibri"/>
              </a:rPr>
              <a:t> </a:t>
            </a:r>
            <a:r>
              <a:rPr sz="2200" dirty="0">
                <a:latin typeface="Calibri"/>
                <a:cs typeface="Calibri"/>
              </a:rPr>
              <a:t>compel</a:t>
            </a:r>
            <a:r>
              <a:rPr sz="2200" spc="-60" dirty="0">
                <a:latin typeface="Calibri"/>
                <a:cs typeface="Calibri"/>
              </a:rPr>
              <a:t> </a:t>
            </a:r>
            <a:r>
              <a:rPr sz="2200" spc="-10" dirty="0">
                <a:latin typeface="Calibri"/>
                <a:cs typeface="Calibri"/>
              </a:rPr>
              <a:t>elementary </a:t>
            </a:r>
            <a:r>
              <a:rPr sz="2200" dirty="0">
                <a:latin typeface="Calibri"/>
                <a:cs typeface="Calibri"/>
              </a:rPr>
              <a:t>school</a:t>
            </a:r>
            <a:r>
              <a:rPr sz="2200" spc="-60" dirty="0">
                <a:latin typeface="Calibri"/>
                <a:cs typeface="Calibri"/>
              </a:rPr>
              <a:t> </a:t>
            </a:r>
            <a:r>
              <a:rPr sz="2200" dirty="0">
                <a:latin typeface="Calibri"/>
                <a:cs typeface="Calibri"/>
              </a:rPr>
              <a:t>children</a:t>
            </a:r>
            <a:r>
              <a:rPr sz="2200" spc="-65" dirty="0">
                <a:latin typeface="Calibri"/>
                <a:cs typeface="Calibri"/>
              </a:rPr>
              <a:t> </a:t>
            </a:r>
            <a:r>
              <a:rPr sz="2200" dirty="0">
                <a:latin typeface="Calibri"/>
                <a:cs typeface="Calibri"/>
              </a:rPr>
              <a:t>to</a:t>
            </a:r>
            <a:r>
              <a:rPr sz="2200" spc="-40" dirty="0">
                <a:latin typeface="Calibri"/>
                <a:cs typeface="Calibri"/>
              </a:rPr>
              <a:t> </a:t>
            </a:r>
            <a:r>
              <a:rPr sz="2200" dirty="0">
                <a:latin typeface="Calibri"/>
                <a:cs typeface="Calibri"/>
              </a:rPr>
              <a:t>participate</a:t>
            </a:r>
            <a:r>
              <a:rPr sz="2200" spc="-45" dirty="0">
                <a:latin typeface="Calibri"/>
                <a:cs typeface="Calibri"/>
              </a:rPr>
              <a:t> </a:t>
            </a:r>
            <a:r>
              <a:rPr sz="2200" dirty="0">
                <a:latin typeface="Calibri"/>
                <a:cs typeface="Calibri"/>
              </a:rPr>
              <a:t>in</a:t>
            </a:r>
            <a:r>
              <a:rPr sz="2200" spc="-55" dirty="0">
                <a:latin typeface="Calibri"/>
                <a:cs typeface="Calibri"/>
              </a:rPr>
              <a:t> </a:t>
            </a:r>
            <a:r>
              <a:rPr sz="2200" spc="-10" dirty="0">
                <a:latin typeface="Calibri"/>
                <a:cs typeface="Calibri"/>
              </a:rPr>
              <a:t>instruction </a:t>
            </a:r>
            <a:r>
              <a:rPr sz="2200" dirty="0">
                <a:latin typeface="Calibri"/>
                <a:cs typeface="Calibri"/>
              </a:rPr>
              <a:t>on</a:t>
            </a:r>
            <a:r>
              <a:rPr sz="2200" spc="-75" dirty="0">
                <a:latin typeface="Calibri"/>
                <a:cs typeface="Calibri"/>
              </a:rPr>
              <a:t> </a:t>
            </a:r>
            <a:r>
              <a:rPr sz="2200" dirty="0">
                <a:latin typeface="Calibri"/>
                <a:cs typeface="Calibri"/>
              </a:rPr>
              <a:t>gender</a:t>
            </a:r>
            <a:r>
              <a:rPr sz="2200" spc="-45" dirty="0">
                <a:latin typeface="Calibri"/>
                <a:cs typeface="Calibri"/>
              </a:rPr>
              <a:t> </a:t>
            </a:r>
            <a:r>
              <a:rPr sz="2200" dirty="0">
                <a:latin typeface="Calibri"/>
                <a:cs typeface="Calibri"/>
              </a:rPr>
              <a:t>and</a:t>
            </a:r>
            <a:r>
              <a:rPr sz="2200" spc="-75" dirty="0">
                <a:latin typeface="Calibri"/>
                <a:cs typeface="Calibri"/>
              </a:rPr>
              <a:t> </a:t>
            </a:r>
            <a:r>
              <a:rPr sz="2200" dirty="0">
                <a:latin typeface="Calibri"/>
                <a:cs typeface="Calibri"/>
              </a:rPr>
              <a:t>sexuality</a:t>
            </a:r>
            <a:r>
              <a:rPr sz="2200" spc="-45" dirty="0">
                <a:latin typeface="Calibri"/>
                <a:cs typeface="Calibri"/>
              </a:rPr>
              <a:t> </a:t>
            </a:r>
            <a:r>
              <a:rPr sz="2200" dirty="0">
                <a:latin typeface="Calibri"/>
                <a:cs typeface="Calibri"/>
              </a:rPr>
              <a:t>against</a:t>
            </a:r>
            <a:r>
              <a:rPr sz="2200" spc="-85" dirty="0">
                <a:latin typeface="Calibri"/>
                <a:cs typeface="Calibri"/>
              </a:rPr>
              <a:t> </a:t>
            </a:r>
            <a:r>
              <a:rPr sz="2200" spc="-10" dirty="0">
                <a:latin typeface="Calibri"/>
                <a:cs typeface="Calibri"/>
              </a:rPr>
              <a:t>their </a:t>
            </a:r>
            <a:r>
              <a:rPr sz="2200" dirty="0">
                <a:latin typeface="Calibri"/>
                <a:cs typeface="Calibri"/>
              </a:rPr>
              <a:t>parents’</a:t>
            </a:r>
            <a:r>
              <a:rPr sz="2200" spc="-55" dirty="0">
                <a:latin typeface="Calibri"/>
                <a:cs typeface="Calibri"/>
              </a:rPr>
              <a:t> </a:t>
            </a:r>
            <a:r>
              <a:rPr sz="2200" dirty="0">
                <a:latin typeface="Calibri"/>
                <a:cs typeface="Calibri"/>
              </a:rPr>
              <a:t>religious</a:t>
            </a:r>
            <a:r>
              <a:rPr sz="2200" spc="-55" dirty="0">
                <a:latin typeface="Calibri"/>
                <a:cs typeface="Calibri"/>
              </a:rPr>
              <a:t> </a:t>
            </a:r>
            <a:r>
              <a:rPr sz="2200" spc="-10" dirty="0">
                <a:latin typeface="Calibri"/>
                <a:cs typeface="Calibri"/>
              </a:rPr>
              <a:t>convictions</a:t>
            </a:r>
            <a:r>
              <a:rPr sz="2200" spc="-60" dirty="0">
                <a:latin typeface="Calibri"/>
                <a:cs typeface="Calibri"/>
              </a:rPr>
              <a:t> </a:t>
            </a:r>
            <a:r>
              <a:rPr sz="2200" dirty="0">
                <a:latin typeface="Calibri"/>
                <a:cs typeface="Calibri"/>
              </a:rPr>
              <a:t>and</a:t>
            </a:r>
            <a:r>
              <a:rPr sz="2200" spc="-55" dirty="0">
                <a:latin typeface="Calibri"/>
                <a:cs typeface="Calibri"/>
              </a:rPr>
              <a:t> </a:t>
            </a:r>
            <a:r>
              <a:rPr sz="2200" spc="-10" dirty="0">
                <a:latin typeface="Calibri"/>
                <a:cs typeface="Calibri"/>
              </a:rPr>
              <a:t>without </a:t>
            </a:r>
            <a:r>
              <a:rPr sz="2200" dirty="0">
                <a:latin typeface="Calibri"/>
                <a:cs typeface="Calibri"/>
              </a:rPr>
              <a:t>notice</a:t>
            </a:r>
            <a:r>
              <a:rPr sz="2200" spc="-45" dirty="0">
                <a:latin typeface="Calibri"/>
                <a:cs typeface="Calibri"/>
              </a:rPr>
              <a:t> </a:t>
            </a:r>
            <a:r>
              <a:rPr sz="2200" dirty="0">
                <a:latin typeface="Calibri"/>
                <a:cs typeface="Calibri"/>
              </a:rPr>
              <a:t>or</a:t>
            </a:r>
            <a:r>
              <a:rPr sz="2200" spc="-50" dirty="0">
                <a:latin typeface="Calibri"/>
                <a:cs typeface="Calibri"/>
              </a:rPr>
              <a:t> </a:t>
            </a:r>
            <a:r>
              <a:rPr sz="2200" dirty="0">
                <a:latin typeface="Calibri"/>
                <a:cs typeface="Calibri"/>
              </a:rPr>
              <a:t>opportunity</a:t>
            </a:r>
            <a:r>
              <a:rPr sz="2200" spc="-40" dirty="0">
                <a:latin typeface="Calibri"/>
                <a:cs typeface="Calibri"/>
              </a:rPr>
              <a:t> </a:t>
            </a:r>
            <a:r>
              <a:rPr sz="2200" dirty="0">
                <a:latin typeface="Calibri"/>
                <a:cs typeface="Calibri"/>
              </a:rPr>
              <a:t>to</a:t>
            </a:r>
            <a:r>
              <a:rPr sz="2200" spc="-35" dirty="0">
                <a:latin typeface="Calibri"/>
                <a:cs typeface="Calibri"/>
              </a:rPr>
              <a:t> </a:t>
            </a:r>
            <a:r>
              <a:rPr sz="2200" dirty="0">
                <a:latin typeface="Calibri"/>
                <a:cs typeface="Calibri"/>
              </a:rPr>
              <a:t>opt</a:t>
            </a:r>
            <a:r>
              <a:rPr sz="2200" spc="-50" dirty="0">
                <a:latin typeface="Calibri"/>
                <a:cs typeface="Calibri"/>
              </a:rPr>
              <a:t> </a:t>
            </a:r>
            <a:r>
              <a:rPr sz="2200" spc="-20" dirty="0">
                <a:latin typeface="Calibri"/>
                <a:cs typeface="Calibri"/>
              </a:rPr>
              <a:t>out?</a:t>
            </a:r>
            <a:endParaRPr sz="22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01703-67A4-EA19-0A8F-C3C9CC36AD04}"/>
              </a:ext>
            </a:extLst>
          </p:cNvPr>
          <p:cNvSpPr>
            <a:spLocks noGrp="1"/>
          </p:cNvSpPr>
          <p:nvPr>
            <p:ph type="title"/>
          </p:nvPr>
        </p:nvSpPr>
        <p:spPr/>
        <p:txBody>
          <a:bodyPr/>
          <a:lstStyle/>
          <a:p>
            <a:endParaRPr lang="en-US"/>
          </a:p>
        </p:txBody>
      </p:sp>
      <p:pic>
        <p:nvPicPr>
          <p:cNvPr id="2052" name="Picture 4" descr="linda mcmahon">
            <a:extLst>
              <a:ext uri="{FF2B5EF4-FFF2-40B4-BE49-F238E27FC236}">
                <a16:creationId xmlns:a16="http://schemas.microsoft.com/office/drawing/2014/main" id="{BB4FF1CE-2393-B885-49E9-1784551A05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319" y="-311726"/>
            <a:ext cx="12897122" cy="740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786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DFC1E0-1355-24A7-E2BD-1AD27103F63A}"/>
              </a:ext>
            </a:extLst>
          </p:cNvPr>
          <p:cNvSpPr>
            <a:spLocks noGrp="1"/>
          </p:cNvSpPr>
          <p:nvPr>
            <p:ph type="title"/>
          </p:nvPr>
        </p:nvSpPr>
        <p:spPr>
          <a:xfrm>
            <a:off x="7531610" y="365125"/>
            <a:ext cx="3822189" cy="1899912"/>
          </a:xfrm>
        </p:spPr>
        <p:txBody>
          <a:bodyPr>
            <a:normAutofit/>
          </a:bodyPr>
          <a:lstStyle/>
          <a:p>
            <a:r>
              <a:rPr lang="en-US" sz="4000" dirty="0"/>
              <a:t>World Wrestling Entertainment</a:t>
            </a:r>
          </a:p>
        </p:txBody>
      </p:sp>
      <p:pic>
        <p:nvPicPr>
          <p:cNvPr id="3074" name="Picture 2" descr="Linda McMahon, Shane McMahon, Stephanie McMahon, and Vince McMahon in WWE Royal Rumble (2006)">
            <a:extLst>
              <a:ext uri="{FF2B5EF4-FFF2-40B4-BE49-F238E27FC236}">
                <a16:creationId xmlns:a16="http://schemas.microsoft.com/office/drawing/2014/main" id="{E2DE8DC2-7411-AA28-B8BB-40ECB3A1A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31780"/>
          <a:stretch/>
        </p:blipFill>
        <p:spPr bwMode="auto">
          <a:xfrm>
            <a:off x="1" y="10"/>
            <a:ext cx="693639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8" name="Content Placeholder 3077">
            <a:extLst>
              <a:ext uri="{FF2B5EF4-FFF2-40B4-BE49-F238E27FC236}">
                <a16:creationId xmlns:a16="http://schemas.microsoft.com/office/drawing/2014/main" id="{B72374F8-AC54-4563-0D41-67378F3E381D}"/>
              </a:ext>
            </a:extLst>
          </p:cNvPr>
          <p:cNvSpPr>
            <a:spLocks noGrp="1"/>
          </p:cNvSpPr>
          <p:nvPr>
            <p:ph idx="1"/>
          </p:nvPr>
        </p:nvSpPr>
        <p:spPr>
          <a:xfrm>
            <a:off x="7531610" y="2434201"/>
            <a:ext cx="3822189" cy="3742762"/>
          </a:xfrm>
        </p:spPr>
        <p:txBody>
          <a:bodyPr>
            <a:normAutofit/>
          </a:bodyPr>
          <a:lstStyle/>
          <a:p>
            <a:endParaRPr lang="en-US" sz="2000"/>
          </a:p>
        </p:txBody>
      </p:sp>
    </p:spTree>
    <p:extLst>
      <p:ext uri="{BB962C8B-B14F-4D97-AF65-F5344CB8AC3E}">
        <p14:creationId xmlns:p14="http://schemas.microsoft.com/office/powerpoint/2010/main" val="2332970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6DF9-A29B-BD8F-D914-5CCABEBA81C9}"/>
              </a:ext>
            </a:extLst>
          </p:cNvPr>
          <p:cNvSpPr>
            <a:spLocks noGrp="1"/>
          </p:cNvSpPr>
          <p:nvPr>
            <p:ph type="title"/>
          </p:nvPr>
        </p:nvSpPr>
        <p:spPr/>
        <p:txBody>
          <a:bodyPr/>
          <a:lstStyle/>
          <a:p>
            <a:r>
              <a:rPr lang="en-US" dirty="0"/>
              <a:t>What is happening at USDOE?</a:t>
            </a:r>
          </a:p>
        </p:txBody>
      </p:sp>
      <p:sp>
        <p:nvSpPr>
          <p:cNvPr id="3" name="Content Placeholder 2">
            <a:extLst>
              <a:ext uri="{FF2B5EF4-FFF2-40B4-BE49-F238E27FC236}">
                <a16:creationId xmlns:a16="http://schemas.microsoft.com/office/drawing/2014/main" id="{8E0BBB24-BE25-8892-5510-14BFB8CD7113}"/>
              </a:ext>
            </a:extLst>
          </p:cNvPr>
          <p:cNvSpPr>
            <a:spLocks noGrp="1"/>
          </p:cNvSpPr>
          <p:nvPr>
            <p:ph idx="1"/>
          </p:nvPr>
        </p:nvSpPr>
        <p:spPr/>
        <p:txBody>
          <a:bodyPr/>
          <a:lstStyle/>
          <a:p>
            <a:r>
              <a:rPr lang="en-US" sz="5400" b="1">
                <a:solidFill>
                  <a:srgbClr val="303030"/>
                </a:solidFill>
                <a:effectLst/>
                <a:latin typeface="Unify Sans"/>
              </a:rPr>
              <a:t>Ahead of layoffs, Education Department offers employees $25K to quit or retire by Monday</a:t>
            </a:r>
          </a:p>
          <a:p>
            <a:endParaRPr lang="en-US" dirty="0"/>
          </a:p>
        </p:txBody>
      </p:sp>
    </p:spTree>
    <p:extLst>
      <p:ext uri="{BB962C8B-B14F-4D97-AF65-F5344CB8AC3E}">
        <p14:creationId xmlns:p14="http://schemas.microsoft.com/office/powerpoint/2010/main" val="3089014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3D35-14F4-1B8F-4DC4-F099FC8432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CED1E4-A24C-23B1-9978-FE0DABC4E421}"/>
              </a:ext>
            </a:extLst>
          </p:cNvPr>
          <p:cNvSpPr>
            <a:spLocks noGrp="1"/>
          </p:cNvSpPr>
          <p:nvPr>
            <p:ph type="title"/>
          </p:nvPr>
        </p:nvSpPr>
        <p:spPr>
          <a:xfrm>
            <a:off x="2235200" y="381000"/>
            <a:ext cx="7772400" cy="1143000"/>
          </a:xfrm>
        </p:spPr>
        <p:txBody>
          <a:bodyPr/>
          <a:lstStyle/>
          <a:p>
            <a:r>
              <a:rPr lang="en-US" sz="3600" b="1" dirty="0">
                <a:latin typeface="Arial" pitchFamily="34" charset="0"/>
                <a:cs typeface="Arial" pitchFamily="34" charset="0"/>
              </a:rPr>
              <a:t>What Does the Future Hold?</a:t>
            </a:r>
            <a:endParaRPr lang="en-US" sz="3600"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F3828F6C-A3E1-B86C-90F3-C3D8192B18E3}"/>
              </a:ext>
            </a:extLst>
          </p:cNvPr>
          <p:cNvSpPr>
            <a:spLocks noGrp="1"/>
          </p:cNvSpPr>
          <p:nvPr>
            <p:ph idx="1"/>
          </p:nvPr>
        </p:nvSpPr>
        <p:spPr>
          <a:xfrm>
            <a:off x="762000" y="1787236"/>
            <a:ext cx="10972800" cy="5105400"/>
          </a:xfrm>
        </p:spPr>
        <p:txBody>
          <a:bodyPr>
            <a:normAutofit/>
          </a:bodyPr>
          <a:lstStyle/>
          <a:p>
            <a:pPr>
              <a:lnSpc>
                <a:spcPts val="3900"/>
              </a:lnSpc>
            </a:pPr>
            <a:r>
              <a:rPr lang="en-US" sz="2400" dirty="0"/>
              <a:t>What will happen to USDOE after McMahon gets confirmed?  Funding?</a:t>
            </a:r>
          </a:p>
          <a:p>
            <a:pPr>
              <a:lnSpc>
                <a:spcPts val="3900"/>
              </a:lnSpc>
            </a:pPr>
            <a:r>
              <a:rPr lang="en-US" sz="2400" dirty="0"/>
              <a:t>DEI And DEIA issues</a:t>
            </a:r>
          </a:p>
          <a:p>
            <a:pPr>
              <a:lnSpc>
                <a:spcPts val="3900"/>
              </a:lnSpc>
            </a:pPr>
            <a:r>
              <a:rPr lang="en-US" sz="2400" dirty="0"/>
              <a:t>Gender</a:t>
            </a:r>
          </a:p>
          <a:p>
            <a:pPr>
              <a:lnSpc>
                <a:spcPts val="3900"/>
              </a:lnSpc>
            </a:pPr>
            <a:r>
              <a:rPr lang="en-US" sz="2400" dirty="0"/>
              <a:t>Religion</a:t>
            </a:r>
          </a:p>
          <a:p>
            <a:pPr>
              <a:lnSpc>
                <a:spcPts val="3900"/>
              </a:lnSpc>
            </a:pPr>
            <a:r>
              <a:rPr lang="en-US" sz="2400" dirty="0"/>
              <a:t>Library books and instructional materials</a:t>
            </a:r>
          </a:p>
          <a:p>
            <a:pPr>
              <a:lnSpc>
                <a:spcPts val="3900"/>
              </a:lnSpc>
            </a:pPr>
            <a:r>
              <a:rPr lang="en-US" sz="2400" dirty="0"/>
              <a:t>Parental Choice</a:t>
            </a:r>
          </a:p>
          <a:p>
            <a:pPr>
              <a:lnSpc>
                <a:spcPts val="3900"/>
              </a:lnSpc>
            </a:pPr>
            <a:r>
              <a:rPr lang="en-US" sz="2400" dirty="0"/>
              <a:t>OCR and the EEOC</a:t>
            </a:r>
          </a:p>
          <a:p>
            <a:pPr>
              <a:lnSpc>
                <a:spcPts val="3900"/>
              </a:lnSpc>
            </a:pPr>
            <a:r>
              <a:rPr lang="en-US" sz="2400" dirty="0"/>
              <a:t>The Role of Congress and the Courts</a:t>
            </a:r>
          </a:p>
          <a:p>
            <a:pPr>
              <a:lnSpc>
                <a:spcPts val="3900"/>
              </a:lnSpc>
            </a:pPr>
            <a:endParaRPr lang="en-US" sz="9600" dirty="0"/>
          </a:p>
          <a:p>
            <a:pPr marL="0" indent="0">
              <a:lnSpc>
                <a:spcPts val="3900"/>
              </a:lnSpc>
              <a:buNone/>
            </a:pPr>
            <a:endParaRPr lang="en-US" sz="6200" dirty="0"/>
          </a:p>
          <a:p>
            <a:pPr lvl="1">
              <a:lnSpc>
                <a:spcPts val="3900"/>
              </a:lnSpc>
            </a:pPr>
            <a:endParaRPr lang="en-US" dirty="0"/>
          </a:p>
        </p:txBody>
      </p:sp>
      <p:sp>
        <p:nvSpPr>
          <p:cNvPr id="4" name="Slide Number Placeholder 3">
            <a:extLst>
              <a:ext uri="{FF2B5EF4-FFF2-40B4-BE49-F238E27FC236}">
                <a16:creationId xmlns:a16="http://schemas.microsoft.com/office/drawing/2014/main" id="{E4B72876-B1DC-56C2-39A5-41FBB2E60C8C}"/>
              </a:ext>
            </a:extLst>
          </p:cNvPr>
          <p:cNvSpPr>
            <a:spLocks noGrp="1"/>
          </p:cNvSpPr>
          <p:nvPr>
            <p:ph type="sldNum" sz="quarter" idx="12"/>
          </p:nvPr>
        </p:nvSpPr>
        <p:spPr/>
        <p:txBody>
          <a:bodyPr/>
          <a:lstStyle/>
          <a:p>
            <a:fld id="{F95A54AF-8D20-47D0-B465-A2C0A3A92AD0}" type="slidenum">
              <a:rPr lang="en-US" smtClean="0"/>
              <a:pPr/>
              <a:t>26</a:t>
            </a:fld>
            <a:endParaRPr lang="en-US" dirty="0"/>
          </a:p>
        </p:txBody>
      </p:sp>
    </p:spTree>
    <p:extLst>
      <p:ext uri="{BB962C8B-B14F-4D97-AF65-F5344CB8AC3E}">
        <p14:creationId xmlns:p14="http://schemas.microsoft.com/office/powerpoint/2010/main" val="37725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DBDA84-F142-8DE4-18CF-0F8A18A57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3FFD5-EE39-E987-CC8D-1C8460BDCD45}"/>
              </a:ext>
            </a:extLst>
          </p:cNvPr>
          <p:cNvSpPr>
            <a:spLocks noGrp="1"/>
          </p:cNvSpPr>
          <p:nvPr>
            <p:ph type="title"/>
          </p:nvPr>
        </p:nvSpPr>
        <p:spPr>
          <a:xfrm>
            <a:off x="5702303" y="0"/>
            <a:ext cx="5444382" cy="1402470"/>
          </a:xfrm>
        </p:spPr>
        <p:txBody>
          <a:bodyPr anchor="t">
            <a:normAutofit/>
          </a:bodyPr>
          <a:lstStyle/>
          <a:p>
            <a:r>
              <a:rPr lang="en-US" sz="3200" dirty="0"/>
              <a:t>Issues Before the General Assembly</a:t>
            </a:r>
          </a:p>
        </p:txBody>
      </p:sp>
      <p:pic>
        <p:nvPicPr>
          <p:cNvPr id="5" name="Picture 4" descr="Sticky notes on a wall">
            <a:extLst>
              <a:ext uri="{FF2B5EF4-FFF2-40B4-BE49-F238E27FC236}">
                <a16:creationId xmlns:a16="http://schemas.microsoft.com/office/drawing/2014/main" id="{78321E88-EB7A-67F4-55F7-FEC1D5D16D7C}"/>
              </a:ext>
            </a:extLst>
          </p:cNvPr>
          <p:cNvPicPr>
            <a:picLocks noChangeAspect="1"/>
          </p:cNvPicPr>
          <p:nvPr/>
        </p:nvPicPr>
        <p:blipFill>
          <a:blip r:embed="rId2"/>
          <a:srcRect l="23673" r="23937" b="2"/>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9B1FBD-0907-8E9A-3E4C-F2B17534C3F4}"/>
              </a:ext>
            </a:extLst>
          </p:cNvPr>
          <p:cNvSpPr>
            <a:spLocks noGrp="1"/>
          </p:cNvSpPr>
          <p:nvPr>
            <p:ph idx="1"/>
          </p:nvPr>
        </p:nvSpPr>
        <p:spPr>
          <a:xfrm>
            <a:off x="5507182" y="1964216"/>
            <a:ext cx="5639503" cy="4012247"/>
          </a:xfrm>
        </p:spPr>
        <p:txBody>
          <a:bodyPr>
            <a:noAutofit/>
          </a:bodyPr>
          <a:lstStyle/>
          <a:p>
            <a:r>
              <a:rPr lang="en-US" sz="3600" dirty="0"/>
              <a:t>School Safety and Mental Health (Treatment and Discipline)</a:t>
            </a:r>
          </a:p>
          <a:p>
            <a:r>
              <a:rPr lang="en-US" sz="3600" dirty="0"/>
              <a:t>Vouchers – Clarification or Expansion?</a:t>
            </a:r>
          </a:p>
          <a:p>
            <a:r>
              <a:rPr lang="en-US" sz="3600" dirty="0"/>
              <a:t>Transgender issues SB 1</a:t>
            </a:r>
          </a:p>
          <a:p>
            <a:r>
              <a:rPr lang="en-US" sz="3600" dirty="0"/>
              <a:t>Open Records – clarify act after </a:t>
            </a:r>
            <a:r>
              <a:rPr lang="en-US" sz="3600" u="sng" dirty="0"/>
              <a:t>Milliron</a:t>
            </a:r>
          </a:p>
        </p:txBody>
      </p:sp>
    </p:spTree>
    <p:extLst>
      <p:ext uri="{BB962C8B-B14F-4D97-AF65-F5344CB8AC3E}">
        <p14:creationId xmlns:p14="http://schemas.microsoft.com/office/powerpoint/2010/main" val="134454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duation caps in the sky">
            <a:extLst>
              <a:ext uri="{FF2B5EF4-FFF2-40B4-BE49-F238E27FC236}">
                <a16:creationId xmlns:a16="http://schemas.microsoft.com/office/drawing/2014/main" id="{3B448007-8C0C-4219-BC1D-2A362D2163B9}"/>
              </a:ext>
            </a:extLst>
          </p:cNvPr>
          <p:cNvPicPr>
            <a:picLocks noChangeAspect="1"/>
          </p:cNvPicPr>
          <p:nvPr/>
        </p:nvPicPr>
        <p:blipFill>
          <a:blip r:embed="rId2">
            <a:extLst>
              <a:ext uri="{28A0092B-C50C-407E-A947-70E740481C1C}">
                <a14:useLocalDpi xmlns:a14="http://schemas.microsoft.com/office/drawing/2010/main" val="0"/>
              </a:ext>
            </a:extLst>
          </a:blip>
          <a:srcRect t="26769" b="26769"/>
          <a:stretch/>
        </p:blipFill>
        <p:spPr>
          <a:xfrm>
            <a:off x="555170" y="481586"/>
            <a:ext cx="11087101" cy="3431928"/>
          </a:xfrm>
          <a:prstGeom prst="rect">
            <a:avLst/>
          </a:prstGeom>
        </p:spPr>
      </p:pic>
      <p:sp>
        <p:nvSpPr>
          <p:cNvPr id="3" name="Content Placeholder 2">
            <a:extLst>
              <a:ext uri="{FF2B5EF4-FFF2-40B4-BE49-F238E27FC236}">
                <a16:creationId xmlns:a16="http://schemas.microsoft.com/office/drawing/2014/main" id="{1D10E09D-F771-41D0-865D-D0DC755AC53C}"/>
              </a:ext>
            </a:extLst>
          </p:cNvPr>
          <p:cNvSpPr>
            <a:spLocks noGrp="1"/>
          </p:cNvSpPr>
          <p:nvPr>
            <p:ph idx="1"/>
          </p:nvPr>
        </p:nvSpPr>
        <p:spPr>
          <a:xfrm>
            <a:off x="6444040" y="4544915"/>
            <a:ext cx="5198232" cy="1627367"/>
          </a:xfrm>
        </p:spPr>
        <p:txBody>
          <a:bodyPr>
            <a:normAutofit fontScale="92500" lnSpcReduction="10000"/>
          </a:bodyPr>
          <a:lstStyle/>
          <a:p>
            <a:pPr marL="0" indent="0">
              <a:buNone/>
            </a:pPr>
            <a:r>
              <a:rPr lang="en-US" dirty="0"/>
              <a:t>							</a:t>
            </a:r>
          </a:p>
          <a:p>
            <a:pPr marL="0" indent="0">
              <a:buNone/>
            </a:pPr>
            <a:r>
              <a:rPr lang="en-US" sz="3200" b="1"/>
              <a:t>BELIEVE IN PUBLIC EDUCATION</a:t>
            </a:r>
          </a:p>
          <a:p>
            <a:pPr marL="0" indent="0">
              <a:buNone/>
            </a:pPr>
            <a:endParaRPr lang="en-US" dirty="0"/>
          </a:p>
        </p:txBody>
      </p:sp>
    </p:spTree>
    <p:extLst>
      <p:ext uri="{BB962C8B-B14F-4D97-AF65-F5344CB8AC3E}">
        <p14:creationId xmlns:p14="http://schemas.microsoft.com/office/powerpoint/2010/main" val="3685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4376-7125-0624-FC43-12C0BFEA1E6A}"/>
              </a:ext>
            </a:extLst>
          </p:cNvPr>
          <p:cNvSpPr>
            <a:spLocks noGrp="1"/>
          </p:cNvSpPr>
          <p:nvPr>
            <p:ph type="title"/>
          </p:nvPr>
        </p:nvSpPr>
        <p:spPr/>
        <p:txBody>
          <a:bodyPr/>
          <a:lstStyle/>
          <a:p>
            <a:r>
              <a:rPr lang="en-US" dirty="0"/>
              <a:t>Ensuring Accountability for All Agencies</a:t>
            </a:r>
          </a:p>
        </p:txBody>
      </p:sp>
      <p:sp>
        <p:nvSpPr>
          <p:cNvPr id="3" name="Content Placeholder 2">
            <a:extLst>
              <a:ext uri="{FF2B5EF4-FFF2-40B4-BE49-F238E27FC236}">
                <a16:creationId xmlns:a16="http://schemas.microsoft.com/office/drawing/2014/main" id="{CC295FB0-95DC-87D8-5CE8-2BED1CAD76B7}"/>
              </a:ext>
            </a:extLst>
          </p:cNvPr>
          <p:cNvSpPr>
            <a:spLocks noGrp="1"/>
          </p:cNvSpPr>
          <p:nvPr>
            <p:ph idx="1"/>
          </p:nvPr>
        </p:nvSpPr>
        <p:spPr/>
        <p:txBody>
          <a:bodyPr>
            <a:normAutofit fontScale="92500" lnSpcReduction="10000"/>
          </a:bodyPr>
          <a:lstStyle/>
          <a:p>
            <a:r>
              <a:rPr lang="en-US" b="1" dirty="0"/>
              <a:t>Sec. 7</a:t>
            </a:r>
            <a:r>
              <a:rPr lang="en-US" dirty="0"/>
              <a:t> . </a:t>
            </a:r>
            <a:r>
              <a:rPr lang="en-US" i="1" dirty="0"/>
              <a:t>Rules of Conduct Guiding Federal Employees' Interpretation of the Law</a:t>
            </a:r>
            <a:r>
              <a:rPr lang="en-US" dirty="0"/>
              <a:t>. The President and the Attorney General, </a:t>
            </a:r>
            <a:r>
              <a:rPr lang="en-US" dirty="0">
                <a:solidFill>
                  <a:srgbClr val="FF0000"/>
                </a:solidFill>
              </a:rPr>
              <a:t>subject to the President's supervision and control</a:t>
            </a:r>
            <a:r>
              <a:rPr lang="en-US" dirty="0"/>
              <a:t>, shall provide </a:t>
            </a:r>
            <a:r>
              <a:rPr lang="en-US" dirty="0">
                <a:solidFill>
                  <a:srgbClr val="FF0000"/>
                </a:solidFill>
              </a:rPr>
              <a:t>authoritative interpretations of law for the executive branch</a:t>
            </a:r>
            <a:r>
              <a:rPr lang="en-US" dirty="0"/>
              <a:t>. The President and the Attorney General's opinions on questions of law are controlling on all employees in the conduct of their official duties. No employee of the executive branch acting in their official capacity may advance an interpretation of the law as the position of the United States that contravenes the President or the Attorney General's opinion on a matter of law, including but not limited to the issuance of regulations, guidance, and positions advanced in litigation, unless authorized to do so by the President or in writing by the Attorney General.</a:t>
            </a:r>
          </a:p>
        </p:txBody>
      </p:sp>
    </p:spTree>
    <p:extLst>
      <p:ext uri="{BB962C8B-B14F-4D97-AF65-F5344CB8AC3E}">
        <p14:creationId xmlns:p14="http://schemas.microsoft.com/office/powerpoint/2010/main" val="159246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5E67-10C5-C922-64AA-61B6C0205E42}"/>
              </a:ext>
            </a:extLst>
          </p:cNvPr>
          <p:cNvSpPr>
            <a:spLocks noGrp="1"/>
          </p:cNvSpPr>
          <p:nvPr>
            <p:ph type="title"/>
          </p:nvPr>
        </p:nvSpPr>
        <p:spPr>
          <a:xfrm>
            <a:off x="838200" y="681037"/>
            <a:ext cx="10515600" cy="1325563"/>
          </a:xfrm>
        </p:spPr>
        <p:txBody>
          <a:bodyPr>
            <a:normAutofit fontScale="90000"/>
          </a:bodyPr>
          <a:lstStyle/>
          <a:p>
            <a:br>
              <a:rPr lang="en-US" b="1" i="0" dirty="0">
                <a:effectLst/>
                <a:latin typeface="var(--wp--custom--typography--heading-1--font-family)"/>
              </a:rPr>
            </a:br>
            <a:r>
              <a:rPr lang="en-US" b="1" i="0" dirty="0">
                <a:effectLst/>
                <a:latin typeface="var(--wp--custom--typography--heading-1--font-family)"/>
              </a:rPr>
              <a:t>Expanding Educational Freedom and Opportunity for Families </a:t>
            </a:r>
            <a:r>
              <a:rPr lang="en-US" b="1" i="0" dirty="0" err="1">
                <a:solidFill>
                  <a:srgbClr val="FFFFFF"/>
                </a:solidFill>
                <a:effectLst/>
                <a:latin typeface="var(--wp--custom--typography--heading-1--font-family)"/>
              </a:rPr>
              <a:t>portunity</a:t>
            </a:r>
            <a:r>
              <a:rPr lang="en-US" b="1" i="0" dirty="0">
                <a:solidFill>
                  <a:srgbClr val="FFFFFF"/>
                </a:solidFill>
                <a:effectLst/>
                <a:latin typeface="var(--wp--custom--typography--heading-1--font-family)"/>
              </a:rPr>
              <a:t> for Families</a:t>
            </a:r>
            <a:br>
              <a:rPr lang="en-US" b="1" i="0" dirty="0">
                <a:solidFill>
                  <a:srgbClr val="FFFFFF"/>
                </a:solidFill>
                <a:effectLst/>
                <a:latin typeface="var(--wp--custom--typography--heading-1--font-family)"/>
              </a:rPr>
            </a:br>
            <a:r>
              <a:rPr lang="en-US" b="1" i="0" dirty="0" err="1">
                <a:solidFill>
                  <a:srgbClr val="FFFFFF"/>
                </a:solidFill>
                <a:effectLst/>
                <a:latin typeface="var(--wp--custom--typography--heading-1--font-family)"/>
              </a:rPr>
              <a:t>panding</a:t>
            </a:r>
            <a:r>
              <a:rPr lang="en-US" b="1" i="0" dirty="0">
                <a:solidFill>
                  <a:srgbClr val="FFFFFF"/>
                </a:solidFill>
                <a:effectLst/>
                <a:latin typeface="var(--wp--custom--typography--heading-1--font-family)"/>
              </a:rPr>
              <a:t> Educational Freedom and Opportunity for Families</a:t>
            </a:r>
            <a:br>
              <a:rPr lang="en-US" b="1" i="0" dirty="0">
                <a:solidFill>
                  <a:srgbClr val="FFFFFF"/>
                </a:solidFill>
                <a:effectLst/>
                <a:latin typeface="var(--wp--custom--typography--heading-1--font-family)"/>
              </a:rPr>
            </a:br>
            <a:endParaRPr lang="en-US" dirty="0"/>
          </a:p>
        </p:txBody>
      </p:sp>
      <p:sp>
        <p:nvSpPr>
          <p:cNvPr id="3" name="Content Placeholder 2">
            <a:extLst>
              <a:ext uri="{FF2B5EF4-FFF2-40B4-BE49-F238E27FC236}">
                <a16:creationId xmlns:a16="http://schemas.microsoft.com/office/drawing/2014/main" id="{A1BD7B7F-1D0A-DADA-A9C0-A68867643BB8}"/>
              </a:ext>
            </a:extLst>
          </p:cNvPr>
          <p:cNvSpPr>
            <a:spLocks noGrp="1"/>
          </p:cNvSpPr>
          <p:nvPr>
            <p:ph idx="1"/>
          </p:nvPr>
        </p:nvSpPr>
        <p:spPr/>
        <p:txBody>
          <a:bodyPr>
            <a:normAutofit lnSpcReduction="10000"/>
          </a:bodyPr>
          <a:lstStyle/>
          <a:p>
            <a:r>
              <a:rPr lang="en-US" b="0" i="0" dirty="0">
                <a:solidFill>
                  <a:srgbClr val="293340"/>
                </a:solidFill>
                <a:effectLst/>
                <a:latin typeface="Instrument Sans"/>
              </a:rPr>
              <a:t>When our public education system fails such a large segment of society, it hinders our national competitiveness and devastates families and communities.  For this reason, more than a dozen States have enacted universal K-12 scholarship programs,</a:t>
            </a:r>
            <a:r>
              <a:rPr lang="en-US" b="0" i="0" dirty="0">
                <a:solidFill>
                  <a:srgbClr val="FF0000"/>
                </a:solidFill>
                <a:effectLst/>
                <a:latin typeface="Instrument Sans"/>
              </a:rPr>
              <a:t> allowing families — rather than the government — to choose the best educational setting for their children.  These States have highlighted the most promising avenue for education reform:  educational choice for families and competition for residentially assigned, government-run public schools.</a:t>
            </a:r>
            <a:r>
              <a:rPr lang="en-US" b="0" i="0" dirty="0">
                <a:solidFill>
                  <a:srgbClr val="293340"/>
                </a:solidFill>
                <a:effectLst/>
                <a:latin typeface="Instrument Sans"/>
              </a:rPr>
              <a:t>  The growing body of rigorous research demonstrates that well-designed education-freedom programs improve student achievement and cause nearby public schools to improve their performance. </a:t>
            </a:r>
            <a:endParaRPr lang="en-US" dirty="0"/>
          </a:p>
          <a:p>
            <a:endParaRPr lang="en-US" dirty="0"/>
          </a:p>
        </p:txBody>
      </p:sp>
      <p:sp>
        <p:nvSpPr>
          <p:cNvPr id="5" name="TextBox 4">
            <a:extLst>
              <a:ext uri="{FF2B5EF4-FFF2-40B4-BE49-F238E27FC236}">
                <a16:creationId xmlns:a16="http://schemas.microsoft.com/office/drawing/2014/main" id="{D1B7018C-8C16-F393-ADC8-B127E9BD4ECE}"/>
              </a:ext>
            </a:extLst>
          </p:cNvPr>
          <p:cNvSpPr txBox="1"/>
          <p:nvPr/>
        </p:nvSpPr>
        <p:spPr>
          <a:xfrm>
            <a:off x="1600200" y="7572494"/>
            <a:ext cx="6096000" cy="369332"/>
          </a:xfrm>
          <a:prstGeom prst="rect">
            <a:avLst/>
          </a:prstGeom>
          <a:noFill/>
        </p:spPr>
        <p:txBody>
          <a:bodyPr wrap="square">
            <a:spAutoFit/>
          </a:bodyPr>
          <a:lstStyle/>
          <a:p>
            <a:pPr algn="ctr"/>
            <a:r>
              <a:rPr lang="en-US" b="1" i="0" dirty="0">
                <a:solidFill>
                  <a:srgbClr val="FFFFFF"/>
                </a:solidFill>
                <a:effectLst/>
                <a:latin typeface="var(--wp--custom--typography--heading-1--font-family)"/>
              </a:rPr>
              <a:t>Expanding Educational</a:t>
            </a:r>
          </a:p>
        </p:txBody>
      </p:sp>
    </p:spTree>
    <p:extLst>
      <p:ext uri="{BB962C8B-B14F-4D97-AF65-F5344CB8AC3E}">
        <p14:creationId xmlns:p14="http://schemas.microsoft.com/office/powerpoint/2010/main" val="3247339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62A3-0F3C-35E4-6D2F-863EE2590616}"/>
              </a:ext>
            </a:extLst>
          </p:cNvPr>
          <p:cNvSpPr>
            <a:spLocks noGrp="1"/>
          </p:cNvSpPr>
          <p:nvPr>
            <p:ph type="title"/>
          </p:nvPr>
        </p:nvSpPr>
        <p:spPr/>
        <p:txBody>
          <a:bodyPr>
            <a:normAutofit fontScale="90000"/>
          </a:bodyPr>
          <a:lstStyle/>
          <a:p>
            <a:r>
              <a:rPr lang="en-US" b="1" i="0" dirty="0">
                <a:effectLst/>
                <a:latin typeface="var(--wp--custom--typography--heading-1--font-family)"/>
              </a:rPr>
              <a:t>Ending Radical Indoctrination in K-12 Schooling – January 29, 2025</a:t>
            </a:r>
            <a:br>
              <a:rPr lang="en-US" b="1" i="0" dirty="0">
                <a:effectLst/>
                <a:latin typeface="var(--wp--custom--typography--heading-1--font-family)"/>
              </a:rPr>
            </a:br>
            <a:endParaRPr lang="en-US" dirty="0"/>
          </a:p>
        </p:txBody>
      </p:sp>
      <p:sp>
        <p:nvSpPr>
          <p:cNvPr id="3" name="Content Placeholder 2">
            <a:extLst>
              <a:ext uri="{FF2B5EF4-FFF2-40B4-BE49-F238E27FC236}">
                <a16:creationId xmlns:a16="http://schemas.microsoft.com/office/drawing/2014/main" id="{54C36610-0F4B-9DA6-5D2F-9257AA8D4F51}"/>
              </a:ext>
            </a:extLst>
          </p:cNvPr>
          <p:cNvSpPr>
            <a:spLocks noGrp="1"/>
          </p:cNvSpPr>
          <p:nvPr>
            <p:ph idx="1"/>
          </p:nvPr>
        </p:nvSpPr>
        <p:spPr>
          <a:xfrm>
            <a:off x="727710" y="1630680"/>
            <a:ext cx="10869930" cy="5128260"/>
          </a:xfrm>
        </p:spPr>
        <p:txBody>
          <a:bodyPr>
            <a:normAutofit fontScale="85000" lnSpcReduction="20000"/>
          </a:bodyPr>
          <a:lstStyle/>
          <a:p>
            <a:r>
              <a:rPr lang="en-US" b="0" i="0" dirty="0">
                <a:solidFill>
                  <a:srgbClr val="293340"/>
                </a:solidFill>
                <a:effectLst/>
                <a:latin typeface="Instrument Sans"/>
              </a:rPr>
              <a:t> Parents trust America’s schools to provide their children with a rigorous education and to instill a patriotic admiration for our incredible Nation and the values for which we stand.  </a:t>
            </a:r>
          </a:p>
          <a:p>
            <a:br>
              <a:rPr lang="en-US" dirty="0"/>
            </a:br>
            <a:r>
              <a:rPr lang="en-US" b="0" i="0" dirty="0">
                <a:solidFill>
                  <a:srgbClr val="293340"/>
                </a:solidFill>
                <a:effectLst/>
                <a:latin typeface="Instrument Sans"/>
              </a:rPr>
              <a:t>In recent years, however, parents have witnessed schools indoctrinate their children in radical, anti-American ideologies while deliberately blocking parental oversight.  Such an environment operates as an echo chamber, in which students are forced to accept these ideologies without question or critical examination.  In many cases, innocent children are compelled to adopt identities as either victims or oppressors solely based on their skin color and other immutable characteristics.  In other instances, young men and women are made to question whether they were born in the wrong body and whether to view their parents and their reality as enemies to be blamed.  These practices not only erode critical thinking but also sow division, confusion, and distrust, which undermine the very foundations of personal identity and family unity.</a:t>
            </a:r>
            <a:br>
              <a:rPr lang="en-US" dirty="0"/>
            </a:br>
            <a:br>
              <a:rPr lang="en-US" dirty="0"/>
            </a:br>
            <a:r>
              <a:rPr lang="en-US" b="0" i="0" dirty="0">
                <a:solidFill>
                  <a:srgbClr val="293340"/>
                </a:solidFill>
                <a:effectLst/>
                <a:latin typeface="Instrument Sans"/>
              </a:rPr>
              <a:t>I</a:t>
            </a:r>
            <a:endParaRPr lang="en-US" dirty="0"/>
          </a:p>
        </p:txBody>
      </p:sp>
    </p:spTree>
    <p:extLst>
      <p:ext uri="{BB962C8B-B14F-4D97-AF65-F5344CB8AC3E}">
        <p14:creationId xmlns:p14="http://schemas.microsoft.com/office/powerpoint/2010/main" val="1205585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EF09-F2B1-6F5D-865D-8A0C3ECFC31A}"/>
              </a:ext>
            </a:extLst>
          </p:cNvPr>
          <p:cNvSpPr>
            <a:spLocks noGrp="1"/>
          </p:cNvSpPr>
          <p:nvPr>
            <p:ph type="title"/>
          </p:nvPr>
        </p:nvSpPr>
        <p:spPr/>
        <p:txBody>
          <a:bodyPr/>
          <a:lstStyle/>
          <a:p>
            <a:r>
              <a:rPr lang="en-US" dirty="0"/>
              <a:t>Radical Indoctrination, </a:t>
            </a:r>
            <a:r>
              <a:rPr lang="en-US" dirty="0" err="1"/>
              <a:t>con’t</a:t>
            </a:r>
            <a:endParaRPr lang="en-US" dirty="0"/>
          </a:p>
        </p:txBody>
      </p:sp>
      <p:sp>
        <p:nvSpPr>
          <p:cNvPr id="3" name="Content Placeholder 2">
            <a:extLst>
              <a:ext uri="{FF2B5EF4-FFF2-40B4-BE49-F238E27FC236}">
                <a16:creationId xmlns:a16="http://schemas.microsoft.com/office/drawing/2014/main" id="{5505070E-A86F-E7B0-3AB3-7A6284E86DA1}"/>
              </a:ext>
            </a:extLst>
          </p:cNvPr>
          <p:cNvSpPr>
            <a:spLocks noGrp="1"/>
          </p:cNvSpPr>
          <p:nvPr>
            <p:ph idx="1"/>
          </p:nvPr>
        </p:nvSpPr>
        <p:spPr/>
        <p:txBody>
          <a:bodyPr>
            <a:normAutofit fontScale="92500" lnSpcReduction="10000"/>
          </a:bodyPr>
          <a:lstStyle/>
          <a:p>
            <a:r>
              <a:rPr lang="en-US" b="0" i="0" dirty="0">
                <a:solidFill>
                  <a:srgbClr val="FF0000"/>
                </a:solidFill>
                <a:effectLst/>
                <a:latin typeface="Instrument Sans"/>
              </a:rPr>
              <a:t>Imprinting anti-American, subversive, harmful, and false ideologies on our Nation’s children not only violates longstanding anti-discrimination civil rights law in many cases, but usurps basic parental authority.</a:t>
            </a:r>
            <a:r>
              <a:rPr lang="en-US" b="0" i="0" dirty="0">
                <a:solidFill>
                  <a:srgbClr val="293340"/>
                </a:solidFill>
                <a:effectLst/>
                <a:latin typeface="Instrument Sans"/>
              </a:rPr>
              <a:t>  For example, steering students toward surgical and chemical mutilation without parental consent or involvement or allowing males access to private spaces designated for females may contravene Federal laws that protect parental rights, including the Family Educational Rights and Privacy Act (FERPA) and the Protection of Pupil Rights Amendment (PPRA), and sex-based equality and opportunity, including Title IX of the Education Amendments of 1972 (Title IX).  Similarly, demanding acquiescence to “White Privilege” or “unconscious bias,” actually promotes racial discrimination and undermines national unity.</a:t>
            </a:r>
            <a:endParaRPr lang="en-US" dirty="0"/>
          </a:p>
          <a:p>
            <a:endParaRPr lang="en-US" dirty="0"/>
          </a:p>
        </p:txBody>
      </p:sp>
    </p:spTree>
    <p:extLst>
      <p:ext uri="{BB962C8B-B14F-4D97-AF65-F5344CB8AC3E}">
        <p14:creationId xmlns:p14="http://schemas.microsoft.com/office/powerpoint/2010/main" val="336894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F17AC-C143-923F-06DF-F8A5E4D6FC11}"/>
              </a:ext>
            </a:extLst>
          </p:cNvPr>
          <p:cNvSpPr>
            <a:spLocks noGrp="1"/>
          </p:cNvSpPr>
          <p:nvPr>
            <p:ph type="title"/>
          </p:nvPr>
        </p:nvSpPr>
        <p:spPr/>
        <p:txBody>
          <a:bodyPr/>
          <a:lstStyle/>
          <a:p>
            <a:r>
              <a:rPr lang="en-US" i="0" dirty="0"/>
              <a:t>Title IX Regulations Update</a:t>
            </a:r>
          </a:p>
        </p:txBody>
      </p:sp>
      <p:sp>
        <p:nvSpPr>
          <p:cNvPr id="3" name="Content Placeholder 2">
            <a:extLst>
              <a:ext uri="{FF2B5EF4-FFF2-40B4-BE49-F238E27FC236}">
                <a16:creationId xmlns:a16="http://schemas.microsoft.com/office/drawing/2014/main" id="{5B70B999-F722-D9E6-CE00-0D109D8245AD}"/>
              </a:ext>
            </a:extLst>
          </p:cNvPr>
          <p:cNvSpPr>
            <a:spLocks noGrp="1"/>
          </p:cNvSpPr>
          <p:nvPr>
            <p:ph idx="1"/>
          </p:nvPr>
        </p:nvSpPr>
        <p:spPr/>
        <p:txBody>
          <a:bodyPr>
            <a:normAutofit lnSpcReduction="10000"/>
          </a:bodyPr>
          <a:lstStyle/>
          <a:p>
            <a:r>
              <a:rPr lang="en-US" sz="2400" dirty="0">
                <a:latin typeface="Calibri" panose="020F0502020204030204" pitchFamily="34" charset="0"/>
                <a:ea typeface="Calibri" panose="020F0502020204030204" pitchFamily="34" charset="0"/>
                <a:cs typeface="Calibri" panose="020F0502020204030204" pitchFamily="34" charset="0"/>
              </a:rPr>
              <a:t>August 1, 2024 – Regulations Become Effective</a:t>
            </a:r>
          </a:p>
          <a:p>
            <a:r>
              <a:rPr lang="en-US" sz="1800" kern="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August 16, 2024 -- the United States Supreme Court, by a 5-4 vote, in an unsigned, one page opinion, upheld the injunctions issued by the Fifth and Sixth Circuit Courts of Appeal staying the implementation of the Title IX Rule</a:t>
            </a:r>
          </a:p>
          <a:p>
            <a:r>
              <a:rPr lang="en-US" sz="2400" kern="0" dirty="0">
                <a:solidFill>
                  <a:srgbClr val="000000"/>
                </a:solidFill>
                <a:latin typeface="Calibri" panose="020F0502020204030204" pitchFamily="34" charset="0"/>
                <a:ea typeface="Calibri" panose="020F0502020204030204" pitchFamily="34" charset="0"/>
                <a:cs typeface="Calibri" panose="020F0502020204030204" pitchFamily="34" charset="0"/>
              </a:rPr>
              <a:t>August 28, 2024 – the Eleventh Circuit issued an injunction overturning the Alabama district court and staying the implementation of the Title IX Rule</a:t>
            </a:r>
          </a:p>
          <a:p>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December 20, 2024 – USDOE withdraws the proposed transgender athletic rule</a:t>
            </a:r>
          </a:p>
          <a:p>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January 9, 2025 – Kentucky District Court vacated the entire rule (no appeal to be filed)</a:t>
            </a:r>
          </a:p>
          <a:p>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January 20 – Executive Order signed</a:t>
            </a:r>
          </a:p>
          <a:p>
            <a:r>
              <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February 14 – Most Recent Dear Colleague Letter </a:t>
            </a:r>
          </a:p>
          <a:p>
            <a:endPar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sz="24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sz="2400" kern="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55688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C8ADC6-1C0E-2D62-89B5-11D99525D288}"/>
              </a:ext>
            </a:extLst>
          </p:cNvPr>
          <p:cNvSpPr>
            <a:spLocks noGrp="1"/>
          </p:cNvSpPr>
          <p:nvPr>
            <p:ph type="title"/>
          </p:nvPr>
        </p:nvSpPr>
        <p:spPr>
          <a:xfrm>
            <a:off x="686834" y="1153572"/>
            <a:ext cx="3200400" cy="4461163"/>
          </a:xfrm>
        </p:spPr>
        <p:txBody>
          <a:bodyPr>
            <a:normAutofit/>
          </a:bodyPr>
          <a:lstStyle/>
          <a:p>
            <a:r>
              <a:rPr lang="en-US">
                <a:solidFill>
                  <a:srgbClr val="FFFFFF"/>
                </a:solidFill>
              </a:rPr>
              <a:t>Cardona v. Tennessee (E.D.Ky. 2024)</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F987555-EB4F-6611-F92B-E23A93DF769C}"/>
              </a:ext>
            </a:extLst>
          </p:cNvPr>
          <p:cNvSpPr>
            <a:spLocks noGrp="1"/>
          </p:cNvSpPr>
          <p:nvPr>
            <p:ph idx="1"/>
          </p:nvPr>
        </p:nvSpPr>
        <p:spPr>
          <a:xfrm>
            <a:off x="4447308" y="591344"/>
            <a:ext cx="6906491" cy="5585619"/>
          </a:xfrm>
        </p:spPr>
        <p:txBody>
          <a:bodyPr anchor="ctr">
            <a:normAutofit/>
          </a:bodyPr>
          <a:lstStyle/>
          <a:p>
            <a:r>
              <a:rPr lang="en-US"/>
              <a:t>As discussed in prior opinions of this Court, this case concerns the United States Department of Education’s attempt to bypass the legislative process and completely transform Title IX of the Education Amendments of 1972 through sweeping new regulations. </a:t>
            </a:r>
          </a:p>
          <a:p>
            <a:r>
              <a:rPr lang="en-US"/>
              <a:t> Conversely, the entire point of Title IX is to prevent discrimination based on sex—throwing gender identity into the mix eviscerates the statute and renders it largely meaningless. </a:t>
            </a:r>
          </a:p>
        </p:txBody>
      </p:sp>
    </p:spTree>
    <p:extLst>
      <p:ext uri="{BB962C8B-B14F-4D97-AF65-F5344CB8AC3E}">
        <p14:creationId xmlns:p14="http://schemas.microsoft.com/office/powerpoint/2010/main" val="388878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FA7DB-D2D4-9A0E-F797-F1931FCDB226}"/>
              </a:ext>
            </a:extLst>
          </p:cNvPr>
          <p:cNvSpPr>
            <a:spLocks noGrp="1"/>
          </p:cNvSpPr>
          <p:nvPr>
            <p:ph type="title"/>
          </p:nvPr>
        </p:nvSpPr>
        <p:spPr>
          <a:xfrm>
            <a:off x="686834" y="591344"/>
            <a:ext cx="3200400" cy="5585619"/>
          </a:xfrm>
        </p:spPr>
        <p:txBody>
          <a:bodyPr>
            <a:normAutofit/>
          </a:bodyPr>
          <a:lstStyle/>
          <a:p>
            <a:r>
              <a:rPr lang="en-US">
                <a:solidFill>
                  <a:srgbClr val="FFFFFF"/>
                </a:solidFill>
              </a:rPr>
              <a:t>Cardona v. Tennessee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C59EEAC-952E-B69F-B57E-012950D2008D}"/>
              </a:ext>
            </a:extLst>
          </p:cNvPr>
          <p:cNvSpPr>
            <a:spLocks noGrp="1"/>
          </p:cNvSpPr>
          <p:nvPr>
            <p:ph idx="1"/>
          </p:nvPr>
        </p:nvSpPr>
        <p:spPr>
          <a:xfrm>
            <a:off x="4447308" y="591344"/>
            <a:ext cx="6906491" cy="5585619"/>
          </a:xfrm>
        </p:spPr>
        <p:txBody>
          <a:bodyPr anchor="ctr">
            <a:normAutofit/>
          </a:bodyPr>
          <a:lstStyle/>
          <a:p>
            <a:r>
              <a:rPr lang="en-US"/>
              <a:t>“[W]hen a reviewing court declares that the challenged action of an administrative agency violates the law, vacatur is the ‘normal remedy.’” In essence,  a vacatur order “takes the unlawful agency action ‘off the books’”—“an entirely appropriate response when a plaintiff successfully establishes that the agency’s conduct violates the law.” </a:t>
            </a:r>
          </a:p>
        </p:txBody>
      </p:sp>
    </p:spTree>
    <p:extLst>
      <p:ext uri="{BB962C8B-B14F-4D97-AF65-F5344CB8AC3E}">
        <p14:creationId xmlns:p14="http://schemas.microsoft.com/office/powerpoint/2010/main" val="3817044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2190</TotalTime>
  <Words>2336</Words>
  <Application>Microsoft Office PowerPoint</Application>
  <PresentationFormat>Widescreen</PresentationFormat>
  <Paragraphs>89</Paragraphs>
  <Slides>28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Aptos</vt:lpstr>
      <vt:lpstr>Aptos Display</vt:lpstr>
      <vt:lpstr>Arial</vt:lpstr>
      <vt:lpstr>Calibri</vt:lpstr>
      <vt:lpstr>Calibri Light</vt:lpstr>
      <vt:lpstr>Instrument Sans</vt:lpstr>
      <vt:lpstr>Times New Roman</vt:lpstr>
      <vt:lpstr>Unify Sans</vt:lpstr>
      <vt:lpstr>var(--wp--custom--typography--heading-1--font-family)</vt:lpstr>
      <vt:lpstr>Office Theme</vt:lpstr>
      <vt:lpstr>Administrative Orders,  A New USDOE, New Court Precedent and IDEA/504   </vt:lpstr>
      <vt:lpstr>PowerPoint Presentation</vt:lpstr>
      <vt:lpstr>Ensuring Accountability for All Agencies</vt:lpstr>
      <vt:lpstr> Expanding Educational Freedom and Opportunity for Families portunity for Families panding Educational Freedom and Opportunity for Families </vt:lpstr>
      <vt:lpstr>Ending Radical Indoctrination in K-12 Schooling – January 29, 2025 </vt:lpstr>
      <vt:lpstr>Radical Indoctrination, con’t</vt:lpstr>
      <vt:lpstr>Title IX Regulations Update</vt:lpstr>
      <vt:lpstr>Cardona v. Tennessee (E.D.Ky. 2024)</vt:lpstr>
      <vt:lpstr>Cardona v. Tennessee</vt:lpstr>
      <vt:lpstr>Defending Women from Ideology Extremism  and Restoring Biological Truth to the Federal Government – Executive Order</vt:lpstr>
      <vt:lpstr>Executive Order</vt:lpstr>
      <vt:lpstr>Executive Orders</vt:lpstr>
      <vt:lpstr>PowerPoint Presentation</vt:lpstr>
      <vt:lpstr>PowerPoint Presentation</vt:lpstr>
      <vt:lpstr>Nat’l Ass’n of Diversity Officers in Higher Educ., et al., v. Donald J. Trump, et al., No. 1:25-cv-00333-ABA, Dkt. 44-45 (D. Md. 2025).   </vt:lpstr>
      <vt:lpstr>PowerPoint Presentation</vt:lpstr>
      <vt:lpstr>Section 504 Suit by Attorney Generals</vt:lpstr>
      <vt:lpstr>PowerPoint Presentation</vt:lpstr>
      <vt:lpstr>Remember Loper Bright Enterprises v.Raimondo; (June 28, 2024)</vt:lpstr>
      <vt:lpstr>PowerPoint Presentation</vt:lpstr>
      <vt:lpstr>A.J.T. v. Osseo Area Schools, (8th Cir. 2024, cert. accepted)</vt:lpstr>
      <vt:lpstr>2024 Petition – Parental Opt- out of LGBTQ Themed Books</vt:lpstr>
      <vt:lpstr>PowerPoint Presentation</vt:lpstr>
      <vt:lpstr>World Wrestling Entertainment</vt:lpstr>
      <vt:lpstr>What is happening at USDOE?</vt:lpstr>
      <vt:lpstr>What Does the Future Hold?</vt:lpstr>
      <vt:lpstr>Issues Before the General Assembly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 Hartley</dc:creator>
  <cp:lastModifiedBy>Phil Hartley</cp:lastModifiedBy>
  <cp:revision>16</cp:revision>
  <dcterms:created xsi:type="dcterms:W3CDTF">2025-01-21T19:33:35Z</dcterms:created>
  <dcterms:modified xsi:type="dcterms:W3CDTF">2025-03-02T22:24:51Z</dcterms:modified>
</cp:coreProperties>
</file>