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3" r:id="rId3"/>
    <p:sldId id="281" r:id="rId4"/>
    <p:sldId id="266" r:id="rId5"/>
    <p:sldId id="267" r:id="rId6"/>
    <p:sldId id="280" r:id="rId7"/>
    <p:sldId id="259" r:id="rId8"/>
    <p:sldId id="264" r:id="rId9"/>
    <p:sldId id="265" r:id="rId10"/>
    <p:sldId id="285" r:id="rId11"/>
    <p:sldId id="284" r:id="rId12"/>
    <p:sldId id="287" r:id="rId13"/>
    <p:sldId id="286" r:id="rId14"/>
    <p:sldId id="290" r:id="rId15"/>
    <p:sldId id="289" r:id="rId16"/>
    <p:sldId id="292" r:id="rId17"/>
    <p:sldId id="291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4"/>
  </p:normalViewPr>
  <p:slideViewPr>
    <p:cSldViewPr snapToGrid="0" snapToObjects="1">
      <p:cViewPr varScale="1">
        <p:scale>
          <a:sx n="67" d="100"/>
          <a:sy n="67" d="100"/>
        </p:scale>
        <p:origin x="8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9501-4F78-D346-97EC-9EFA6A62A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143D2-9E78-B64D-9FF1-B0AE5F3F7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A8AA-A0E5-2E48-A70E-8B45D54E6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ADCE5-DF60-6244-B516-98AE6936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6EDC9-6A97-EC47-81D0-8718DDD4A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2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E12B1-8137-A547-92BF-669FA3F5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4629A-C38C-A140-BA3B-848399AE2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03D7F-45CD-E044-B467-6033DB04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F5F7-8EDE-D249-A047-E78B3924F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BC2E-9535-2243-9E28-30A8C187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9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05AEDE-BCA4-DF40-81BF-04F40C658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D5B83-75F8-A348-9EE5-A8611A704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FD321-1FD7-9F46-BF28-DA5BB8D0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639C9-3034-B047-A398-F19B78ED5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5E2AF-C356-7649-9775-9D6876C8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0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D027-C469-FD46-AF8F-1CB05C8E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88650-6981-854F-97A1-C1343C359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5B15-A21E-1545-9C7C-DF3EF85E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8524E-97CD-6E47-98CF-996D19D8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81BDF-1C3E-CD49-875B-B54BADEB5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3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88B9-5906-7047-B610-F022CEA23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443D1-0D3B-1D47-B259-71CE88F00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AC2A8-D783-014D-B939-39B91DEF1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9832F-9B5A-784B-B54C-0A65978A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AAC49-AA0F-FF48-A488-E9B5E6D2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9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049B-364D-1F4E-9F3D-A7EB72CF1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9D40E-AB59-1642-BB3E-4B6D3A537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09FAA-C24B-D749-8BA4-FEF264921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239B9-1C0E-D84B-B88F-BFD16B5E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95ED8-002B-234A-A3F6-9817133E9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FF01E-B11F-DD47-AF07-CE78FBA1B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4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3C710-A712-C641-812D-662F67D17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B6DEA-77FD-184B-BE07-A384E7805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2D07C-7913-B248-87DB-F065ACFB3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91F75F-DA6A-3741-9A92-397462350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3AF3BD-D727-4840-A9DA-A5AE4915F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F96981-E537-7A4F-9A9B-E52F95D74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7C49A0-7D33-964E-9286-80FCCE40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5F935-F880-744E-B7E2-D56DBE95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56668-E06D-1C42-B191-46D86969F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700EC1-151B-7145-A2A3-B17B0B90B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186FB-936B-DC4D-B18F-2584D956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653EE-B012-F24F-AFAB-BEF4253A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1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1C2448-4620-E646-98BA-9EBC24E8C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BE74CE-7B63-C44B-AD61-87F932C3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729E5-7F27-F440-8048-91744948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76D96-2126-0D42-8A87-D612641F5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1297A-C76D-7B47-AAE0-4B6F8D7F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6CD6D-A5A9-9B40-B361-57DA41EFE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238DE-8B2A-184C-A376-CBCBBD41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DC1BA-469A-4346-B432-58D38203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7EF19-5B08-114E-BD7A-1C50B55B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5AFB-4A14-4943-A46E-41859BF80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E3003F-D57E-FE4D-ABB8-413AE49C45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33A39-0FAA-E243-AFB8-F1A9C3A36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75E47-6E30-AF4F-8448-D5A7F394D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9A0DD-2EAB-9547-A534-7350CFE4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FF766-5122-B141-A0EB-FB85A3D9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4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D01306-B9CF-5B47-B13F-C5E047683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2F1E2-34AD-1E4C-8EB1-02C1AC1D3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89D48-7947-154C-8665-B902102F5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514D-7564-4143-9A74-9AC8B0C50EF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9207-390E-024F-B7B9-8FBE07EC7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0205-8F37-524B-9E7E-BF41EF775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0ECAC-14E8-BD4D-9CDF-7F65BBDB9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183" y="0"/>
            <a:ext cx="9144000" cy="1085260"/>
          </a:xfrm>
        </p:spPr>
        <p:txBody>
          <a:bodyPr/>
          <a:lstStyle/>
          <a:p>
            <a:r>
              <a:rPr lang="en-US" u="sng" dirty="0"/>
              <a:t>Monday Bell Ringer 1/12/26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3EF1E-9107-DE4C-8871-F1CD8BF89EEC}"/>
              </a:ext>
            </a:extLst>
          </p:cNvPr>
          <p:cNvSpPr txBox="1">
            <a:spLocks/>
          </p:cNvSpPr>
          <p:nvPr/>
        </p:nvSpPr>
        <p:spPr>
          <a:xfrm>
            <a:off x="224245" y="1355363"/>
            <a:ext cx="110751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3200" dirty="0"/>
              <a:t>Identify the terms, coefficients and constants in 25x + 13 +   y</a:t>
            </a:r>
            <a:r>
              <a:rPr lang="en-US" sz="3200" baseline="30000" dirty="0"/>
              <a:t>2</a:t>
            </a:r>
            <a:r>
              <a:rPr lang="en-US" sz="3200" dirty="0"/>
              <a:t>.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Evaluate 3</a:t>
            </a:r>
            <a:r>
              <a:rPr lang="en-US" sz="3200" baseline="30000" dirty="0"/>
              <a:t>2</a:t>
            </a:r>
            <a:r>
              <a:rPr lang="en-US" sz="3200" dirty="0"/>
              <a:t> + 4x when x – 3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Simplify k * k * K * b * b * 25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What property is shown… 4 * (2 * 3) = (4 * 2) *  3</a:t>
            </a:r>
          </a:p>
        </p:txBody>
      </p:sp>
    </p:spTree>
    <p:extLst>
      <p:ext uri="{BB962C8B-B14F-4D97-AF65-F5344CB8AC3E}">
        <p14:creationId xmlns:p14="http://schemas.microsoft.com/office/powerpoint/2010/main" val="35404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5.4 </a:t>
            </a:r>
            <a:br>
              <a:rPr lang="en-US" dirty="0"/>
            </a:br>
            <a:r>
              <a:rPr lang="en-US" dirty="0"/>
              <a:t>The Distributive Property</a:t>
            </a:r>
          </a:p>
        </p:txBody>
      </p:sp>
    </p:spTree>
    <p:extLst>
      <p:ext uri="{BB962C8B-B14F-4D97-AF65-F5344CB8AC3E}">
        <p14:creationId xmlns:p14="http://schemas.microsoft.com/office/powerpoint/2010/main" val="107724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63" y="1668870"/>
            <a:ext cx="10515600" cy="3216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What does it mean to distribute something?</a:t>
            </a:r>
          </a:p>
          <a:p>
            <a:endParaRPr lang="en-US" sz="8800" dirty="0"/>
          </a:p>
          <a:p>
            <a:pPr marL="0" indent="0">
              <a:buNone/>
            </a:pP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391020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8525D-0D6B-BB4D-A9A8-53979F8C1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88" y="1472928"/>
            <a:ext cx="10515600" cy="4351338"/>
          </a:xfrm>
        </p:spPr>
        <p:txBody>
          <a:bodyPr/>
          <a:lstStyle/>
          <a:p>
            <a:r>
              <a:rPr lang="en-US" sz="6000" dirty="0"/>
              <a:t>It means to pass out</a:t>
            </a:r>
          </a:p>
          <a:p>
            <a:r>
              <a:rPr lang="en-US" sz="6000" dirty="0"/>
              <a:t>Occur throughout an area</a:t>
            </a:r>
          </a:p>
          <a:p>
            <a:r>
              <a:rPr lang="en-US" sz="6000" dirty="0"/>
              <a:t>To give</a:t>
            </a:r>
          </a:p>
          <a:p>
            <a:r>
              <a:rPr lang="en-US" sz="6000" dirty="0"/>
              <a:t>Deal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87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3"/>
            <a:ext cx="105156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Think about playing cards, a dealer distributes the cards evenly amongst all the players…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For us to simplify the expression, we are going to distribute the dealer to each player.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               Dealer       </a:t>
            </a:r>
            <a:r>
              <a:rPr lang="en-US" sz="3600" dirty="0">
                <a:solidFill>
                  <a:srgbClr val="FF0000"/>
                </a:solidFill>
              </a:rPr>
              <a:t>Players (in parenthesis)</a:t>
            </a:r>
          </a:p>
          <a:p>
            <a:pPr marL="0" indent="0">
              <a:buNone/>
            </a:pPr>
            <a:r>
              <a:rPr lang="en-US" sz="3600" dirty="0"/>
              <a:t>                        4             </a:t>
            </a:r>
            <a:r>
              <a:rPr lang="en-US" sz="3600" dirty="0">
                <a:solidFill>
                  <a:srgbClr val="FF0000"/>
                </a:solidFill>
              </a:rPr>
              <a:t>(n + 5) </a:t>
            </a:r>
          </a:p>
        </p:txBody>
      </p:sp>
    </p:spTree>
    <p:extLst>
      <p:ext uri="{BB962C8B-B14F-4D97-AF65-F5344CB8AC3E}">
        <p14:creationId xmlns:p14="http://schemas.microsoft.com/office/powerpoint/2010/main" val="2510789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3" y="571590"/>
            <a:ext cx="10698480" cy="5633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1.    4 (n + 5)          </a:t>
            </a:r>
            <a:r>
              <a:rPr lang="en-US" sz="3600" dirty="0">
                <a:solidFill>
                  <a:srgbClr val="FF0000"/>
                </a:solidFill>
              </a:rPr>
              <a:t>4 is our dealer and “n” and “5” are our 		              players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r>
              <a:rPr lang="en-US" sz="3600" dirty="0"/>
              <a:t>2.    4 (n + 5)           </a:t>
            </a:r>
            <a:r>
              <a:rPr lang="en-US" sz="3600" dirty="0">
                <a:solidFill>
                  <a:srgbClr val="FF0000"/>
                </a:solidFill>
              </a:rPr>
              <a:t>distribute the 4  to the </a:t>
            </a:r>
            <a:r>
              <a:rPr lang="en-US" sz="4000" dirty="0">
                <a:solidFill>
                  <a:srgbClr val="FF0000"/>
                </a:solidFill>
              </a:rPr>
              <a:t>“n” and “5” 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       </a:t>
            </a:r>
          </a:p>
          <a:p>
            <a:pPr marL="742950" indent="-742950">
              <a:buAutoNum type="arabicPeriod" startAt="3"/>
            </a:pPr>
            <a:r>
              <a:rPr lang="en-US" sz="3600" dirty="0"/>
              <a:t>4 (n) + 4 (5)      </a:t>
            </a:r>
            <a:r>
              <a:rPr lang="en-US" sz="3600" dirty="0">
                <a:solidFill>
                  <a:srgbClr val="FF0000"/>
                </a:solidFill>
              </a:rPr>
              <a:t>now multiply (4 and n) and (4 and 5)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/>
              <a:t>4.      4n   +   20</a:t>
            </a:r>
            <a:r>
              <a:rPr lang="en-US" sz="3600" dirty="0">
                <a:solidFill>
                  <a:srgbClr val="FF0000"/>
                </a:solidFill>
              </a:rPr>
              <a:t>       bring down the sign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      </a:t>
            </a:r>
            <a:endParaRPr lang="en-US" sz="4000" dirty="0"/>
          </a:p>
        </p:txBody>
      </p:sp>
      <p:sp>
        <p:nvSpPr>
          <p:cNvPr id="4" name="U-Turn Arrow 3">
            <a:extLst>
              <a:ext uri="{FF2B5EF4-FFF2-40B4-BE49-F238E27FC236}">
                <a16:creationId xmlns:a16="http://schemas.microsoft.com/office/drawing/2014/main" id="{D88BA3E6-67D1-DB49-800B-33586708846B}"/>
              </a:ext>
            </a:extLst>
          </p:cNvPr>
          <p:cNvSpPr/>
          <p:nvPr/>
        </p:nvSpPr>
        <p:spPr>
          <a:xfrm>
            <a:off x="2263139" y="2099695"/>
            <a:ext cx="418012" cy="35269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U-Turn Arrow 4">
            <a:extLst>
              <a:ext uri="{FF2B5EF4-FFF2-40B4-BE49-F238E27FC236}">
                <a16:creationId xmlns:a16="http://schemas.microsoft.com/office/drawing/2014/main" id="{38BF6C1E-DEEF-AD4E-B075-12C710A1435D}"/>
              </a:ext>
            </a:extLst>
          </p:cNvPr>
          <p:cNvSpPr/>
          <p:nvPr/>
        </p:nvSpPr>
        <p:spPr>
          <a:xfrm>
            <a:off x="1972490" y="1882605"/>
            <a:ext cx="1436915" cy="43418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8B5AA33C-A866-E54D-86C2-FE4E69C700EF}"/>
              </a:ext>
            </a:extLst>
          </p:cNvPr>
          <p:cNvSpPr/>
          <p:nvPr/>
        </p:nvSpPr>
        <p:spPr>
          <a:xfrm>
            <a:off x="2560321" y="4219302"/>
            <a:ext cx="241661" cy="7184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643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4666617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Use the distributive property to simplify each expression… </a:t>
            </a:r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A)    12 (2y – 3)  = 12 (2y) – 12 (3)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/>
              <a:t>			=       24y – 36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       </a:t>
            </a:r>
            <a:endParaRPr lang="en-US" sz="4000" dirty="0"/>
          </a:p>
        </p:txBody>
      </p:sp>
      <p:sp>
        <p:nvSpPr>
          <p:cNvPr id="4" name="U-Turn Arrow 3">
            <a:extLst>
              <a:ext uri="{FF2B5EF4-FFF2-40B4-BE49-F238E27FC236}">
                <a16:creationId xmlns:a16="http://schemas.microsoft.com/office/drawing/2014/main" id="{D88BA3E6-67D1-DB49-800B-33586708846B}"/>
              </a:ext>
            </a:extLst>
          </p:cNvPr>
          <p:cNvSpPr/>
          <p:nvPr/>
        </p:nvSpPr>
        <p:spPr>
          <a:xfrm>
            <a:off x="2037805" y="2756263"/>
            <a:ext cx="692332" cy="27693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U-Turn Arrow 4">
            <a:extLst>
              <a:ext uri="{FF2B5EF4-FFF2-40B4-BE49-F238E27FC236}">
                <a16:creationId xmlns:a16="http://schemas.microsoft.com/office/drawing/2014/main" id="{38BF6C1E-DEEF-AD4E-B075-12C710A1435D}"/>
              </a:ext>
            </a:extLst>
          </p:cNvPr>
          <p:cNvSpPr/>
          <p:nvPr/>
        </p:nvSpPr>
        <p:spPr>
          <a:xfrm>
            <a:off x="1776549" y="2570312"/>
            <a:ext cx="1463039" cy="46288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421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Use the distributive property to simplify each expression… 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9   (6 + x + 2)   =  9 (6) + 9 (x) + 9 (2)	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/>
              <a:t>		      =  54 + 9x + 18		</a:t>
            </a:r>
          </a:p>
          <a:p>
            <a:pPr marL="0" indent="0">
              <a:buNone/>
            </a:pPr>
            <a:r>
              <a:rPr lang="en-US" sz="3600" dirty="0"/>
              <a:t>                         =  9x (54 + 18)		</a:t>
            </a:r>
          </a:p>
          <a:p>
            <a:pPr marL="0" indent="0">
              <a:buNone/>
            </a:pPr>
            <a:r>
              <a:rPr lang="en-US" sz="4000" dirty="0"/>
              <a:t>                       = 9x + 72</a:t>
            </a: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       </a:t>
            </a:r>
            <a:endParaRPr lang="en-US" sz="4000" dirty="0"/>
          </a:p>
        </p:txBody>
      </p:sp>
      <p:sp>
        <p:nvSpPr>
          <p:cNvPr id="4" name="U-Turn Arrow 3">
            <a:extLst>
              <a:ext uri="{FF2B5EF4-FFF2-40B4-BE49-F238E27FC236}">
                <a16:creationId xmlns:a16="http://schemas.microsoft.com/office/drawing/2014/main" id="{D88BA3E6-67D1-DB49-800B-33586708846B}"/>
              </a:ext>
            </a:extLst>
          </p:cNvPr>
          <p:cNvSpPr/>
          <p:nvPr/>
        </p:nvSpPr>
        <p:spPr>
          <a:xfrm>
            <a:off x="1175654" y="2596850"/>
            <a:ext cx="522517" cy="244003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U-Turn Arrow 4">
            <a:extLst>
              <a:ext uri="{FF2B5EF4-FFF2-40B4-BE49-F238E27FC236}">
                <a16:creationId xmlns:a16="http://schemas.microsoft.com/office/drawing/2014/main" id="{38BF6C1E-DEEF-AD4E-B075-12C710A1435D}"/>
              </a:ext>
            </a:extLst>
          </p:cNvPr>
          <p:cNvSpPr/>
          <p:nvPr/>
        </p:nvSpPr>
        <p:spPr>
          <a:xfrm>
            <a:off x="744583" y="1849930"/>
            <a:ext cx="2312126" cy="990923"/>
          </a:xfrm>
          <a:prstGeom prst="uturnArrow">
            <a:avLst>
              <a:gd name="adj1" fmla="val 7445"/>
              <a:gd name="adj2" fmla="val 25000"/>
              <a:gd name="adj3" fmla="val 19186"/>
              <a:gd name="adj4" fmla="val 437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U-Turn Arrow 5">
            <a:extLst>
              <a:ext uri="{FF2B5EF4-FFF2-40B4-BE49-F238E27FC236}">
                <a16:creationId xmlns:a16="http://schemas.microsoft.com/office/drawing/2014/main" id="{369BE886-F011-D744-8E8F-2126399A55EA}"/>
              </a:ext>
            </a:extLst>
          </p:cNvPr>
          <p:cNvSpPr/>
          <p:nvPr/>
        </p:nvSpPr>
        <p:spPr>
          <a:xfrm>
            <a:off x="953585" y="2352850"/>
            <a:ext cx="1410792" cy="488003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C006AFA-1194-7B44-89BC-7F3042A4FACE}"/>
              </a:ext>
            </a:extLst>
          </p:cNvPr>
          <p:cNvSpPr/>
          <p:nvPr/>
        </p:nvSpPr>
        <p:spPr>
          <a:xfrm>
            <a:off x="3605349" y="3278777"/>
            <a:ext cx="600891" cy="5486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A0D0067-B698-C842-A21E-7206DAF43175}"/>
              </a:ext>
            </a:extLst>
          </p:cNvPr>
          <p:cNvSpPr/>
          <p:nvPr/>
        </p:nvSpPr>
        <p:spPr>
          <a:xfrm>
            <a:off x="5273040" y="3278777"/>
            <a:ext cx="600891" cy="5486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14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466661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Use the distributive property to simplify each expression… 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½  (6y – 2z)   =  ½ (6y) – ½ (2z)	</a:t>
            </a:r>
            <a:r>
              <a:rPr lang="en-US" sz="3600" dirty="0">
                <a:solidFill>
                  <a:srgbClr val="FF0000"/>
                </a:solidFill>
              </a:rPr>
              <a:t>½ * 6 = 3	    ½ * 2 = 1</a:t>
            </a:r>
          </a:p>
          <a:p>
            <a:pPr marL="0" indent="0">
              <a:buNone/>
            </a:pPr>
            <a:r>
              <a:rPr lang="en-US" sz="3600" dirty="0"/>
              <a:t>		    = 3y – z </a:t>
            </a: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       </a:t>
            </a:r>
            <a:endParaRPr lang="en-US" sz="4000" dirty="0"/>
          </a:p>
        </p:txBody>
      </p:sp>
      <p:sp>
        <p:nvSpPr>
          <p:cNvPr id="4" name="U-Turn Arrow 3">
            <a:extLst>
              <a:ext uri="{FF2B5EF4-FFF2-40B4-BE49-F238E27FC236}">
                <a16:creationId xmlns:a16="http://schemas.microsoft.com/office/drawing/2014/main" id="{D88BA3E6-67D1-DB49-800B-33586708846B}"/>
              </a:ext>
            </a:extLst>
          </p:cNvPr>
          <p:cNvSpPr/>
          <p:nvPr/>
        </p:nvSpPr>
        <p:spPr>
          <a:xfrm>
            <a:off x="1149530" y="2476706"/>
            <a:ext cx="692332" cy="276935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U-Turn Arrow 4">
            <a:extLst>
              <a:ext uri="{FF2B5EF4-FFF2-40B4-BE49-F238E27FC236}">
                <a16:creationId xmlns:a16="http://schemas.microsoft.com/office/drawing/2014/main" id="{38BF6C1E-DEEF-AD4E-B075-12C710A1435D}"/>
              </a:ext>
            </a:extLst>
          </p:cNvPr>
          <p:cNvSpPr/>
          <p:nvPr/>
        </p:nvSpPr>
        <p:spPr>
          <a:xfrm>
            <a:off x="911134" y="2205536"/>
            <a:ext cx="1861457" cy="54234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5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/>
              <a:t>Combining like terms… </a:t>
            </a:r>
            <a:r>
              <a:rPr lang="en-US" sz="3600" dirty="0">
                <a:solidFill>
                  <a:srgbClr val="FF0000"/>
                </a:solidFill>
              </a:rPr>
              <a:t>3x +  9 + 2x – 5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000" dirty="0"/>
              <a:t>3x </a:t>
            </a:r>
            <a:r>
              <a:rPr lang="en-US" sz="4000" dirty="0">
                <a:solidFill>
                  <a:srgbClr val="FF0000"/>
                </a:solidFill>
              </a:rPr>
              <a:t>+</a:t>
            </a:r>
            <a:r>
              <a:rPr lang="en-US" sz="4000" dirty="0"/>
              <a:t>  </a:t>
            </a:r>
            <a:r>
              <a:rPr lang="en-US" sz="4000" dirty="0">
                <a:solidFill>
                  <a:srgbClr val="FF0000"/>
                </a:solidFill>
              </a:rPr>
              <a:t>9</a:t>
            </a:r>
            <a:r>
              <a:rPr lang="en-US" sz="4000" dirty="0"/>
              <a:t> + 2x </a:t>
            </a:r>
            <a:r>
              <a:rPr lang="en-US" sz="4000" dirty="0">
                <a:solidFill>
                  <a:srgbClr val="FF0000"/>
                </a:solidFill>
              </a:rPr>
              <a:t>– 5</a:t>
            </a:r>
            <a:r>
              <a:rPr lang="en-US" sz="4000" dirty="0"/>
              <a:t> 	= 3x +2x </a:t>
            </a:r>
            <a:r>
              <a:rPr lang="en-US" sz="4000" dirty="0">
                <a:solidFill>
                  <a:srgbClr val="FF0000"/>
                </a:solidFill>
              </a:rPr>
              <a:t>+ 9 – 5 </a:t>
            </a:r>
          </a:p>
          <a:p>
            <a:pPr marL="0" indent="0">
              <a:buNone/>
            </a:pPr>
            <a:r>
              <a:rPr lang="en-US" sz="4000" dirty="0"/>
              <a:t>       				= (3 + 2) x + 9 – 5</a:t>
            </a:r>
          </a:p>
          <a:p>
            <a:pPr marL="0" indent="0">
              <a:buNone/>
            </a:pPr>
            <a:r>
              <a:rPr lang="en-US" sz="4000" dirty="0"/>
              <a:t>				= 5x +  4  </a:t>
            </a:r>
          </a:p>
        </p:txBody>
      </p:sp>
      <p:sp>
        <p:nvSpPr>
          <p:cNvPr id="9" name="U-Turn Arrow 8">
            <a:extLst>
              <a:ext uri="{FF2B5EF4-FFF2-40B4-BE49-F238E27FC236}">
                <a16:creationId xmlns:a16="http://schemas.microsoft.com/office/drawing/2014/main" id="{7E2DD1EC-E7E3-E742-B9FD-267FA9DD0886}"/>
              </a:ext>
            </a:extLst>
          </p:cNvPr>
          <p:cNvSpPr/>
          <p:nvPr/>
        </p:nvSpPr>
        <p:spPr>
          <a:xfrm>
            <a:off x="1267096" y="2710088"/>
            <a:ext cx="4023360" cy="4310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U-Turn Arrow 9">
            <a:extLst>
              <a:ext uri="{FF2B5EF4-FFF2-40B4-BE49-F238E27FC236}">
                <a16:creationId xmlns:a16="http://schemas.microsoft.com/office/drawing/2014/main" id="{F4372B2C-FFF5-9143-B763-ED850B216A4B}"/>
              </a:ext>
            </a:extLst>
          </p:cNvPr>
          <p:cNvSpPr/>
          <p:nvPr/>
        </p:nvSpPr>
        <p:spPr>
          <a:xfrm>
            <a:off x="2934788" y="2442617"/>
            <a:ext cx="3161212" cy="666205"/>
          </a:xfrm>
          <a:prstGeom prst="uturnArrow">
            <a:avLst>
              <a:gd name="adj1" fmla="val 15196"/>
              <a:gd name="adj2" fmla="val 25000"/>
              <a:gd name="adj3" fmla="val 25000"/>
              <a:gd name="adj4" fmla="val 28431"/>
              <a:gd name="adj5" fmla="val 86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U-Turn Arrow 12">
            <a:extLst>
              <a:ext uri="{FF2B5EF4-FFF2-40B4-BE49-F238E27FC236}">
                <a16:creationId xmlns:a16="http://schemas.microsoft.com/office/drawing/2014/main" id="{AD74BE96-13EB-A343-9251-C3906DCE1C51}"/>
              </a:ext>
            </a:extLst>
          </p:cNvPr>
          <p:cNvSpPr/>
          <p:nvPr/>
        </p:nvSpPr>
        <p:spPr>
          <a:xfrm>
            <a:off x="2078082" y="2220686"/>
            <a:ext cx="5020492" cy="920476"/>
          </a:xfrm>
          <a:prstGeom prst="uturnArrow">
            <a:avLst>
              <a:gd name="adj1" fmla="val 12348"/>
              <a:gd name="adj2" fmla="val 25000"/>
              <a:gd name="adj3" fmla="val 25000"/>
              <a:gd name="adj4" fmla="val 43750"/>
              <a:gd name="adj5" fmla="val 75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U-Turn Arrow 13">
            <a:extLst>
              <a:ext uri="{FF2B5EF4-FFF2-40B4-BE49-F238E27FC236}">
                <a16:creationId xmlns:a16="http://schemas.microsoft.com/office/drawing/2014/main" id="{0F7C64B7-A864-C441-B5D3-225AFD7A4376}"/>
              </a:ext>
            </a:extLst>
          </p:cNvPr>
          <p:cNvSpPr/>
          <p:nvPr/>
        </p:nvSpPr>
        <p:spPr>
          <a:xfrm>
            <a:off x="3720738" y="1998617"/>
            <a:ext cx="4143102" cy="1142545"/>
          </a:xfrm>
          <a:prstGeom prst="uturnArrow">
            <a:avLst>
              <a:gd name="adj1" fmla="val 9479"/>
              <a:gd name="adj2" fmla="val 25000"/>
              <a:gd name="adj3" fmla="val 18140"/>
              <a:gd name="adj4" fmla="val 28431"/>
              <a:gd name="adj5" fmla="val 9476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60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/>
              <a:t>Combining like terms… </a:t>
            </a:r>
            <a:r>
              <a:rPr lang="en-US" sz="3600" dirty="0">
                <a:solidFill>
                  <a:srgbClr val="FF0000"/>
                </a:solidFill>
              </a:rPr>
              <a:t>y + y + y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000" dirty="0"/>
              <a:t>y + y + y	 	= 1y + 1y + 1y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000" dirty="0"/>
              <a:t>       			= (1 + 1 + 1) y</a:t>
            </a:r>
          </a:p>
          <a:p>
            <a:pPr marL="0" indent="0">
              <a:buNone/>
            </a:pPr>
            <a:r>
              <a:rPr lang="en-US" sz="4000" dirty="0"/>
              <a:t>			= 3y  </a:t>
            </a:r>
          </a:p>
        </p:txBody>
      </p:sp>
    </p:spTree>
    <p:extLst>
      <p:ext uri="{BB962C8B-B14F-4D97-AF65-F5344CB8AC3E}">
        <p14:creationId xmlns:p14="http://schemas.microsoft.com/office/powerpoint/2010/main" val="382501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183" y="0"/>
            <a:ext cx="9144000" cy="1085260"/>
          </a:xfrm>
        </p:spPr>
        <p:txBody>
          <a:bodyPr/>
          <a:lstStyle/>
          <a:p>
            <a:r>
              <a:rPr lang="en-US" u="sng" dirty="0"/>
              <a:t>Monday Bell Ringer 1/12/26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3EF1E-9107-DE4C-8871-F1CD8BF89EEC}"/>
              </a:ext>
            </a:extLst>
          </p:cNvPr>
          <p:cNvSpPr txBox="1">
            <a:spLocks/>
          </p:cNvSpPr>
          <p:nvPr/>
        </p:nvSpPr>
        <p:spPr>
          <a:xfrm>
            <a:off x="224245" y="1355363"/>
            <a:ext cx="11075126" cy="505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3200" dirty="0">
                <a:solidFill>
                  <a:srgbClr val="FF0000"/>
                </a:solidFill>
              </a:rPr>
              <a:t>Terms =  25x, 13,  1</a:t>
            </a:r>
            <a:r>
              <a:rPr lang="en-US" sz="3200" dirty="0"/>
              <a:t>… </a:t>
            </a:r>
            <a:r>
              <a:rPr lang="en-US" sz="3200" dirty="0">
                <a:solidFill>
                  <a:srgbClr val="FF0000"/>
                </a:solidFill>
              </a:rPr>
              <a:t>coefficients = 25</a:t>
            </a:r>
            <a:r>
              <a:rPr lang="en-US" sz="3200" dirty="0"/>
              <a:t>… </a:t>
            </a:r>
            <a:r>
              <a:rPr lang="en-US" sz="3200" dirty="0">
                <a:solidFill>
                  <a:srgbClr val="FF0000"/>
                </a:solidFill>
              </a:rPr>
              <a:t>constants = 13</a:t>
            </a:r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3</a:t>
            </a:r>
            <a:r>
              <a:rPr lang="en-US" sz="3200" baseline="30000" dirty="0"/>
              <a:t>2</a:t>
            </a:r>
            <a:r>
              <a:rPr lang="en-US" sz="3200" dirty="0"/>
              <a:t> + 4x when x = 3    </a:t>
            </a:r>
            <a:r>
              <a:rPr lang="en-US" sz="3200" dirty="0">
                <a:solidFill>
                  <a:srgbClr val="FF0000"/>
                </a:solidFill>
              </a:rPr>
              <a:t>3</a:t>
            </a:r>
            <a:r>
              <a:rPr lang="en-US" sz="3200" baseline="30000" dirty="0">
                <a:solidFill>
                  <a:srgbClr val="FF0000"/>
                </a:solidFill>
              </a:rPr>
              <a:t>2</a:t>
            </a:r>
            <a:r>
              <a:rPr lang="en-US" sz="3200" dirty="0">
                <a:solidFill>
                  <a:srgbClr val="FF0000"/>
                </a:solidFill>
              </a:rPr>
              <a:t> + 4x = 3</a:t>
            </a:r>
            <a:r>
              <a:rPr lang="en-US" sz="3200" baseline="30000" dirty="0">
                <a:solidFill>
                  <a:srgbClr val="FF0000"/>
                </a:solidFill>
              </a:rPr>
              <a:t>2</a:t>
            </a:r>
            <a:r>
              <a:rPr lang="en-US" sz="3200" dirty="0">
                <a:solidFill>
                  <a:srgbClr val="FF0000"/>
                </a:solidFill>
              </a:rPr>
              <a:t> + 4 (3) = 9 + 12  = 21</a:t>
            </a:r>
            <a:endParaRPr lang="en-US" sz="3200" dirty="0"/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k * k * K * b * b * 25 = </a:t>
            </a:r>
            <a:r>
              <a:rPr lang="en-US" sz="3200" dirty="0">
                <a:solidFill>
                  <a:srgbClr val="FF0000"/>
                </a:solidFill>
              </a:rPr>
              <a:t>k</a:t>
            </a:r>
            <a:r>
              <a:rPr lang="en-US" sz="3200" baseline="300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FF0000"/>
                </a:solidFill>
              </a:rPr>
              <a:t> * b</a:t>
            </a:r>
            <a:r>
              <a:rPr lang="en-US" sz="3200" baseline="30000" dirty="0">
                <a:solidFill>
                  <a:srgbClr val="FF0000"/>
                </a:solidFill>
              </a:rPr>
              <a:t>2</a:t>
            </a:r>
            <a:r>
              <a:rPr lang="en-US" sz="3200" dirty="0">
                <a:solidFill>
                  <a:srgbClr val="FF0000"/>
                </a:solidFill>
              </a:rPr>
              <a:t> * 25 = 25k</a:t>
            </a:r>
            <a:r>
              <a:rPr lang="en-US" sz="3200" baseline="300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FF0000"/>
                </a:solidFill>
              </a:rPr>
              <a:t>b</a:t>
            </a:r>
            <a:r>
              <a:rPr lang="en-US" sz="3200" baseline="30000" dirty="0">
                <a:solidFill>
                  <a:srgbClr val="FF0000"/>
                </a:solidFill>
              </a:rPr>
              <a:t>2</a:t>
            </a:r>
            <a:endParaRPr lang="en-US" sz="3200" dirty="0"/>
          </a:p>
          <a:p>
            <a:pPr marL="514350" indent="-514350" algn="l">
              <a:buAutoNum type="arabicPeriod"/>
            </a:pPr>
            <a:endParaRPr lang="en-US" sz="3200" dirty="0"/>
          </a:p>
          <a:p>
            <a:pPr marL="514350" indent="-514350" algn="l">
              <a:buAutoNum type="arabicPeriod"/>
            </a:pPr>
            <a:r>
              <a:rPr lang="en-US" sz="3200" dirty="0"/>
              <a:t>4 * (2 * 3) = (4 * 2) *  3  </a:t>
            </a:r>
            <a:r>
              <a:rPr lang="en-US" sz="3200" dirty="0">
                <a:solidFill>
                  <a:srgbClr val="FF0000"/>
                </a:solidFill>
              </a:rPr>
              <a:t>Associative Property of </a:t>
            </a:r>
            <a:r>
              <a:rPr lang="en-US" sz="3200" dirty="0" err="1">
                <a:solidFill>
                  <a:srgbClr val="FF0000"/>
                </a:solidFill>
              </a:rPr>
              <a:t>Mutiplication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1583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/>
              <a:t>Combining like terms… </a:t>
            </a:r>
            <a:r>
              <a:rPr lang="en-US" sz="3600" dirty="0">
                <a:solidFill>
                  <a:srgbClr val="FF0000"/>
                </a:solidFill>
              </a:rPr>
              <a:t>7z + 2 (z – 5y)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000" dirty="0">
                <a:solidFill>
                  <a:srgbClr val="FF0000"/>
                </a:solidFill>
              </a:rPr>
              <a:t>7z + 2 (z – 5y)	</a:t>
            </a:r>
            <a:r>
              <a:rPr lang="en-US" sz="4000" dirty="0"/>
              <a:t>= 7z + 2z – 2 (5y)</a:t>
            </a: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dirty="0"/>
              <a:t>       				= 7z + 2z – 10y </a:t>
            </a:r>
          </a:p>
          <a:p>
            <a:pPr marL="0" indent="0">
              <a:buNone/>
            </a:pPr>
            <a:r>
              <a:rPr lang="en-US" sz="4000" dirty="0"/>
              <a:t>				= (7 +2) z – 10y </a:t>
            </a:r>
          </a:p>
          <a:p>
            <a:pPr marL="0" indent="0">
              <a:buNone/>
            </a:pPr>
            <a:r>
              <a:rPr lang="en-US" sz="4000" dirty="0"/>
              <a:t>				=  9z – 10y  </a:t>
            </a:r>
          </a:p>
        </p:txBody>
      </p:sp>
    </p:spTree>
    <p:extLst>
      <p:ext uri="{BB962C8B-B14F-4D97-AF65-F5344CB8AC3E}">
        <p14:creationId xmlns:p14="http://schemas.microsoft.com/office/powerpoint/2010/main" val="1210167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Word problem</a:t>
            </a:r>
          </a:p>
          <a:p>
            <a:pPr marL="0" indent="0">
              <a:buNone/>
            </a:pPr>
            <a:r>
              <a:rPr lang="en-US" sz="3600" dirty="0"/>
              <a:t>Jose is x years old. His brother Felipe is 2 years older than Jose. Their aunt, Maria, is three times as old as Felipe. Write and simplify an expression that represents Maria’s age in years. </a:t>
            </a:r>
          </a:p>
        </p:txBody>
      </p:sp>
    </p:spTree>
    <p:extLst>
      <p:ext uri="{BB962C8B-B14F-4D97-AF65-F5344CB8AC3E}">
        <p14:creationId xmlns:p14="http://schemas.microsoft.com/office/powerpoint/2010/main" val="3519710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Word problem</a:t>
            </a:r>
          </a:p>
          <a:p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3031A2-8563-4645-9C59-882183C7F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42103"/>
              </p:ext>
            </p:extLst>
          </p:nvPr>
        </p:nvGraphicFramePr>
        <p:xfrm>
          <a:off x="960845" y="2025951"/>
          <a:ext cx="10011954" cy="3447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7318">
                  <a:extLst>
                    <a:ext uri="{9D8B030D-6E8A-4147-A177-3AD203B41FA5}">
                      <a16:colId xmlns:a16="http://schemas.microsoft.com/office/drawing/2014/main" val="3893433846"/>
                    </a:ext>
                  </a:extLst>
                </a:gridCol>
                <a:gridCol w="3337318">
                  <a:extLst>
                    <a:ext uri="{9D8B030D-6E8A-4147-A177-3AD203B41FA5}">
                      <a16:colId xmlns:a16="http://schemas.microsoft.com/office/drawing/2014/main" val="2005569301"/>
                    </a:ext>
                  </a:extLst>
                </a:gridCol>
                <a:gridCol w="3337318">
                  <a:extLst>
                    <a:ext uri="{9D8B030D-6E8A-4147-A177-3AD203B41FA5}">
                      <a16:colId xmlns:a16="http://schemas.microsoft.com/office/drawing/2014/main" val="4113292546"/>
                    </a:ext>
                  </a:extLst>
                </a:gridCol>
              </a:tblGrid>
              <a:tr h="718155">
                <a:tc>
                  <a:txBody>
                    <a:bodyPr/>
                    <a:lstStyle/>
                    <a:p>
                      <a:r>
                        <a:rPr lang="en-US" sz="3200" dirty="0"/>
                        <a:t>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470460"/>
                  </a:ext>
                </a:extLst>
              </a:tr>
              <a:tr h="718155">
                <a:tc>
                  <a:txBody>
                    <a:bodyPr/>
                    <a:lstStyle/>
                    <a:p>
                      <a:r>
                        <a:rPr lang="en-US" sz="3200" dirty="0"/>
                        <a:t>Jose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 is x years 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614379"/>
                  </a:ext>
                </a:extLst>
              </a:tr>
              <a:tr h="718155">
                <a:tc>
                  <a:txBody>
                    <a:bodyPr/>
                    <a:lstStyle/>
                    <a:p>
                      <a:r>
                        <a:rPr lang="en-US" sz="3200" dirty="0"/>
                        <a:t>Felipe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 is 2 years older than Jose. So add 2 to x.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 + 2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108989"/>
                  </a:ext>
                </a:extLst>
              </a:tr>
              <a:tr h="718155">
                <a:tc>
                  <a:txBody>
                    <a:bodyPr/>
                    <a:lstStyle/>
                    <a:p>
                      <a:r>
                        <a:rPr lang="en-US" sz="3200" dirty="0"/>
                        <a:t>Maria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She is three times as old as Felipe. So, multiply 3 and (x+2)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(x + 2)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753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571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583" y="0"/>
            <a:ext cx="11286307" cy="1325563"/>
          </a:xfrm>
        </p:spPr>
        <p:txBody>
          <a:bodyPr/>
          <a:lstStyle/>
          <a:p>
            <a:r>
              <a:rPr lang="en-US" u="sng" dirty="0"/>
              <a:t>Simplifying Algebraic Expressions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Word problem</a:t>
            </a:r>
          </a:p>
          <a:p>
            <a:pPr marL="0" indent="0">
              <a:buNone/>
            </a:pPr>
            <a:r>
              <a:rPr lang="en-US" sz="3600" dirty="0"/>
              <a:t>Jose is x years old. His brother Felipe is 2 years older than Jose. Their aunt, Maria, is three times as old as Felipe. Write and simplify an expression that represents Maria’s age in years.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3 (x + 2)	= 3 (x) + 3 (2) </a:t>
            </a:r>
          </a:p>
          <a:p>
            <a:pPr marL="0" indent="0">
              <a:buNone/>
            </a:pPr>
            <a:r>
              <a:rPr lang="en-US" sz="3600" dirty="0"/>
              <a:t>		= 3x + 6</a:t>
            </a:r>
          </a:p>
        </p:txBody>
      </p:sp>
    </p:spTree>
    <p:extLst>
      <p:ext uri="{BB962C8B-B14F-4D97-AF65-F5344CB8AC3E}">
        <p14:creationId xmlns:p14="http://schemas.microsoft.com/office/powerpoint/2010/main" val="187030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7" y="0"/>
            <a:ext cx="3174274" cy="1325563"/>
          </a:xfrm>
        </p:spPr>
        <p:txBody>
          <a:bodyPr/>
          <a:lstStyle/>
          <a:p>
            <a:r>
              <a:rPr lang="en-US" u="sng" dirty="0"/>
              <a:t>Home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Page 225 in textbook 1, 3, 15-25  (odd only)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Please show  work!</a:t>
            </a:r>
          </a:p>
          <a:p>
            <a:pPr marL="0" indent="0">
              <a:buNone/>
            </a:pP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#’s: 1, 3, 15, 17, 19, 21, 23, 25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95549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7" y="0"/>
            <a:ext cx="3174274" cy="1325563"/>
          </a:xfrm>
        </p:spPr>
        <p:txBody>
          <a:bodyPr/>
          <a:lstStyle/>
          <a:p>
            <a:r>
              <a:rPr lang="en-US" u="sng" dirty="0"/>
              <a:t>Home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2"/>
            <a:ext cx="10515600" cy="5215257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Page 225 in textbook 15-29  (odd only)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Please show  work!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1)	</a:t>
            </a:r>
            <a:r>
              <a:rPr lang="en-US" sz="4400" dirty="0"/>
              <a:t>10 (b - 6)</a:t>
            </a:r>
            <a:r>
              <a:rPr lang="en-US" sz="4400" dirty="0">
                <a:solidFill>
                  <a:srgbClr val="FF0000"/>
                </a:solidFill>
              </a:rPr>
              <a:t>		22)</a:t>
            </a:r>
            <a:r>
              <a:rPr lang="en-US" sz="4400" dirty="0"/>
              <a:t>)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15)	</a:t>
            </a:r>
            <a:r>
              <a:rPr lang="en-US" sz="4400" dirty="0"/>
              <a:t>7 (8 + y)</a:t>
            </a:r>
            <a:r>
              <a:rPr lang="en-US" sz="4400" dirty="0">
                <a:solidFill>
                  <a:srgbClr val="FF0000"/>
                </a:solidFill>
              </a:rPr>
              <a:t>			23)</a:t>
            </a:r>
            <a:r>
              <a:rPr lang="en-US" sz="4400" dirty="0"/>
              <a:t> 18 (5 – 3w)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17) </a:t>
            </a:r>
            <a:r>
              <a:rPr lang="en-US" sz="4400" dirty="0"/>
              <a:t>9 (2n + 1)</a:t>
            </a:r>
            <a:r>
              <a:rPr lang="en-US" sz="4400" dirty="0">
                <a:solidFill>
                  <a:srgbClr val="FF0000"/>
                </a:solidFill>
              </a:rPr>
              <a:t> 		25)</a:t>
            </a:r>
            <a:r>
              <a:rPr lang="en-US" sz="4400" dirty="0"/>
              <a:t> ¼ (8 + x + 4)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19)					25) </a:t>
            </a:r>
            <a:r>
              <a:rPr lang="en-US" sz="4400" dirty="0"/>
              <a:t>6 (10 + z + 3)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352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CCEF-18A3-AC4E-8D2F-D3DE7489D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5.1--5.2--5.3</a:t>
            </a:r>
            <a:br>
              <a:rPr lang="en-US" dirty="0"/>
            </a:br>
            <a:r>
              <a:rPr lang="en-US" dirty="0"/>
              <a:t>Quick Review</a:t>
            </a:r>
          </a:p>
        </p:txBody>
      </p:sp>
    </p:spTree>
    <p:extLst>
      <p:ext uri="{BB962C8B-B14F-4D97-AF65-F5344CB8AC3E}">
        <p14:creationId xmlns:p14="http://schemas.microsoft.com/office/powerpoint/2010/main" val="769412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BE88-5B23-4E45-A900-4DD6287E3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Algebraic Expressions (practice)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48415-D11B-467D-9B03-FCC00D79D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7200" dirty="0"/>
              <a:t>15 + 3w + 1/2</a:t>
            </a:r>
          </a:p>
          <a:p>
            <a:pPr marL="0" indent="0">
              <a:buNone/>
            </a:pPr>
            <a:r>
              <a:rPr lang="en-US" sz="7200" dirty="0"/>
              <a:t>Terms:</a:t>
            </a:r>
            <a:r>
              <a:rPr lang="en-US" sz="7200" dirty="0">
                <a:solidFill>
                  <a:srgbClr val="FF0000"/>
                </a:solidFill>
              </a:rPr>
              <a:t>15, 3w, 1/2 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Coefficients: </a:t>
            </a:r>
            <a:r>
              <a:rPr lang="en-US" sz="7200" dirty="0">
                <a:solidFill>
                  <a:srgbClr val="FF0000"/>
                </a:solidFill>
              </a:rPr>
              <a:t>3</a:t>
            </a:r>
            <a:endParaRPr lang="en-US" sz="7200" dirty="0"/>
          </a:p>
          <a:p>
            <a:pPr marL="0" indent="0">
              <a:buNone/>
            </a:pPr>
            <a:r>
              <a:rPr lang="en-US" sz="7200" dirty="0"/>
              <a:t>Constants:</a:t>
            </a:r>
            <a:r>
              <a:rPr lang="en-US" sz="7200" dirty="0">
                <a:solidFill>
                  <a:srgbClr val="FF0000"/>
                </a:solidFill>
              </a:rPr>
              <a:t>15, 1/2</a:t>
            </a:r>
            <a:endParaRPr lang="en-US" sz="6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C2B84-CA85-DC45-8EE6-726F3160056F}"/>
              </a:ext>
            </a:extLst>
          </p:cNvPr>
          <p:cNvSpPr txBox="1"/>
          <p:nvPr/>
        </p:nvSpPr>
        <p:spPr>
          <a:xfrm>
            <a:off x="11353800" y="45522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5.1</a:t>
            </a:r>
          </a:p>
        </p:txBody>
      </p:sp>
    </p:spTree>
    <p:extLst>
      <p:ext uri="{BB962C8B-B14F-4D97-AF65-F5344CB8AC3E}">
        <p14:creationId xmlns:p14="http://schemas.microsoft.com/office/powerpoint/2010/main" val="1051659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BE88-5B23-4E45-A900-4DD6287E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93506" cy="1325563"/>
          </a:xfrm>
        </p:spPr>
        <p:txBody>
          <a:bodyPr/>
          <a:lstStyle/>
          <a:p>
            <a:r>
              <a:rPr lang="en-US" dirty="0"/>
              <a:t>Writing Algebraic Expressions using Exponents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48415-D11B-467D-9B03-FCC00D79D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/>
              <a:t>Ex: d*d*d*d</a:t>
            </a:r>
          </a:p>
          <a:p>
            <a:pPr marL="0" indent="0">
              <a:buNone/>
            </a:pPr>
            <a:endParaRPr lang="en-US" sz="7200" dirty="0"/>
          </a:p>
          <a:p>
            <a:pPr marL="0" indent="0">
              <a:buNone/>
            </a:pPr>
            <a:r>
              <a:rPr lang="en-US" sz="7200" dirty="0"/>
              <a:t>= d</a:t>
            </a:r>
            <a:r>
              <a:rPr lang="en-US" sz="7200" baseline="30000" dirty="0"/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DE0B02-218A-4244-A456-06264622E9EC}"/>
              </a:ext>
            </a:extLst>
          </p:cNvPr>
          <p:cNvSpPr txBox="1"/>
          <p:nvPr/>
        </p:nvSpPr>
        <p:spPr>
          <a:xfrm>
            <a:off x="11353800" y="45522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5.1</a:t>
            </a:r>
          </a:p>
        </p:txBody>
      </p:sp>
    </p:spTree>
    <p:extLst>
      <p:ext uri="{BB962C8B-B14F-4D97-AF65-F5344CB8AC3E}">
        <p14:creationId xmlns:p14="http://schemas.microsoft.com/office/powerpoint/2010/main" val="258480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BE88-5B23-4E45-A900-4DD6287E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93506" cy="1325563"/>
          </a:xfrm>
        </p:spPr>
        <p:txBody>
          <a:bodyPr/>
          <a:lstStyle/>
          <a:p>
            <a:r>
              <a:rPr lang="en-US" dirty="0"/>
              <a:t>Evaluating Algebraic Expressions (2 operations)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48415-D11B-467D-9B03-FCC00D79D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/>
              <a:t>Evaluate when y=6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5y+1=5(6)+1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         =30+1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         =31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9C46C6-5538-D144-B7B5-ABDF2DE53E84}"/>
              </a:ext>
            </a:extLst>
          </p:cNvPr>
          <p:cNvSpPr txBox="1"/>
          <p:nvPr/>
        </p:nvSpPr>
        <p:spPr>
          <a:xfrm>
            <a:off x="11353800" y="45522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5.1</a:t>
            </a:r>
          </a:p>
        </p:txBody>
      </p:sp>
    </p:spTree>
    <p:extLst>
      <p:ext uri="{BB962C8B-B14F-4D97-AF65-F5344CB8AC3E}">
        <p14:creationId xmlns:p14="http://schemas.microsoft.com/office/powerpoint/2010/main" val="1367199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DD06-4FB4-4449-BB05-8CE77FDD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8454" y="0"/>
            <a:ext cx="7535092" cy="1325563"/>
          </a:xfrm>
        </p:spPr>
        <p:txBody>
          <a:bodyPr/>
          <a:lstStyle/>
          <a:p>
            <a:r>
              <a:rPr lang="en-US" dirty="0"/>
              <a:t>Writing Numerical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572E-3127-FA4B-8E33-256C95E3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33"/>
            <a:ext cx="10515600" cy="5032376"/>
          </a:xfrm>
        </p:spPr>
        <p:txBody>
          <a:bodyPr>
            <a:normAutofit lnSpcReduction="10000"/>
          </a:bodyPr>
          <a:lstStyle/>
          <a:p>
            <a:r>
              <a:rPr lang="en-US" sz="4800" dirty="0"/>
              <a:t>Write each phrase as an expression…</a:t>
            </a:r>
          </a:p>
          <a:p>
            <a:pPr lvl="1">
              <a:buFont typeface="Wingdings" pitchFamily="2" charset="2"/>
              <a:buChar char="ü"/>
            </a:pPr>
            <a:r>
              <a:rPr lang="en-US" sz="4400" dirty="0"/>
              <a:t>8 fewer than 21  </a:t>
            </a:r>
            <a:r>
              <a:rPr lang="en-US" sz="4400" dirty="0">
                <a:solidFill>
                  <a:srgbClr val="FF0000"/>
                </a:solidFill>
              </a:rPr>
              <a:t>21 - 8</a:t>
            </a:r>
            <a:br>
              <a:rPr lang="en-US" sz="4400" dirty="0"/>
            </a:br>
            <a:endParaRPr lang="en-US" sz="4400" dirty="0"/>
          </a:p>
          <a:p>
            <a:pPr lvl="1">
              <a:buFont typeface="Wingdings" pitchFamily="2" charset="2"/>
              <a:buChar char="ü"/>
            </a:pPr>
            <a:r>
              <a:rPr lang="en-US" sz="4400" dirty="0"/>
              <a:t>The product of 30 and 9  </a:t>
            </a:r>
            <a:r>
              <a:rPr lang="en-US" sz="4400" dirty="0">
                <a:solidFill>
                  <a:srgbClr val="FF0000"/>
                </a:solidFill>
              </a:rPr>
              <a:t>30 * 9</a:t>
            </a:r>
            <a:br>
              <a:rPr lang="en-US" sz="4400" dirty="0"/>
            </a:br>
            <a:endParaRPr lang="en-US" sz="4400" dirty="0"/>
          </a:p>
          <a:p>
            <a:pPr lvl="1">
              <a:buFont typeface="Wingdings" pitchFamily="2" charset="2"/>
              <a:buChar char="ü"/>
            </a:pPr>
            <a:r>
              <a:rPr lang="en-US" sz="4400" dirty="0"/>
              <a:t>The sum of 18 and 35  </a:t>
            </a:r>
            <a:r>
              <a:rPr lang="en-US" sz="4400" dirty="0">
                <a:solidFill>
                  <a:srgbClr val="FF0000"/>
                </a:solidFill>
              </a:rPr>
              <a:t>18 + 35</a:t>
            </a:r>
            <a:br>
              <a:rPr lang="en-US" sz="4400" dirty="0"/>
            </a:br>
            <a:endParaRPr lang="en-US" sz="4400" dirty="0"/>
          </a:p>
          <a:p>
            <a:pPr lvl="1">
              <a:buFont typeface="Wingdings" pitchFamily="2" charset="2"/>
              <a:buChar char="ü"/>
            </a:pPr>
            <a:r>
              <a:rPr lang="en-US" sz="4400" dirty="0"/>
              <a:t>6 times 50  </a:t>
            </a:r>
            <a:r>
              <a:rPr lang="en-US" sz="4400" dirty="0">
                <a:solidFill>
                  <a:srgbClr val="FF0000"/>
                </a:solidFill>
              </a:rPr>
              <a:t>6 * 50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C030A4-5B58-4B40-B7B5-BAC1CB82AD55}"/>
              </a:ext>
            </a:extLst>
          </p:cNvPr>
          <p:cNvSpPr txBox="1"/>
          <p:nvPr/>
        </p:nvSpPr>
        <p:spPr>
          <a:xfrm>
            <a:off x="11353800" y="58369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5.2</a:t>
            </a:r>
          </a:p>
        </p:txBody>
      </p:sp>
    </p:spTree>
    <p:extLst>
      <p:ext uri="{BB962C8B-B14F-4D97-AF65-F5344CB8AC3E}">
        <p14:creationId xmlns:p14="http://schemas.microsoft.com/office/powerpoint/2010/main" val="2115014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8C35-433E-4B14-9304-1A06D9AD1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34688" cy="1325563"/>
          </a:xfrm>
        </p:spPr>
        <p:txBody>
          <a:bodyPr/>
          <a:lstStyle/>
          <a:p>
            <a:r>
              <a:rPr lang="en-US" dirty="0"/>
              <a:t>Identifying Properties (equivalent expressions)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D726-592D-485D-B726-9C0EFC947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Commutative Property of Addition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 + 5 = 5 + 3</a:t>
            </a:r>
          </a:p>
          <a:p>
            <a:r>
              <a:rPr lang="en-US" dirty="0"/>
              <a:t>Commutative Property of Multiplication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9 * 3 = 3 * 9</a:t>
            </a:r>
          </a:p>
          <a:p>
            <a:r>
              <a:rPr lang="en-US" dirty="0"/>
              <a:t>Associative Property of Addition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8 + ( 3 + 1 ) = (8 + 3) + 1</a:t>
            </a:r>
          </a:p>
          <a:p>
            <a:r>
              <a:rPr lang="en-US" dirty="0"/>
              <a:t>Associative Property of Multiplication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12 * ( 6 * 2 ) = (12 * 6) * 2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F34128-99ED-724B-871E-9BD241A89CA4}"/>
              </a:ext>
            </a:extLst>
          </p:cNvPr>
          <p:cNvSpPr txBox="1"/>
          <p:nvPr/>
        </p:nvSpPr>
        <p:spPr>
          <a:xfrm>
            <a:off x="11353800" y="45522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5.3</a:t>
            </a:r>
          </a:p>
        </p:txBody>
      </p:sp>
    </p:spTree>
    <p:extLst>
      <p:ext uri="{BB962C8B-B14F-4D97-AF65-F5344CB8AC3E}">
        <p14:creationId xmlns:p14="http://schemas.microsoft.com/office/powerpoint/2010/main" val="289105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8C35-433E-4B14-9304-1A06D9AD1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401637"/>
            <a:ext cx="11353800" cy="1325563"/>
          </a:xfrm>
        </p:spPr>
        <p:txBody>
          <a:bodyPr/>
          <a:lstStyle/>
          <a:p>
            <a:r>
              <a:rPr lang="en-US" dirty="0"/>
              <a:t>Using Properties to write Equivalent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D726-592D-485D-B726-9C0EFC947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951"/>
            <a:ext cx="10515600" cy="3451135"/>
          </a:xfrm>
        </p:spPr>
        <p:txBody>
          <a:bodyPr>
            <a:normAutofit/>
          </a:bodyPr>
          <a:lstStyle/>
          <a:p>
            <a:r>
              <a:rPr lang="en-US" dirty="0"/>
              <a:t>Simplify the expression</a:t>
            </a:r>
          </a:p>
          <a:p>
            <a:r>
              <a:rPr lang="en-US" dirty="0">
                <a:solidFill>
                  <a:srgbClr val="FF0000"/>
                </a:solidFill>
              </a:rPr>
              <a:t>7 + (12 + x) = ( 7 + 12) + x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= 19 + x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5 (11y) = (5 * 11) y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= 55y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B60DA3-76DF-42E6-BC1F-2F196EAB1DDD}"/>
              </a:ext>
            </a:extLst>
          </p:cNvPr>
          <p:cNvCxnSpPr>
            <a:cxnSpLocks/>
          </p:cNvCxnSpPr>
          <p:nvPr/>
        </p:nvCxnSpPr>
        <p:spPr>
          <a:xfrm>
            <a:off x="838200" y="3648621"/>
            <a:ext cx="986313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258E346-A31D-4A4C-8F05-D0C4ED377CBD}"/>
              </a:ext>
            </a:extLst>
          </p:cNvPr>
          <p:cNvSpPr txBox="1"/>
          <p:nvPr/>
        </p:nvSpPr>
        <p:spPr>
          <a:xfrm>
            <a:off x="11353800" y="-6884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5.3</a:t>
            </a:r>
          </a:p>
        </p:txBody>
      </p:sp>
    </p:spTree>
    <p:extLst>
      <p:ext uri="{BB962C8B-B14F-4D97-AF65-F5344CB8AC3E}">
        <p14:creationId xmlns:p14="http://schemas.microsoft.com/office/powerpoint/2010/main" val="270849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1159</Words>
  <Application>Microsoft Office PowerPoint</Application>
  <PresentationFormat>Widescreen</PresentationFormat>
  <Paragraphs>168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Office Theme</vt:lpstr>
      <vt:lpstr>Monday Bell Ringer 1/12/26</vt:lpstr>
      <vt:lpstr>Monday Bell Ringer 1/12/26</vt:lpstr>
      <vt:lpstr>5.1--5.2--5.3 Quick Review</vt:lpstr>
      <vt:lpstr>Identifying Algebraic Expressions (practice)</vt:lpstr>
      <vt:lpstr>Writing Algebraic Expressions using Exponents</vt:lpstr>
      <vt:lpstr>Evaluating Algebraic Expressions (2 operations) practice</vt:lpstr>
      <vt:lpstr>Writing Numerical Expressions</vt:lpstr>
      <vt:lpstr>Identifying Properties (equivalent expressions)</vt:lpstr>
      <vt:lpstr>Using Properties to write Equivalent Expressions</vt:lpstr>
      <vt:lpstr>5.4  The Distributive Property</vt:lpstr>
      <vt:lpstr>PowerPoint Presentation</vt:lpstr>
      <vt:lpstr>PowerPoint Presentation</vt:lpstr>
      <vt:lpstr>Simplifying Algebraic Expressions continued…</vt:lpstr>
      <vt:lpstr>PowerPoint Presentation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Simplifying Algebraic Expressions continued…</vt:lpstr>
      <vt:lpstr>Home Work</vt:lpstr>
      <vt:lpstr>Home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Ringer</dc:title>
  <dc:creator>Lucas Culpepper</dc:creator>
  <cp:lastModifiedBy>Lucas Culpepper</cp:lastModifiedBy>
  <cp:revision>16</cp:revision>
  <dcterms:created xsi:type="dcterms:W3CDTF">2026-01-12T01:38:09Z</dcterms:created>
  <dcterms:modified xsi:type="dcterms:W3CDTF">2026-01-12T19:53:11Z</dcterms:modified>
</cp:coreProperties>
</file>