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9409" autoAdjust="0"/>
  </p:normalViewPr>
  <p:slideViewPr>
    <p:cSldViewPr snapToGrid="0" snapToObjects="1">
      <p:cViewPr>
        <p:scale>
          <a:sx n="100" d="100"/>
          <a:sy n="100" d="100"/>
        </p:scale>
        <p:origin x="1272" y="-2683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46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1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8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51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8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3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8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5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18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31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E6332-CF41-364A-AFF4-9E796E55D55B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92336-1668-8F4E-A99C-90C8E1EC8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2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0438" cy="10058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BDF91BB-B940-49AA-ADC0-4C4F16E94610}"/>
              </a:ext>
            </a:extLst>
          </p:cNvPr>
          <p:cNvSpPr txBox="1"/>
          <p:nvPr/>
        </p:nvSpPr>
        <p:spPr>
          <a:xfrm>
            <a:off x="130059" y="1884605"/>
            <a:ext cx="3621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Sweet Pea" pitchFamily="2" charset="-128"/>
                <a:ea typeface="Sweet Pea" pitchFamily="2" charset="-128"/>
                <a:cs typeface="Sweet Pea" pitchFamily="2" charset="-128"/>
              </a:rPr>
              <a:t>Classroom Reminders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F8CC35-77FB-4142-89D0-E9790E5F566F}"/>
              </a:ext>
            </a:extLst>
          </p:cNvPr>
          <p:cNvSpPr txBox="1"/>
          <p:nvPr/>
        </p:nvSpPr>
        <p:spPr>
          <a:xfrm>
            <a:off x="84246" y="3942418"/>
            <a:ext cx="3703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Sweet Pea" pitchFamily="2" charset="-128"/>
                <a:ea typeface="Sweet Pea" pitchFamily="2" charset="-128"/>
                <a:cs typeface="Sweet Pea" pitchFamily="2" charset="-128"/>
              </a:rPr>
              <a:t>Mark your Calendar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D7EBA6-B2C7-4793-A74A-86CEDA257ADF}"/>
              </a:ext>
            </a:extLst>
          </p:cNvPr>
          <p:cNvSpPr txBox="1"/>
          <p:nvPr/>
        </p:nvSpPr>
        <p:spPr>
          <a:xfrm>
            <a:off x="4100871" y="3942417"/>
            <a:ext cx="3538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Sweet Pea" pitchFamily="2" charset="-128"/>
                <a:ea typeface="Sweet Pea" pitchFamily="2" charset="-128"/>
                <a:cs typeface="Sweet Pea" pitchFamily="2" charset="-128"/>
              </a:rPr>
              <a:t>What we’re learning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B03FC0-C6D8-4A3C-BAB6-2F8DBAA8182A}"/>
              </a:ext>
            </a:extLst>
          </p:cNvPr>
          <p:cNvSpPr txBox="1"/>
          <p:nvPr/>
        </p:nvSpPr>
        <p:spPr>
          <a:xfrm>
            <a:off x="166532" y="7299358"/>
            <a:ext cx="3538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Sweet Pea" pitchFamily="2" charset="-128"/>
                <a:ea typeface="Sweet Pea" pitchFamily="2" charset="-128"/>
                <a:cs typeface="Sweet Pea" pitchFamily="2" charset="-128"/>
              </a:rPr>
              <a:t>Helpful</a:t>
            </a:r>
            <a:r>
              <a:rPr lang="en-US" sz="3600" dirty="0">
                <a:solidFill>
                  <a:schemeClr val="bg1"/>
                </a:solidFill>
                <a:latin typeface="Sweet Pea" pitchFamily="2" charset="-128"/>
                <a:ea typeface="Sweet Pea" pitchFamily="2" charset="-128"/>
                <a:cs typeface="Sweet Pea" pitchFamily="2" charset="-128"/>
              </a:rPr>
              <a:t> Hints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36A221-2A43-4C85-B05B-D41912957EDA}"/>
              </a:ext>
            </a:extLst>
          </p:cNvPr>
          <p:cNvSpPr txBox="1"/>
          <p:nvPr/>
        </p:nvSpPr>
        <p:spPr>
          <a:xfrm>
            <a:off x="267335" y="2312029"/>
            <a:ext cx="400300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Primer Print" panose="020F0603020202060B02" pitchFamily="34" charset="0"/>
              </a:rPr>
              <a:t>Don’t forget your car rider pro tag! The car rider line closes at 7:35 in the morning and 2:55 in the afternoon.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Primer Print" panose="020F0603020202060B02" pitchFamily="34" charset="0"/>
              </a:rPr>
              <a:t>Tardy bell rings at 7:40. Students must be on time to receive breakfast in the classroom.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u="sng" dirty="0">
                <a:latin typeface="Primer Print" panose="020F0603020202060B02" pitchFamily="34" charset="0"/>
              </a:rPr>
              <a:t>Please send a snack every day. </a:t>
            </a:r>
            <a:r>
              <a:rPr lang="en-US" sz="1400" b="1" u="sng" dirty="0">
                <a:latin typeface="Primer Print" panose="020F0603020202060B02" pitchFamily="34" charset="0"/>
              </a:rPr>
              <a:t>If your child is purchasing snack, send in exact change ($1.50) daily.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75D30E-BB32-419F-95B8-3EF0A6BB45AA}"/>
              </a:ext>
            </a:extLst>
          </p:cNvPr>
          <p:cNvSpPr txBox="1"/>
          <p:nvPr/>
        </p:nvSpPr>
        <p:spPr>
          <a:xfrm>
            <a:off x="4171776" y="1956162"/>
            <a:ext cx="35163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Primer Print" panose="020F0603020202060B02" pitchFamily="34" charset="0"/>
              </a:rPr>
              <a:t>Transportation changes must be in written form. No texts/emails/phone calls.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Primer Print" panose="020F0603020202060B02" pitchFamily="34" charset="0"/>
              </a:rPr>
              <a:t> Don’t forget PE shoes </a:t>
            </a:r>
            <a:r>
              <a:rPr lang="en-US" sz="1200" u="sng" dirty="0">
                <a:latin typeface="Primer Print" panose="020F0603020202060B02" pitchFamily="34" charset="0"/>
              </a:rPr>
              <a:t>every day</a:t>
            </a:r>
            <a:r>
              <a:rPr lang="en-US" sz="1200" dirty="0">
                <a:latin typeface="Primer Print" panose="020F0603020202060B02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Primer Print" panose="020F0603020202060B02" pitchFamily="34" charset="0"/>
              </a:rPr>
              <a:t>Graded work will be sent home every </a:t>
            </a:r>
            <a:r>
              <a:rPr lang="en-US" sz="1200" u="sng" dirty="0">
                <a:latin typeface="Primer Print" panose="020F0603020202060B02" pitchFamily="34" charset="0"/>
              </a:rPr>
              <a:t>Thursday and needs to be returned every Friday</a:t>
            </a:r>
            <a:r>
              <a:rPr lang="en-US" sz="1200" dirty="0">
                <a:latin typeface="Primer Print" panose="020F0603020202060B02" pitchFamily="34" charset="0"/>
              </a:rPr>
              <a:t>. </a:t>
            </a:r>
          </a:p>
          <a:p>
            <a:r>
              <a:rPr lang="en-US" sz="1200" dirty="0">
                <a:latin typeface="Primer Print" panose="020F0603020202060B02" pitchFamily="34" charset="0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E457D21-4213-4813-BEFF-650861C31EDD}"/>
              </a:ext>
            </a:extLst>
          </p:cNvPr>
          <p:cNvSpPr txBox="1"/>
          <p:nvPr/>
        </p:nvSpPr>
        <p:spPr>
          <a:xfrm>
            <a:off x="4270339" y="2953975"/>
            <a:ext cx="33277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Primer Print" panose="020F0603020202060B02" pitchFamily="34" charset="0"/>
              </a:rPr>
              <a:t>If you have any questions, please don’t hesitate to contact me on remind. Have a great week!</a:t>
            </a:r>
          </a:p>
          <a:p>
            <a:pPr algn="ctr"/>
            <a:r>
              <a:rPr lang="en-US" sz="1600" b="1" dirty="0">
                <a:latin typeface="Primer Print" panose="020F0603020202060B02" pitchFamily="34" charset="0"/>
              </a:rPr>
              <a:t>Remind code: @holena2024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CCE0E9B-FD26-4DB5-BB52-E84DEEBBA76A}"/>
              </a:ext>
            </a:extLst>
          </p:cNvPr>
          <p:cNvSpPr txBox="1"/>
          <p:nvPr/>
        </p:nvSpPr>
        <p:spPr>
          <a:xfrm>
            <a:off x="111379" y="4436715"/>
            <a:ext cx="37847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u="sng" dirty="0">
                <a:latin typeface="Primer Print" panose="020F0603020202060B02" pitchFamily="34" charset="0"/>
              </a:rPr>
              <a:t>3/3</a:t>
            </a:r>
            <a:r>
              <a:rPr lang="en-US" sz="1400" dirty="0">
                <a:latin typeface="Primer Print" panose="020F0603020202060B02" pitchFamily="34" charset="0"/>
              </a:rPr>
              <a:t>- Wear Pajamas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u="sng" dirty="0">
                <a:latin typeface="Primer Print" panose="020F0603020202060B02" pitchFamily="34" charset="0"/>
              </a:rPr>
              <a:t>3/4</a:t>
            </a:r>
            <a:r>
              <a:rPr lang="en-US" sz="1400" dirty="0">
                <a:latin typeface="Primer Print" panose="020F0603020202060B02" pitchFamily="34" charset="0"/>
              </a:rPr>
              <a:t>-</a:t>
            </a:r>
            <a:r>
              <a:rPr lang="en-US" sz="1400" u="sng" dirty="0">
                <a:latin typeface="Primer Print" panose="020F0603020202060B02" pitchFamily="34" charset="0"/>
              </a:rPr>
              <a:t> </a:t>
            </a:r>
            <a:r>
              <a:rPr lang="en-US" sz="1400" dirty="0">
                <a:latin typeface="Primer Print" panose="020F0603020202060B02" pitchFamily="34" charset="0"/>
              </a:rPr>
              <a:t>Read Across America Shirt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u="sng" dirty="0">
                <a:latin typeface="Primer Print" panose="020F0603020202060B02" pitchFamily="34" charset="0"/>
              </a:rPr>
              <a:t>3/5</a:t>
            </a:r>
            <a:r>
              <a:rPr lang="en-US" sz="1400" dirty="0">
                <a:latin typeface="Primer Print" panose="020F0603020202060B02" pitchFamily="34" charset="0"/>
              </a:rPr>
              <a:t>-wear blue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u="sng" dirty="0">
                <a:latin typeface="Primer Print" panose="020F0603020202060B02" pitchFamily="34" charset="0"/>
              </a:rPr>
              <a:t>3/6</a:t>
            </a:r>
            <a:r>
              <a:rPr lang="en-US" sz="1400" dirty="0">
                <a:latin typeface="Primer Print" panose="020F0603020202060B02" pitchFamily="34" charset="0"/>
              </a:rPr>
              <a:t>- wear sunglasses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u="sng" dirty="0">
                <a:latin typeface="Primer Print" panose="020F0603020202060B02" pitchFamily="34" charset="0"/>
              </a:rPr>
              <a:t>3/7</a:t>
            </a:r>
            <a:r>
              <a:rPr lang="en-US" sz="1400" dirty="0">
                <a:latin typeface="Primer Print" panose="020F0603020202060B02" pitchFamily="34" charset="0"/>
              </a:rPr>
              <a:t>-Dress as a book character/field trip money due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u="sng" dirty="0">
                <a:latin typeface="Primer Print" panose="020F0603020202060B02" pitchFamily="34" charset="0"/>
              </a:rPr>
              <a:t>3/12</a:t>
            </a:r>
            <a:r>
              <a:rPr lang="en-US" sz="1400" dirty="0">
                <a:latin typeface="Primer Print" panose="020F0603020202060B02" pitchFamily="34" charset="0"/>
              </a:rPr>
              <a:t>- Spring pictures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u="sng" dirty="0">
                <a:latin typeface="Primer Print" panose="020F0603020202060B02" pitchFamily="34" charset="0"/>
              </a:rPr>
              <a:t>3/13</a:t>
            </a:r>
            <a:r>
              <a:rPr lang="en-US" sz="1400" dirty="0">
                <a:latin typeface="Primer Print" panose="020F0603020202060B02" pitchFamily="34" charset="0"/>
              </a:rPr>
              <a:t>- Safari Field trip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u="sng" dirty="0">
                <a:latin typeface="Primer Print" panose="020F0603020202060B02" pitchFamily="34" charset="0"/>
              </a:rPr>
              <a:t>3/14</a:t>
            </a:r>
            <a:r>
              <a:rPr lang="en-US" sz="1400" dirty="0">
                <a:latin typeface="Primer Print" panose="020F0603020202060B02" pitchFamily="34" charset="0"/>
              </a:rPr>
              <a:t>- ½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u="sng" dirty="0">
                <a:latin typeface="Primer Print" panose="020F0603020202060B02" pitchFamily="34" charset="0"/>
              </a:rPr>
              <a:t>3/24 - 3/28</a:t>
            </a:r>
            <a:r>
              <a:rPr lang="en-US" sz="1400" dirty="0">
                <a:latin typeface="Primer Print" panose="020F0603020202060B02" pitchFamily="34" charset="0"/>
              </a:rPr>
              <a:t>- Spring Break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3D3683F-AA71-4463-834A-D4D2E2774E51}"/>
              </a:ext>
            </a:extLst>
          </p:cNvPr>
          <p:cNvSpPr txBox="1"/>
          <p:nvPr/>
        </p:nvSpPr>
        <p:spPr>
          <a:xfrm>
            <a:off x="3987663" y="4447034"/>
            <a:ext cx="3724533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u="sng" dirty="0">
                <a:latin typeface="AGDropsTheMic" panose="02000603000000000000" pitchFamily="2" charset="0"/>
                <a:ea typeface="AGDropsTheMic" panose="02000603000000000000" pitchFamily="2" charset="0"/>
              </a:rPr>
              <a:t>Math- </a:t>
            </a:r>
          </a:p>
          <a:p>
            <a:r>
              <a:rPr lang="en-US" dirty="0">
                <a:latin typeface="Primer Print" panose="020F0603020202060B02" pitchFamily="34" charset="0"/>
              </a:rPr>
              <a:t>Place value (tens and ones), comparing quantities up to 100</a:t>
            </a:r>
            <a:endParaRPr lang="en-US" sz="1600" dirty="0">
              <a:latin typeface="Primer Print" panose="020F0603020202060B02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5047F0-C268-40CE-83ED-AC397122F6BC}"/>
              </a:ext>
            </a:extLst>
          </p:cNvPr>
          <p:cNvSpPr txBox="1"/>
          <p:nvPr/>
        </p:nvSpPr>
        <p:spPr>
          <a:xfrm>
            <a:off x="3778041" y="9724589"/>
            <a:ext cx="29945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Agency FB" panose="020B0503020202020204" pitchFamily="34" charset="0"/>
                <a:ea typeface="HelloAbracadabra" panose="02000603000000000000" pitchFamily="2" charset="0"/>
              </a:rPr>
              <a:t>Every Student Empowered. Every Student Succeeds</a:t>
            </a:r>
            <a:r>
              <a:rPr lang="en-US" sz="1050" b="1" dirty="0">
                <a:latin typeface="HelloAbracadabra" panose="02000603000000000000" pitchFamily="2" charset="0"/>
                <a:ea typeface="HelloAbracadabra" panose="02000603000000000000" pitchFamily="2" charset="0"/>
              </a:rPr>
              <a:t>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48B1AB7-248B-4DAD-A49C-DC69DAB27C7A}"/>
              </a:ext>
            </a:extLst>
          </p:cNvPr>
          <p:cNvSpPr txBox="1"/>
          <p:nvPr/>
        </p:nvSpPr>
        <p:spPr>
          <a:xfrm>
            <a:off x="-924438" y="6366924"/>
            <a:ext cx="3778296" cy="830997"/>
          </a:xfrm>
          <a:prstGeom prst="rect">
            <a:avLst/>
          </a:prstGeom>
          <a:noFill/>
          <a:ln w="28575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AGJeansDay" panose="02000603000000000000" pitchFamily="2" charset="0"/>
                <a:ea typeface="AGJeansDay" panose="02000603000000000000" pitchFamily="2" charset="0"/>
              </a:rPr>
              <a:t>Tests this week: </a:t>
            </a:r>
          </a:p>
          <a:p>
            <a:pPr algn="ctr"/>
            <a:r>
              <a:rPr lang="en-US" sz="1600" dirty="0">
                <a:latin typeface="Primer Print" panose="020F0603020202060B02" pitchFamily="34" charset="0"/>
              </a:rPr>
              <a:t>Comprehension test </a:t>
            </a:r>
          </a:p>
          <a:p>
            <a:pPr algn="ctr"/>
            <a:r>
              <a:rPr lang="en-US" sz="1600" dirty="0">
                <a:latin typeface="Primer Print" panose="020F0603020202060B02" pitchFamily="34" charset="0"/>
              </a:rPr>
              <a:t>Math assessment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9771337-899F-46B6-947B-0589529680C5}"/>
              </a:ext>
            </a:extLst>
          </p:cNvPr>
          <p:cNvSpPr txBox="1"/>
          <p:nvPr/>
        </p:nvSpPr>
        <p:spPr>
          <a:xfrm>
            <a:off x="130059" y="7887654"/>
            <a:ext cx="35388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Primer Print" panose="020F0603020202060B02" pitchFamily="34" charset="0"/>
              </a:rPr>
              <a:t>-When </a:t>
            </a:r>
            <a:r>
              <a:rPr lang="en-US" sz="1200" i="1" dirty="0" err="1">
                <a:latin typeface="Primer Print" panose="020F0603020202060B02" pitchFamily="34" charset="0"/>
              </a:rPr>
              <a:t>gh</a:t>
            </a:r>
            <a:r>
              <a:rPr lang="en-US" sz="1200" dirty="0">
                <a:latin typeface="Primer Print" panose="020F0603020202060B02" pitchFamily="34" charset="0"/>
              </a:rPr>
              <a:t> comes at the beginning of a word, it has the sound /g/ (</a:t>
            </a:r>
            <a:r>
              <a:rPr lang="en-US" sz="1200" i="1" dirty="0">
                <a:latin typeface="Primer Print" panose="020F0603020202060B02" pitchFamily="34" charset="0"/>
              </a:rPr>
              <a:t>ghost</a:t>
            </a:r>
            <a:r>
              <a:rPr lang="en-US" sz="1200" dirty="0">
                <a:latin typeface="Primer Print" panose="020F0603020202060B02" pitchFamily="34" charset="0"/>
              </a:rPr>
              <a:t>).</a:t>
            </a:r>
          </a:p>
          <a:p>
            <a:r>
              <a:rPr lang="en-US" sz="1200" dirty="0">
                <a:latin typeface="Primer Print" panose="020F0603020202060B02" pitchFamily="34" charset="0"/>
              </a:rPr>
              <a:t>-When </a:t>
            </a:r>
            <a:r>
              <a:rPr lang="en-US" sz="1200" i="1" dirty="0" err="1">
                <a:latin typeface="Primer Print" panose="020F0603020202060B02" pitchFamily="34" charset="0"/>
              </a:rPr>
              <a:t>gh</a:t>
            </a:r>
            <a:r>
              <a:rPr lang="en-US" sz="1200" dirty="0">
                <a:latin typeface="Primer Print" panose="020F0603020202060B02" pitchFamily="34" charset="0"/>
              </a:rPr>
              <a:t> comes at the end of a word, it sometimes has the sound /f/ (</a:t>
            </a:r>
            <a:r>
              <a:rPr lang="en-US" sz="1200" i="1" dirty="0">
                <a:latin typeface="Primer Print" panose="020F0603020202060B02" pitchFamily="34" charset="0"/>
              </a:rPr>
              <a:t>laugh</a:t>
            </a:r>
            <a:r>
              <a:rPr lang="en-US" sz="1200" dirty="0">
                <a:latin typeface="Primer Print" panose="020F0603020202060B02" pitchFamily="34" charset="0"/>
              </a:rPr>
              <a:t>).</a:t>
            </a:r>
          </a:p>
          <a:p>
            <a:r>
              <a:rPr lang="en-US" sz="1200" dirty="0">
                <a:latin typeface="Primer Print" panose="020F0603020202060B02" pitchFamily="34" charset="0"/>
              </a:rPr>
              <a:t>3-When the vowel </a:t>
            </a:r>
            <a:r>
              <a:rPr lang="en-US" sz="1200" i="1" dirty="0" err="1">
                <a:latin typeface="Primer Print" panose="020F0603020202060B02" pitchFamily="34" charset="0"/>
              </a:rPr>
              <a:t>i</a:t>
            </a:r>
            <a:r>
              <a:rPr lang="en-US" sz="1200" dirty="0">
                <a:latin typeface="Primer Print" panose="020F0603020202060B02" pitchFamily="34" charset="0"/>
              </a:rPr>
              <a:t> comes before </a:t>
            </a:r>
            <a:r>
              <a:rPr lang="en-US" sz="1200" i="1" dirty="0" err="1">
                <a:latin typeface="Primer Print" panose="020F0603020202060B02" pitchFamily="34" charset="0"/>
              </a:rPr>
              <a:t>gh</a:t>
            </a:r>
            <a:r>
              <a:rPr lang="en-US" sz="1200" dirty="0">
                <a:latin typeface="Primer Print" panose="020F0603020202060B02" pitchFamily="34" charset="0"/>
              </a:rPr>
              <a:t>, the </a:t>
            </a:r>
            <a:r>
              <a:rPr lang="en-US" sz="1200" i="1" dirty="0" err="1">
                <a:latin typeface="Primer Print" panose="020F0603020202060B02" pitchFamily="34" charset="0"/>
              </a:rPr>
              <a:t>i</a:t>
            </a:r>
            <a:r>
              <a:rPr lang="en-US" sz="1200" dirty="0">
                <a:latin typeface="Primer Print" panose="020F0603020202060B02" pitchFamily="34" charset="0"/>
              </a:rPr>
              <a:t> is long, and the </a:t>
            </a:r>
            <a:r>
              <a:rPr lang="en-US" sz="1200" i="1" dirty="0" err="1">
                <a:latin typeface="Primer Print" panose="020F0603020202060B02" pitchFamily="34" charset="0"/>
              </a:rPr>
              <a:t>gh</a:t>
            </a:r>
            <a:r>
              <a:rPr lang="en-US" sz="1200" dirty="0">
                <a:latin typeface="Primer Print" panose="020F0603020202060B02" pitchFamily="34" charset="0"/>
              </a:rPr>
              <a:t> is silent (</a:t>
            </a:r>
            <a:r>
              <a:rPr lang="en-US" sz="1200" i="1" dirty="0">
                <a:latin typeface="Primer Print" panose="020F0603020202060B02" pitchFamily="34" charset="0"/>
              </a:rPr>
              <a:t>high; night</a:t>
            </a:r>
            <a:r>
              <a:rPr lang="en-US" sz="1200" dirty="0">
                <a:latin typeface="Primer Print" panose="020F0603020202060B02" pitchFamily="34" charset="0"/>
              </a:rPr>
              <a:t>). This is the case for most </a:t>
            </a:r>
            <a:r>
              <a:rPr lang="en-US" sz="1200" i="1" dirty="0" err="1">
                <a:latin typeface="Primer Print" panose="020F0603020202060B02" pitchFamily="34" charset="0"/>
              </a:rPr>
              <a:t>gh</a:t>
            </a:r>
            <a:r>
              <a:rPr lang="en-US" sz="1200" dirty="0">
                <a:latin typeface="Primer Print" panose="020F0603020202060B02" pitchFamily="34" charset="0"/>
              </a:rPr>
              <a:t> words.</a:t>
            </a:r>
          </a:p>
          <a:p>
            <a:r>
              <a:rPr lang="en-US" sz="1200" dirty="0">
                <a:latin typeface="Primer Print" panose="020F0603020202060B02" pitchFamily="34" charset="0"/>
              </a:rPr>
              <a:t>-When y is followed by one or two consonants, the vowel sound is short </a:t>
            </a:r>
            <a:r>
              <a:rPr lang="en-US" sz="1200" dirty="0" err="1">
                <a:latin typeface="Primer Print" panose="020F0603020202060B02" pitchFamily="34" charset="0"/>
              </a:rPr>
              <a:t>i</a:t>
            </a:r>
            <a:r>
              <a:rPr lang="en-US" sz="1200" dirty="0">
                <a:latin typeface="Primer Print" panose="020F0603020202060B02" pitchFamily="34" charset="0"/>
              </a:rPr>
              <a:t>. (gym)</a:t>
            </a:r>
          </a:p>
          <a:p>
            <a:r>
              <a:rPr lang="en-US" sz="1200" dirty="0">
                <a:latin typeface="Primer Print" panose="020F0603020202060B02" pitchFamily="34" charset="0"/>
              </a:rPr>
              <a:t>-When y is alone at the end of a single-syllable word, the sound is long </a:t>
            </a:r>
            <a:r>
              <a:rPr lang="en-US" sz="1200" dirty="0" err="1">
                <a:latin typeface="Primer Print" panose="020F0603020202060B02" pitchFamily="34" charset="0"/>
              </a:rPr>
              <a:t>i</a:t>
            </a:r>
            <a:r>
              <a:rPr lang="en-US" sz="1200" dirty="0">
                <a:latin typeface="Primer Print" panose="020F0603020202060B02" pitchFamily="34" charset="0"/>
              </a:rPr>
              <a:t>. (fly)</a:t>
            </a:r>
          </a:p>
          <a:p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8CBB1A-0360-4F4E-8295-1DABECC3B182}"/>
              </a:ext>
            </a:extLst>
          </p:cNvPr>
          <p:cNvSpPr/>
          <p:nvPr/>
        </p:nvSpPr>
        <p:spPr>
          <a:xfrm>
            <a:off x="4032635" y="5342405"/>
            <a:ext cx="3565425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>
                <a:latin typeface="AGDropsTheMic" panose="02000603000000000000" pitchFamily="2" charset="0"/>
                <a:ea typeface="AGDropsTheMic" panose="02000603000000000000" pitchFamily="2" charset="0"/>
              </a:rPr>
              <a:t>Reading-</a:t>
            </a:r>
          </a:p>
          <a:p>
            <a:r>
              <a:rPr lang="en-US" b="1" dirty="0">
                <a:latin typeface="Primer Print" panose="020F0603020202060B02" pitchFamily="34" charset="0"/>
              </a:rPr>
              <a:t>Phonics- </a:t>
            </a:r>
            <a:r>
              <a:rPr lang="en-US" dirty="0">
                <a:latin typeface="Primer Print" panose="020F0603020202060B02" pitchFamily="34" charset="0"/>
              </a:rPr>
              <a:t> </a:t>
            </a:r>
          </a:p>
          <a:p>
            <a:r>
              <a:rPr lang="en-US" dirty="0">
                <a:latin typeface="Primer Print" panose="020F0603020202060B02" pitchFamily="34" charset="0"/>
              </a:rPr>
              <a:t>Review: vowel teams, suffixes, syllables, prefixes, </a:t>
            </a:r>
            <a:r>
              <a:rPr lang="en-US" dirty="0" err="1">
                <a:latin typeface="Primer Print" panose="020F0603020202060B02" pitchFamily="34" charset="0"/>
              </a:rPr>
              <a:t>abc</a:t>
            </a:r>
            <a:r>
              <a:rPr lang="en-US" dirty="0">
                <a:latin typeface="Primer Print" panose="020F0603020202060B02" pitchFamily="34" charset="0"/>
              </a:rPr>
              <a:t> order</a:t>
            </a:r>
          </a:p>
          <a:p>
            <a:r>
              <a:rPr lang="en-US" dirty="0">
                <a:latin typeface="Primer Print" panose="020F0603020202060B02" pitchFamily="34" charset="0"/>
              </a:rPr>
              <a:t>New: long </a:t>
            </a:r>
            <a:r>
              <a:rPr lang="en-US" dirty="0" err="1">
                <a:latin typeface="Primer Print" panose="020F0603020202060B02" pitchFamily="34" charset="0"/>
              </a:rPr>
              <a:t>i</a:t>
            </a:r>
            <a:r>
              <a:rPr lang="en-US" dirty="0">
                <a:latin typeface="Primer Print" panose="020F0603020202060B02" pitchFamily="34" charset="0"/>
              </a:rPr>
              <a:t> spelling/</a:t>
            </a:r>
            <a:r>
              <a:rPr lang="en-US" dirty="0" err="1">
                <a:latin typeface="Primer Print" panose="020F0603020202060B02" pitchFamily="34" charset="0"/>
              </a:rPr>
              <a:t>gh</a:t>
            </a:r>
            <a:r>
              <a:rPr lang="en-US" dirty="0">
                <a:latin typeface="Primer Print" panose="020F0603020202060B02" pitchFamily="34" charset="0"/>
              </a:rPr>
              <a:t> and jobs of 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0B93F7F-43EF-4354-BD9C-D88689EFAE0A}"/>
              </a:ext>
            </a:extLst>
          </p:cNvPr>
          <p:cNvSpPr/>
          <p:nvPr/>
        </p:nvSpPr>
        <p:spPr>
          <a:xfrm>
            <a:off x="4032636" y="6742735"/>
            <a:ext cx="277505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Primer Print" panose="020F0603020202060B02" pitchFamily="34" charset="0"/>
              </a:rPr>
              <a:t>Comprehension-</a:t>
            </a:r>
          </a:p>
          <a:p>
            <a:r>
              <a:rPr lang="en-US" dirty="0">
                <a:latin typeface="Primer Print" panose="020F0603020202060B02" pitchFamily="34" charset="0"/>
              </a:rPr>
              <a:t>Fact/opinion</a:t>
            </a:r>
          </a:p>
          <a:p>
            <a:r>
              <a:rPr lang="en-US" b="1" dirty="0">
                <a:latin typeface="Primer Print" panose="020F0603020202060B02" pitchFamily="34" charset="0"/>
              </a:rPr>
              <a:t>Grammar-</a:t>
            </a:r>
            <a:r>
              <a:rPr lang="en-US" dirty="0">
                <a:latin typeface="Primer Print" panose="020F0603020202060B02" pitchFamily="34" charset="0"/>
              </a:rPr>
              <a:t> </a:t>
            </a:r>
          </a:p>
          <a:p>
            <a:r>
              <a:rPr lang="en-US" dirty="0">
                <a:latin typeface="Primer Print" panose="020F0603020202060B02" pitchFamily="34" charset="0"/>
              </a:rPr>
              <a:t>Possessive nouns,</a:t>
            </a:r>
          </a:p>
          <a:p>
            <a:r>
              <a:rPr lang="en-US" dirty="0">
                <a:latin typeface="Primer Print" panose="020F0603020202060B02" pitchFamily="34" charset="0"/>
              </a:rPr>
              <a:t>Sentence types/compound sentences</a:t>
            </a:r>
          </a:p>
          <a:p>
            <a:r>
              <a:rPr lang="en-US" b="1" u="sng" dirty="0">
                <a:latin typeface="AGDropsTheMic" panose="02000603000000000000" pitchFamily="2" charset="0"/>
                <a:ea typeface="AGDropsTheMic" panose="02000603000000000000" pitchFamily="2" charset="0"/>
              </a:rPr>
              <a:t>Social Science-</a:t>
            </a:r>
          </a:p>
          <a:p>
            <a:r>
              <a:rPr lang="en-US" dirty="0">
                <a:latin typeface="Primer Print" panose="020F0603020202060B02" pitchFamily="34" charset="0"/>
              </a:rPr>
              <a:t>Black History Month</a:t>
            </a:r>
          </a:p>
          <a:p>
            <a:r>
              <a:rPr lang="en-US" dirty="0">
                <a:latin typeface="Primer Print" panose="020F0603020202060B02" pitchFamily="34" charset="0"/>
              </a:rPr>
              <a:t>Lives past/present/future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0FF6415-921B-4C57-8726-35BE3BAC4E92}"/>
              </a:ext>
            </a:extLst>
          </p:cNvPr>
          <p:cNvSpPr txBox="1"/>
          <p:nvPr/>
        </p:nvSpPr>
        <p:spPr>
          <a:xfrm>
            <a:off x="6696051" y="934070"/>
            <a:ext cx="1106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HelloAntsOnFire" panose="02000603000000000000" pitchFamily="2" charset="0"/>
                <a:ea typeface="HelloAntsOnFire" panose="02000603000000000000" pitchFamily="2" charset="0"/>
              </a:rPr>
              <a:t>24-28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4E9104-3F88-4077-9AFB-92E01A956D7C}"/>
              </a:ext>
            </a:extLst>
          </p:cNvPr>
          <p:cNvSpPr txBox="1"/>
          <p:nvPr/>
        </p:nvSpPr>
        <p:spPr>
          <a:xfrm>
            <a:off x="1506618" y="6854142"/>
            <a:ext cx="25461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Primer Print" panose="020F0603020202060B02" pitchFamily="34" charset="0"/>
              </a:rPr>
              <a:t>Again, round, they, country</a:t>
            </a:r>
            <a:endParaRPr lang="en-US" sz="1200" dirty="0">
              <a:latin typeface="Primer Print" panose="020F0603020202060B02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2BA5E05-8F32-4DE2-B824-42C66E0F7AF3}"/>
              </a:ext>
            </a:extLst>
          </p:cNvPr>
          <p:cNvSpPr txBox="1"/>
          <p:nvPr/>
        </p:nvSpPr>
        <p:spPr>
          <a:xfrm>
            <a:off x="2116118" y="6443394"/>
            <a:ext cx="1475479" cy="40011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GDropsTheMic" panose="02000603000000000000" pitchFamily="2" charset="0"/>
                <a:ea typeface="AGDropsTheMic" panose="02000603000000000000" pitchFamily="2" charset="0"/>
              </a:rPr>
              <a:t>Sight Words</a:t>
            </a:r>
          </a:p>
        </p:txBody>
      </p:sp>
    </p:spTree>
    <p:extLst>
      <p:ext uri="{BB962C8B-B14F-4D97-AF65-F5344CB8AC3E}">
        <p14:creationId xmlns:p14="http://schemas.microsoft.com/office/powerpoint/2010/main" val="700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408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Sweet Pea</vt:lpstr>
      <vt:lpstr>AGDropsTheMic</vt:lpstr>
      <vt:lpstr>Agency FB</vt:lpstr>
      <vt:lpstr>AGJeansDay</vt:lpstr>
      <vt:lpstr>Arial</vt:lpstr>
      <vt:lpstr>Calibri</vt:lpstr>
      <vt:lpstr>HelloAbracadabra</vt:lpstr>
      <vt:lpstr>HelloAntsOnFire</vt:lpstr>
      <vt:lpstr>Primer Print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DeLussey</dc:creator>
  <cp:lastModifiedBy>lauren holena</cp:lastModifiedBy>
  <cp:revision>44</cp:revision>
  <dcterms:created xsi:type="dcterms:W3CDTF">2015-08-10T00:49:25Z</dcterms:created>
  <dcterms:modified xsi:type="dcterms:W3CDTF">2025-02-21T18:11:04Z</dcterms:modified>
</cp:coreProperties>
</file>