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EF42BF"/>
    <a:srgbClr val="BB6DFF"/>
    <a:srgbClr val="E4418F"/>
    <a:srgbClr val="FFFFFF"/>
    <a:srgbClr val="FD6D2A"/>
    <a:srgbClr val="BB6DFC"/>
    <a:srgbClr val="FE6F37"/>
    <a:srgbClr val="38D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p:scale>
          <a:sx n="100" d="100"/>
          <a:sy n="100" d="100"/>
        </p:scale>
        <p:origin x="304" y="-169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C4A93D-1349-412F-8266-F37F6D42880B}"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C4A93D-1349-412F-8266-F37F6D42880B}"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C4A93D-1349-412F-8266-F37F6D42880B}"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C4A93D-1349-412F-8266-F37F6D42880B}"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4A93D-1349-412F-8266-F37F6D42880B}"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0C4A93D-1349-412F-8266-F37F6D42880B}" type="datetimeFigureOut">
              <a:rPr lang="en-US" smtClean="0"/>
              <a:t>12/12/2021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510AE8-853A-44F6-939C-F01120C2D7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phillips@mcpss.com"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tylesaveur.blogspot.com/2010_03_01_archive.html" TargetMode="Externa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566544" y="6840918"/>
            <a:ext cx="5177155" cy="183318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200" dirty="0">
                <a:latin typeface="Arial Rounded MT Bold" pitchFamily="34" charset="0"/>
                <a:ea typeface="Alexis Marie" panose="02000603000000000000" pitchFamily="2" charset="0"/>
              </a:rPr>
              <a:t>Student Council will continue to collect toys Monday and Tuesday this week! Don’t forget to bring an unwrapped toy to school to help spread Christmas Joy to someone in need this holiday season. December 14</a:t>
            </a:r>
            <a:r>
              <a:rPr lang="en-US" altLang="en-US" sz="1200" baseline="30000" dirty="0">
                <a:latin typeface="Arial Rounded MT Bold" pitchFamily="34" charset="0"/>
                <a:ea typeface="Alexis Marie" panose="02000603000000000000" pitchFamily="2" charset="0"/>
              </a:rPr>
              <a:t>th</a:t>
            </a:r>
            <a:r>
              <a:rPr lang="en-US" altLang="en-US" sz="1200" dirty="0">
                <a:latin typeface="Arial Rounded MT Bold" pitchFamily="34" charset="0"/>
                <a:ea typeface="Alexis Marie" panose="02000603000000000000" pitchFamily="2" charset="0"/>
              </a:rPr>
              <a:t> is the deadline.</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Arial Rounded MT Bold" pitchFamily="34" charset="0"/>
                <a:ea typeface="Alexis Marie" panose="02000603000000000000" pitchFamily="2" charset="0"/>
              </a:rPr>
              <a:t>Our compliment bucket is FULL! YAY! Our celebration will be the morning of our party on December 17</a:t>
            </a:r>
            <a:r>
              <a:rPr lang="en-US" altLang="en-US" sz="1400" baseline="30000" dirty="0">
                <a:latin typeface="Arial Rounded MT Bold" pitchFamily="34" charset="0"/>
                <a:ea typeface="Alexis Marie" panose="02000603000000000000" pitchFamily="2" charset="0"/>
              </a:rPr>
              <a:t>th</a:t>
            </a:r>
            <a:r>
              <a:rPr lang="en-US" altLang="en-US" sz="1400" dirty="0">
                <a:latin typeface="Arial Rounded MT Bold" pitchFamily="34" charset="0"/>
                <a:ea typeface="Alexis Marie" panose="02000603000000000000" pitchFamily="2" charset="0"/>
              </a:rPr>
              <a:t>. We plan to make bell necklaces, have donuts and juice, and watch the Polar Express. If you would like to help send items, please let me know. THANK YOU! </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4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p:txBody>
      </p:sp>
      <p:sp>
        <p:nvSpPr>
          <p:cNvPr id="5" name="Text Box 4"/>
          <p:cNvSpPr txBox="1">
            <a:spLocks noChangeArrowheads="1"/>
          </p:cNvSpPr>
          <p:nvPr/>
        </p:nvSpPr>
        <p:spPr bwMode="auto">
          <a:xfrm>
            <a:off x="2088832" y="6475751"/>
            <a:ext cx="4959668" cy="5124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400" b="1" i="0" u="none" strike="noStrike" cap="none" normalizeH="0" baseline="0" dirty="0">
                <a:ln>
                  <a:noFill/>
                </a:ln>
                <a:solidFill>
                  <a:srgbClr val="FF0000"/>
                </a:solidFill>
                <a:latin typeface="Cavolini" panose="03000502040302020204" pitchFamily="66" charset="0"/>
                <a:cs typeface="Cavolini" panose="03000502040302020204" pitchFamily="66" charset="0"/>
              </a:rPr>
              <a:t>             Things to Know</a:t>
            </a:r>
            <a:r>
              <a:rPr kumimoji="0" lang="en-US" altLang="en-US" sz="2400" b="1" i="0" u="none" strike="noStrike" cap="none" normalizeH="0" dirty="0">
                <a:ln>
                  <a:noFill/>
                </a:ln>
                <a:solidFill>
                  <a:schemeClr val="accent1">
                    <a:lumMod val="50000"/>
                  </a:schemeClr>
                </a:solidFill>
                <a:latin typeface="Cavolini" panose="03000502040302020204" pitchFamily="66" charset="0"/>
                <a:cs typeface="Cavolini" panose="03000502040302020204" pitchFamily="66" charset="0"/>
              </a:rPr>
              <a:t> </a:t>
            </a:r>
            <a:endParaRPr kumimoji="0" lang="en-US" altLang="en-US" sz="2400" b="1" i="0" u="none" strike="noStrike" cap="none" normalizeH="0" baseline="0" dirty="0">
              <a:ln>
                <a:noFill/>
              </a:ln>
              <a:solidFill>
                <a:schemeClr val="accent1">
                  <a:lumMod val="50000"/>
                </a:schemeClr>
              </a:solidFill>
              <a:latin typeface="Cavolini" panose="03000502040302020204" pitchFamily="66" charset="0"/>
              <a:cs typeface="Cavolini" panose="03000502040302020204" pitchFamily="66" charset="0"/>
            </a:endParaRPr>
          </a:p>
        </p:txBody>
      </p:sp>
      <p:sp>
        <p:nvSpPr>
          <p:cNvPr id="6" name="Rectangle 5"/>
          <p:cNvSpPr>
            <a:spLocks noChangeArrowheads="1"/>
          </p:cNvSpPr>
          <p:nvPr/>
        </p:nvSpPr>
        <p:spPr bwMode="auto">
          <a:xfrm>
            <a:off x="3752850" y="2053209"/>
            <a:ext cx="3034665" cy="3115691"/>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Monday, December 13</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-homework assigned and sent home</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Wednesday, December 15</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 ICE CREAM DAY ($1.00)</a:t>
            </a:r>
          </a:p>
          <a:p>
            <a:pPr eaLnBrk="0" fontAlgn="base" hangingPunct="0">
              <a:spcBef>
                <a:spcPct val="0"/>
              </a:spcBef>
              <a:spcAft>
                <a:spcPct val="0"/>
              </a:spcAft>
            </a:pPr>
            <a:r>
              <a:rPr lang="en-US" altLang="en-US" sz="1400" dirty="0">
                <a:latin typeface="Corbel" panose="020B0503020204020204" pitchFamily="34" charset="0"/>
                <a:ea typeface="DotumChe" pitchFamily="49" charset="-127"/>
              </a:rPr>
              <a:t>Friday, December 17</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–Homework Due</a:t>
            </a:r>
          </a:p>
          <a:p>
            <a:pPr eaLnBrk="0" fontAlgn="base" hangingPunct="0">
              <a:spcBef>
                <a:spcPct val="0"/>
              </a:spcBef>
              <a:spcAft>
                <a:spcPct val="0"/>
              </a:spcAft>
            </a:pPr>
            <a:r>
              <a:rPr lang="en-US" altLang="en-US" sz="1400" dirty="0">
                <a:latin typeface="Corbel" panose="020B0503020204020204" pitchFamily="34" charset="0"/>
                <a:ea typeface="DotumChe" pitchFamily="49" charset="-127"/>
              </a:rPr>
              <a:t>December  13</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-14</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LAST  TWO DAYS for our Stuff the Bus Toy Drive Friday</a:t>
            </a:r>
          </a:p>
          <a:p>
            <a:pPr eaLnBrk="0" fontAlgn="base" hangingPunct="0">
              <a:spcBef>
                <a:spcPct val="0"/>
              </a:spcBef>
              <a:spcAft>
                <a:spcPct val="0"/>
              </a:spcAft>
            </a:pPr>
            <a:r>
              <a:rPr lang="en-US" altLang="en-US" sz="1400" dirty="0">
                <a:latin typeface="Corbel" panose="020B0503020204020204" pitchFamily="34" charset="0"/>
                <a:ea typeface="DotumChe" pitchFamily="49" charset="-127"/>
              </a:rPr>
              <a:t>December 17</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Holiday Party </a:t>
            </a:r>
          </a:p>
          <a:p>
            <a:pPr eaLnBrk="0" fontAlgn="base" hangingPunct="0">
              <a:spcBef>
                <a:spcPct val="0"/>
              </a:spcBef>
              <a:spcAft>
                <a:spcPct val="0"/>
              </a:spcAft>
            </a:pPr>
            <a:r>
              <a:rPr lang="en-US" altLang="en-US" sz="1400" b="1" u="sng" dirty="0">
                <a:latin typeface="Corbel" panose="020B0503020204020204" pitchFamily="34" charset="0"/>
                <a:ea typeface="DotumChe" pitchFamily="49" charset="-127"/>
              </a:rPr>
              <a:t>This week:</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Counseling Wednesday @ 10:30</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400" dirty="0">
              <a:latin typeface="Corbel" panose="020B0503020204020204" pitchFamily="34" charset="0"/>
              <a:ea typeface="DotumChe" pitchFamily="49" charset="-127"/>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Britannic Bold" panose="020B0903060703020204" pitchFamily="34" charset="0"/>
                <a:ea typeface="DotumChe" pitchFamily="49" charset="-127"/>
              </a:rPr>
              <a:t>Congratulations to our November Character Kid: </a:t>
            </a:r>
            <a:r>
              <a:rPr lang="en-US" altLang="en-US" sz="1400" b="1" dirty="0" err="1">
                <a:latin typeface="Britannic Bold" panose="020B0903060703020204" pitchFamily="34" charset="0"/>
                <a:ea typeface="DotumChe" pitchFamily="49" charset="-127"/>
              </a:rPr>
              <a:t>Bradlee</a:t>
            </a:r>
            <a:r>
              <a:rPr lang="en-US" altLang="en-US" sz="1400" b="1" dirty="0">
                <a:latin typeface="Britannic Bold" panose="020B0903060703020204" pitchFamily="34" charset="0"/>
                <a:ea typeface="DotumChe" pitchFamily="49" charset="-127"/>
              </a:rPr>
              <a:t> Critchfield</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mic Sans MS" panose="030F0702030302020204" pitchFamily="66" charset="0"/>
                <a:ea typeface="DotumChe" pitchFamily="49" charset="-127"/>
              </a:rPr>
              <a:t> </a:t>
            </a:r>
          </a:p>
        </p:txBody>
      </p:sp>
      <p:sp>
        <p:nvSpPr>
          <p:cNvPr id="7" name="Text Box 6"/>
          <p:cNvSpPr txBox="1">
            <a:spLocks noChangeArrowheads="1"/>
          </p:cNvSpPr>
          <p:nvPr/>
        </p:nvSpPr>
        <p:spPr bwMode="auto">
          <a:xfrm>
            <a:off x="4127500" y="1620741"/>
            <a:ext cx="2634615" cy="7071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C</a:t>
            </a:r>
            <a:r>
              <a:rPr kumimoji="0" lang="en-US" altLang="en-US" sz="3200" i="0" u="none" strike="noStrike" cap="none" normalizeH="0" baseline="0" dirty="0">
                <a:ln>
                  <a:noFill/>
                </a:ln>
                <a:solidFill>
                  <a:srgbClr val="FF0000"/>
                </a:solidFill>
                <a:latin typeface="KG Blank Space Sketch" panose="02000000000000000000" pitchFamily="2" charset="0"/>
              </a:rPr>
              <a:t>a</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l</a:t>
            </a:r>
            <a:r>
              <a:rPr kumimoji="0" lang="en-US" altLang="en-US" sz="3200" i="0" u="none" strike="noStrike" cap="none" normalizeH="0" baseline="0" dirty="0">
                <a:ln>
                  <a:noFill/>
                </a:ln>
                <a:solidFill>
                  <a:srgbClr val="FF0000"/>
                </a:solidFill>
                <a:latin typeface="KG Blank Space Sketch" panose="02000000000000000000" pitchFamily="2" charset="0"/>
              </a:rPr>
              <a:t>e</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n</a:t>
            </a:r>
            <a:r>
              <a:rPr kumimoji="0" lang="en-US" altLang="en-US" sz="3200" i="0" u="none" strike="noStrike" cap="none" normalizeH="0" baseline="0" dirty="0">
                <a:ln>
                  <a:noFill/>
                </a:ln>
                <a:solidFill>
                  <a:srgbClr val="FF0000"/>
                </a:solidFill>
                <a:latin typeface="KG Blank Space Sketch" panose="02000000000000000000" pitchFamily="2" charset="0"/>
              </a:rPr>
              <a:t>d</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a</a:t>
            </a:r>
            <a:r>
              <a:rPr kumimoji="0" lang="en-US" altLang="en-US" sz="3200" i="0" u="none" strike="noStrike" cap="none" normalizeH="0" baseline="0" dirty="0">
                <a:ln>
                  <a:noFill/>
                </a:ln>
                <a:solidFill>
                  <a:srgbClr val="FF0000"/>
                </a:solidFill>
                <a:latin typeface="KG Blank Space Sketch" panose="02000000000000000000" pitchFamily="2" charset="0"/>
              </a:rPr>
              <a:t>r</a:t>
            </a:r>
          </a:p>
        </p:txBody>
      </p:sp>
      <p:sp>
        <p:nvSpPr>
          <p:cNvPr id="8" name="Rectangle 7"/>
          <p:cNvSpPr>
            <a:spLocks noChangeArrowheads="1"/>
          </p:cNvSpPr>
          <p:nvPr/>
        </p:nvSpPr>
        <p:spPr bwMode="auto">
          <a:xfrm>
            <a:off x="88265" y="2173858"/>
            <a:ext cx="3578860" cy="299504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Parents,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We are in our last week of 2021. It is super important to finish our 2</a:t>
            </a:r>
            <a:r>
              <a:rPr lang="en-US" altLang="en-US" sz="1200" b="1" baseline="30000" dirty="0">
                <a:latin typeface="Ink Free" panose="03080402000500000000" charset="0"/>
                <a:ea typeface="Alexis Marie" panose="02000603000000000000" pitchFamily="2" charset="0"/>
                <a:cs typeface="Ink Free" panose="03080402000500000000" charset="0"/>
              </a:rPr>
              <a:t>nd</a:t>
            </a:r>
            <a:r>
              <a:rPr lang="en-US" altLang="en-US" sz="1200" b="1" dirty="0">
                <a:latin typeface="Ink Free" panose="03080402000500000000" charset="0"/>
                <a:ea typeface="Alexis Marie" panose="02000603000000000000" pitchFamily="2" charset="0"/>
                <a:cs typeface="Ink Free" panose="03080402000500000000" charset="0"/>
              </a:rPr>
              <a:t> quarter STRONG. Please encourage your child to do their best this week. Attendance is also important, as we are completing grades and retests for the quarter. If you have any questions or concerns, please contact me: </a:t>
            </a:r>
            <a:r>
              <a:rPr lang="en-US" altLang="en-US" sz="1200" b="1" dirty="0">
                <a:latin typeface="Cavolini" panose="03000502040302020204" pitchFamily="66" charset="0"/>
                <a:ea typeface="Alexis Marie" panose="02000603000000000000" pitchFamily="2" charset="0"/>
                <a:cs typeface="Cavolini" panose="03000502040302020204" pitchFamily="66" charset="0"/>
                <a:hlinkClick r:id="rId3"/>
              </a:rPr>
              <a:t>pphillips@mcpss.com</a:t>
            </a:r>
            <a:endParaRPr lang="en-US" altLang="en-US" sz="1200" b="1" dirty="0">
              <a:latin typeface="Cavolini" panose="03000502040302020204" pitchFamily="66" charset="0"/>
              <a:ea typeface="Alexis Marie" panose="02000603000000000000" pitchFamily="2" charset="0"/>
              <a:cs typeface="Cavolini" panose="0300050204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Abadi Extra Light" panose="020B0604020202020204" pitchFamily="34" charset="0"/>
                <a:ea typeface="Alexis Marie" panose="02000603000000000000" pitchFamily="2" charset="0"/>
                <a:cs typeface="Cavolini" panose="03000502040302020204" pitchFamily="66" charset="0"/>
              </a:rPr>
              <a:t>Please be sure to send a note if your child is absent. After three days, it’s an unexcused absence. </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Abadi Extra Light" panose="020B0604020202020204" pitchFamily="34" charset="0"/>
                <a:ea typeface="Alexis Marie" panose="02000603000000000000" pitchFamily="2" charset="0"/>
                <a:cs typeface="Cavolini" panose="03000502040302020204" pitchFamily="66" charset="0"/>
              </a:rPr>
              <a:t>Please Note:</a:t>
            </a:r>
            <a:r>
              <a:rPr lang="en-US" altLang="en-US" sz="1200" b="1" dirty="0">
                <a:latin typeface="Ink Free" panose="03080402000500000000" charset="0"/>
                <a:ea typeface="Alexis Marie" panose="02000603000000000000" pitchFamily="2" charset="0"/>
                <a:cs typeface="Ink Free" panose="03080402000500000000" charset="0"/>
              </a:rPr>
              <a:t>*Quiz = Minor grade   *Test= Major grade</a:t>
            </a:r>
            <a:endParaRPr lang="en-US" altLang="en-US" sz="1400" b="1" dirty="0">
              <a:latin typeface="Modern Love Caps" panose="020B0604020202020204" pitchFamily="82" charset="0"/>
              <a:ea typeface="Alexis Marie" panose="02000603000000000000" pitchFamily="2" charset="0"/>
              <a:cs typeface="Ink Free" panose="03080402000500000000" charset="0"/>
            </a:endParaRPr>
          </a:p>
          <a:p>
            <a:pPr marR="0" lvl="0" algn="l" defTabSz="914400" rtl="0" eaLnBrk="0" fontAlgn="base" latinLnBrk="0" hangingPunct="0">
              <a:lnSpc>
                <a:spcPct val="100000"/>
              </a:lnSpc>
              <a:spcBef>
                <a:spcPct val="0"/>
              </a:spcBef>
              <a:spcAft>
                <a:spcPct val="0"/>
              </a:spcAft>
              <a:buClrTx/>
              <a:buSzTx/>
            </a:pPr>
            <a:endParaRPr lang="en-US" altLang="en-US" sz="1200" b="1" dirty="0">
              <a:latin typeface="Modern Love Caps" panose="020B0604020202020204" pitchFamily="82" charset="0"/>
              <a:ea typeface="Alexis Marie" panose="02000603000000000000" pitchFamily="2" charset="0"/>
              <a:cs typeface="Ink Free" panose="03080402000500000000" charset="0"/>
            </a:endParaRPr>
          </a:p>
          <a:p>
            <a:pPr marR="0" lvl="0" algn="l" defTabSz="914400" rtl="0" eaLnBrk="0" fontAlgn="base" latinLnBrk="0" hangingPunct="0">
              <a:lnSpc>
                <a:spcPct val="100000"/>
              </a:lnSpc>
              <a:spcBef>
                <a:spcPct val="0"/>
              </a:spcBef>
              <a:spcAft>
                <a:spcPct val="0"/>
              </a:spcAft>
              <a:buClrTx/>
              <a:buSzTx/>
            </a:pPr>
            <a:r>
              <a:rPr lang="en-US" altLang="en-US" sz="1200" b="1" dirty="0">
                <a:latin typeface="Modern Love Caps" panose="020B0604020202020204" pitchFamily="82" charset="0"/>
                <a:ea typeface="Alexis Marie" panose="02000603000000000000" pitchFamily="2" charset="0"/>
                <a:cs typeface="Ink Free" panose="03080402000500000000" charset="0"/>
              </a:rPr>
              <a:t>Clorox/Lysol wipes</a:t>
            </a:r>
          </a:p>
          <a:p>
            <a:pPr marR="0" lvl="0" algn="l" defTabSz="914400" rtl="0" eaLnBrk="0" fontAlgn="base" latinLnBrk="0" hangingPunct="0">
              <a:lnSpc>
                <a:spcPct val="100000"/>
              </a:lnSpc>
              <a:spcBef>
                <a:spcPct val="0"/>
              </a:spcBef>
              <a:spcAft>
                <a:spcPct val="0"/>
              </a:spcAft>
              <a:buClrTx/>
              <a:buSzTx/>
            </a:pPr>
            <a:r>
              <a:rPr lang="en-US" altLang="en-US" sz="1200" b="1" dirty="0">
                <a:latin typeface="Modern Love Caps" panose="020B0604020202020204" pitchFamily="82" charset="0"/>
                <a:ea typeface="Alexis Marie" panose="02000603000000000000" pitchFamily="2" charset="0"/>
                <a:cs typeface="Ink Free" panose="03080402000500000000" charset="0"/>
              </a:rPr>
              <a:t>Juice</a:t>
            </a:r>
          </a:p>
          <a:p>
            <a:pPr marR="0" lvl="0" algn="l" defTabSz="914400" rtl="0" eaLnBrk="0" fontAlgn="base" latinLnBrk="0" hangingPunct="0">
              <a:lnSpc>
                <a:spcPct val="100000"/>
              </a:lnSpc>
              <a:spcBef>
                <a:spcPct val="0"/>
              </a:spcBef>
              <a:spcAft>
                <a:spcPct val="0"/>
              </a:spcAft>
              <a:buClrTx/>
              <a:buSzTx/>
            </a:pPr>
            <a:r>
              <a:rPr lang="en-US" altLang="en-US" sz="1200" b="1" dirty="0">
                <a:latin typeface="Modern Love Caps" panose="020B0604020202020204" pitchFamily="82" charset="0"/>
                <a:ea typeface="Alexis Marie" panose="02000603000000000000" pitchFamily="2" charset="0"/>
                <a:cs typeface="Ink Free" panose="03080402000500000000" charset="0"/>
              </a:rPr>
              <a:t>Candy canes </a:t>
            </a:r>
          </a:p>
          <a:p>
            <a:pPr marR="0" lvl="0" algn="l" defTabSz="914400" rtl="0" eaLnBrk="0" fontAlgn="base" latinLnBrk="0" hangingPunct="0">
              <a:lnSpc>
                <a:spcPct val="100000"/>
              </a:lnSpc>
              <a:spcBef>
                <a:spcPct val="0"/>
              </a:spcBef>
              <a:spcAft>
                <a:spcPct val="0"/>
              </a:spcAft>
              <a:buClrTx/>
              <a:buSzTx/>
            </a:pPr>
            <a:r>
              <a:rPr lang="en-US" altLang="en-US" sz="1200" b="1" dirty="0">
                <a:latin typeface="Modern Love Caps" panose="020B0604020202020204" pitchFamily="82" charset="0"/>
                <a:ea typeface="Alexis Marie" panose="02000603000000000000" pitchFamily="2" charset="0"/>
                <a:cs typeface="Ink Free" panose="03080402000500000000" charset="0"/>
              </a:rPr>
              <a:t>Christmas tree cakes</a:t>
            </a:r>
          </a:p>
          <a:p>
            <a:pPr marR="0" lvl="0" algn="l" defTabSz="914400" rtl="0" eaLnBrk="0" fontAlgn="base" latinLnBrk="0" hangingPunct="0">
              <a:lnSpc>
                <a:spcPct val="100000"/>
              </a:lnSpc>
              <a:spcBef>
                <a:spcPct val="0"/>
              </a:spcBef>
              <a:spcAft>
                <a:spcPct val="0"/>
              </a:spcAft>
              <a:buClrTx/>
              <a:buSzTx/>
            </a:pPr>
            <a:endParaRPr lang="en-US" altLang="en-US" sz="1200" b="1" dirty="0">
              <a:latin typeface="Modern Love Caps" panose="020B0604020202020204" pitchFamily="82" charset="0"/>
              <a:ea typeface="Alexis Marie" panose="02000603000000000000" pitchFamily="2" charset="0"/>
              <a:cs typeface="Ink Free" panose="03080402000500000000"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pPr>
            <a:endParaRPr lang="en-US" altLang="en-US" sz="1200" b="1" dirty="0">
              <a:latin typeface="Ink Free" panose="03080402000500000000" charset="0"/>
              <a:ea typeface="Alexis Marie" panose="02000603000000000000" pitchFamily="2" charset="0"/>
              <a:cs typeface="Ink Free" panose="03080402000500000000" charset="0"/>
            </a:endParaRPr>
          </a:p>
        </p:txBody>
      </p:sp>
      <p:sp>
        <p:nvSpPr>
          <p:cNvPr id="9" name="Rectangle 8"/>
          <p:cNvSpPr>
            <a:spLocks noChangeArrowheads="1"/>
          </p:cNvSpPr>
          <p:nvPr/>
        </p:nvSpPr>
        <p:spPr bwMode="auto">
          <a:xfrm>
            <a:off x="62865" y="5408612"/>
            <a:ext cx="6699250" cy="1192594"/>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Reading</a:t>
            </a:r>
            <a:r>
              <a:rPr lang="en-US" altLang="en-US" sz="1400" dirty="0">
                <a:latin typeface="Tahoma" panose="020B0604030504040204" pitchFamily="34" charset="0"/>
                <a:ea typeface="Tahoma" panose="020B0604030504040204" pitchFamily="34" charset="0"/>
                <a:cs typeface="Tahoma" panose="020B0604030504040204" pitchFamily="34" charset="0"/>
              </a:rPr>
              <a:t> –</a:t>
            </a:r>
            <a:r>
              <a:rPr lang="en-US" altLang="en-US" sz="1400" i="1" dirty="0">
                <a:latin typeface="Tahoma" panose="020B0604030504040204" pitchFamily="34" charset="0"/>
                <a:ea typeface="Tahoma" panose="020B0604030504040204" pitchFamily="34" charset="0"/>
                <a:cs typeface="Tahoma" panose="020B0604030504040204" pitchFamily="34" charset="0"/>
              </a:rPr>
              <a:t> </a:t>
            </a:r>
            <a:r>
              <a:rPr lang="en-US" altLang="en-US" sz="1400" dirty="0">
                <a:latin typeface="Tahoma" panose="020B0604030504040204" pitchFamily="34" charset="0"/>
                <a:ea typeface="Tahoma" panose="020B0604030504040204" pitchFamily="34" charset="0"/>
                <a:cs typeface="Tahoma" panose="020B0604030504040204" pitchFamily="34" charset="0"/>
              </a:rPr>
              <a:t>Charts, Graphs, and Diagrams</a:t>
            </a:r>
            <a:endParaRPr lang="en-US" altLang="en-US" sz="1400" b="1"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baseline="0" dirty="0">
                <a:latin typeface="Tahoma" panose="020B0604030504040204" pitchFamily="34" charset="0"/>
                <a:ea typeface="Tahoma" panose="020B0604030504040204" pitchFamily="34" charset="0"/>
                <a:cs typeface="Tahoma" panose="020B0604030504040204" pitchFamily="34" charset="0"/>
              </a:rPr>
              <a:t>Language Arts- </a:t>
            </a:r>
            <a:r>
              <a:rPr lang="en-US" altLang="en-US" sz="1400" baseline="0" dirty="0">
                <a:latin typeface="Tahoma" panose="020B0604030504040204" pitchFamily="34" charset="0"/>
                <a:ea typeface="Tahoma" panose="020B0604030504040204" pitchFamily="34" charset="0"/>
                <a:cs typeface="Tahoma" panose="020B0604030504040204" pitchFamily="34" charset="0"/>
              </a:rPr>
              <a:t>Informative Writing and the Cursive </a:t>
            </a:r>
            <a:r>
              <a:rPr lang="en-US" altLang="en-US" sz="1400" b="1" baseline="0" dirty="0">
                <a:latin typeface="Tahoma" panose="020B0604030504040204" pitchFamily="34" charset="0"/>
                <a:ea typeface="Tahoma" panose="020B0604030504040204" pitchFamily="34" charset="0"/>
                <a:cs typeface="Tahoma" panose="020B0604030504040204" pitchFamily="34" charset="0"/>
              </a:rPr>
              <a:t>Writing Assessment </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Math- </a:t>
            </a:r>
            <a:r>
              <a:rPr lang="en-US" altLang="en-US" sz="1400" dirty="0">
                <a:latin typeface="Tahoma" panose="020B0604030504040204" pitchFamily="34" charset="0"/>
                <a:ea typeface="Tahoma" panose="020B0604030504040204" pitchFamily="34" charset="0"/>
                <a:cs typeface="Tahoma" panose="020B0604030504040204" pitchFamily="34" charset="0"/>
              </a:rPr>
              <a:t>Factors and Multiples </a:t>
            </a:r>
            <a:r>
              <a:rPr lang="en-US" altLang="en-US" sz="1400" b="1" dirty="0">
                <a:latin typeface="Tahoma" panose="020B0604030504040204" pitchFamily="34" charset="0"/>
                <a:ea typeface="Tahoma" panose="020B0604030504040204" pitchFamily="34" charset="0"/>
                <a:cs typeface="Tahoma" panose="020B0604030504040204" pitchFamily="34" charset="0"/>
              </a:rPr>
              <a:t>Test Wednesday –The  Study guide will be completed in class.</a:t>
            </a:r>
          </a:p>
          <a:p>
            <a:pPr lvl="0" eaLnBrk="0" fontAlgn="base" hangingPunct="0">
              <a:spcBef>
                <a:spcPct val="0"/>
              </a:spcBef>
              <a:spcAft>
                <a:spcPct val="0"/>
              </a:spcAft>
            </a:pPr>
            <a:r>
              <a:rPr lang="en-US" altLang="en-US" sz="1400" b="1" dirty="0">
                <a:latin typeface="Tahoma" panose="020B0604030504040204" pitchFamily="34" charset="0"/>
                <a:ea typeface="Tahoma" panose="020B0604030504040204" pitchFamily="34" charset="0"/>
                <a:cs typeface="Tahoma" panose="020B0604030504040204" pitchFamily="34" charset="0"/>
              </a:rPr>
              <a:t>Science- </a:t>
            </a:r>
            <a:r>
              <a:rPr lang="en-US" altLang="en-US" sz="1400" dirty="0">
                <a:latin typeface="Tahoma" panose="020B0604030504040204" pitchFamily="34" charset="0"/>
                <a:ea typeface="Tahoma" panose="020B0604030504040204" pitchFamily="34" charset="0"/>
                <a:cs typeface="Tahoma" panose="020B0604030504040204" pitchFamily="34" charset="0"/>
              </a:rPr>
              <a:t>Sound and Light Waves- </a:t>
            </a:r>
            <a:r>
              <a:rPr lang="en-US" altLang="en-US" sz="1400" b="1" dirty="0">
                <a:latin typeface="Tahoma" panose="020B0604030504040204" pitchFamily="34" charset="0"/>
                <a:ea typeface="Tahoma" panose="020B0604030504040204" pitchFamily="34" charset="0"/>
                <a:cs typeface="Tahoma" panose="020B0604030504040204" pitchFamily="34" charset="0"/>
              </a:rPr>
              <a:t>Test Thursday</a:t>
            </a:r>
          </a:p>
        </p:txBody>
      </p:sp>
      <p:sp>
        <p:nvSpPr>
          <p:cNvPr id="10" name="Text Box 9"/>
          <p:cNvSpPr txBox="1">
            <a:spLocks noChangeArrowheads="1"/>
          </p:cNvSpPr>
          <p:nvPr/>
        </p:nvSpPr>
        <p:spPr bwMode="auto">
          <a:xfrm>
            <a:off x="-13018" y="1683321"/>
            <a:ext cx="4203700" cy="4927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600" i="0" u="none" strike="noStrike" cap="none" normalizeH="0" baseline="0" dirty="0">
                <a:ln>
                  <a:noFill/>
                </a:ln>
                <a:solidFill>
                  <a:srgbClr val="FF0000"/>
                </a:solidFill>
                <a:latin typeface="KG Blank Space Sketch" panose="02000000000000000000" pitchFamily="2" charset="0"/>
              </a:rPr>
              <a:t>Important Info</a:t>
            </a:r>
          </a:p>
        </p:txBody>
      </p:sp>
      <p:sp>
        <p:nvSpPr>
          <p:cNvPr id="11" name="Text Box 10"/>
          <p:cNvSpPr txBox="1">
            <a:spLocks noChangeArrowheads="1"/>
          </p:cNvSpPr>
          <p:nvPr/>
        </p:nvSpPr>
        <p:spPr bwMode="auto">
          <a:xfrm>
            <a:off x="88265" y="5104130"/>
            <a:ext cx="6502694" cy="390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lang="en-US" altLang="en-US" sz="2400" b="1" dirty="0">
                <a:solidFill>
                  <a:schemeClr val="accent1">
                    <a:lumMod val="50000"/>
                  </a:schemeClr>
                </a:solidFill>
                <a:latin typeface="Ink Free" panose="03080402000500000000" pitchFamily="66" charset="0"/>
              </a:rPr>
              <a:t>What We Are Learning this Week </a:t>
            </a:r>
            <a:endParaRPr kumimoji="0" lang="en-US" altLang="en-US" sz="2400" b="1" i="0" u="none" strike="noStrike" cap="none" normalizeH="0" baseline="0" dirty="0">
              <a:ln>
                <a:noFill/>
              </a:ln>
              <a:solidFill>
                <a:schemeClr val="accent1">
                  <a:lumMod val="50000"/>
                </a:schemeClr>
              </a:solidFill>
              <a:latin typeface="Ink Free" panose="03080402000500000000" pitchFamily="66" charset="0"/>
            </a:endParaRPr>
          </a:p>
        </p:txBody>
      </p:sp>
      <p:sp>
        <p:nvSpPr>
          <p:cNvPr id="12" name="Text Box 11"/>
          <p:cNvSpPr txBox="1">
            <a:spLocks noChangeArrowheads="1"/>
          </p:cNvSpPr>
          <p:nvPr/>
        </p:nvSpPr>
        <p:spPr bwMode="auto">
          <a:xfrm>
            <a:off x="1199515" y="8562339"/>
            <a:ext cx="5055235" cy="5124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800" b="1" i="0" u="none" strike="noStrike" cap="none" normalizeH="0" baseline="0" dirty="0">
                <a:ln>
                  <a:noFill/>
                </a:ln>
                <a:solidFill>
                  <a:srgbClr val="000000"/>
                </a:solidFill>
                <a:effectLst/>
                <a:latin typeface="Ink Free" panose="03080402000500000000" pitchFamily="66" charset="0"/>
              </a:rPr>
              <a:t>Mrs. Phillips 4</a:t>
            </a:r>
            <a:r>
              <a:rPr kumimoji="0" lang="en-US" altLang="en-US" sz="2800" b="1" i="0" u="none" strike="noStrike" cap="none" normalizeH="0" baseline="30000" dirty="0">
                <a:ln>
                  <a:noFill/>
                </a:ln>
                <a:solidFill>
                  <a:srgbClr val="000000"/>
                </a:solidFill>
                <a:effectLst/>
                <a:latin typeface="Ink Free" panose="03080402000500000000" pitchFamily="66" charset="0"/>
              </a:rPr>
              <a:t>th</a:t>
            </a:r>
            <a:r>
              <a:rPr kumimoji="0" lang="en-US" altLang="en-US" sz="2800" b="1" i="0" u="none" strike="noStrike" cap="none" normalizeH="0" baseline="0" dirty="0">
                <a:ln>
                  <a:noFill/>
                </a:ln>
                <a:solidFill>
                  <a:srgbClr val="000000"/>
                </a:solidFill>
                <a:effectLst/>
                <a:latin typeface="Ink Free" panose="03080402000500000000" pitchFamily="66" charset="0"/>
              </a:rPr>
              <a:t> Grade </a:t>
            </a:r>
            <a:endParaRPr kumimoji="0" lang="en-US" altLang="en-US" sz="2800" b="1" i="0" u="none" strike="noStrike" cap="none" normalizeH="0" baseline="0" dirty="0">
              <a:ln>
                <a:noFill/>
              </a:ln>
              <a:solidFill>
                <a:schemeClr val="tx1"/>
              </a:solidFill>
              <a:effectLst/>
              <a:latin typeface="Ink Free" panose="03080402000500000000" pitchFamily="66" charset="0"/>
            </a:endParaRPr>
          </a:p>
        </p:txBody>
      </p:sp>
      <p:sp>
        <p:nvSpPr>
          <p:cNvPr id="14" name="TextBox 13"/>
          <p:cNvSpPr txBox="1"/>
          <p:nvPr/>
        </p:nvSpPr>
        <p:spPr>
          <a:xfrm>
            <a:off x="1199515" y="1321668"/>
            <a:ext cx="5391444" cy="461665"/>
          </a:xfrm>
          <a:prstGeom prst="rect">
            <a:avLst/>
          </a:prstGeom>
          <a:noFill/>
        </p:spPr>
        <p:txBody>
          <a:bodyPr wrap="square" rtlCol="0">
            <a:spAutoFit/>
          </a:bodyPr>
          <a:lstStyle/>
          <a:p>
            <a:pPr algn="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December 13</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-17</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2021 </a:t>
            </a:r>
          </a:p>
        </p:txBody>
      </p:sp>
      <p:pic>
        <p:nvPicPr>
          <p:cNvPr id="3" name="Picture 2" descr="A white and black sign&#10;&#10;Description automatically generated with low confidence">
            <a:extLst>
              <a:ext uri="{FF2B5EF4-FFF2-40B4-BE49-F238E27FC236}">
                <a16:creationId xmlns:a16="http://schemas.microsoft.com/office/drawing/2014/main" id="{0FFE5A9B-590A-4D5D-B9FE-AD4B890C27B9}"/>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661570">
            <a:off x="2315441" y="4274429"/>
            <a:ext cx="1332380" cy="841726"/>
          </a:xfrm>
          <a:prstGeom prst="rect">
            <a:avLst/>
          </a:prstGeom>
        </p:spPr>
      </p:pic>
      <p:sp>
        <p:nvSpPr>
          <p:cNvPr id="13" name="TextBox 12">
            <a:extLst>
              <a:ext uri="{FF2B5EF4-FFF2-40B4-BE49-F238E27FC236}">
                <a16:creationId xmlns:a16="http://schemas.microsoft.com/office/drawing/2014/main" id="{FA12891E-693D-4F53-8A50-C4CFDA06A433}"/>
              </a:ext>
            </a:extLst>
          </p:cNvPr>
          <p:cNvSpPr txBox="1"/>
          <p:nvPr/>
        </p:nvSpPr>
        <p:spPr>
          <a:xfrm>
            <a:off x="1606550" y="8212539"/>
            <a:ext cx="1294091" cy="230832"/>
          </a:xfrm>
          <a:prstGeom prst="rect">
            <a:avLst/>
          </a:prstGeom>
          <a:noFill/>
        </p:spPr>
        <p:txBody>
          <a:bodyPr wrap="square" rtlCol="0">
            <a:spAutoFit/>
          </a:bodyPr>
          <a:lstStyle/>
          <a:p>
            <a:endParaRPr lang="en-US" sz="900"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55699</TotalTime>
  <Words>331</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vt:i4>
      </vt:variant>
    </vt:vector>
  </HeadingPairs>
  <TitlesOfParts>
    <vt:vector size="15" baseType="lpstr">
      <vt:lpstr>Abadi Extra Light</vt:lpstr>
      <vt:lpstr>Arial</vt:lpstr>
      <vt:lpstr>Arial Rounded MT Bold</vt:lpstr>
      <vt:lpstr>Britannic Bold</vt:lpstr>
      <vt:lpstr>Calibri</vt:lpstr>
      <vt:lpstr>Calibri Light</vt:lpstr>
      <vt:lpstr>Cavolini</vt:lpstr>
      <vt:lpstr>Comic Sans MS</vt:lpstr>
      <vt:lpstr>Corbel</vt:lpstr>
      <vt:lpstr>Ink Free</vt:lpstr>
      <vt:lpstr>KG Blank Space Sketch</vt:lpstr>
      <vt:lpstr>Modern Love Caps</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JLC</dc:creator>
  <cp:lastModifiedBy>Phillips, Peyton M/Taylor-White</cp:lastModifiedBy>
  <cp:revision>194</cp:revision>
  <cp:lastPrinted>2021-12-06T15:41:17Z</cp:lastPrinted>
  <dcterms:created xsi:type="dcterms:W3CDTF">2015-08-28T12:35:00Z</dcterms:created>
  <dcterms:modified xsi:type="dcterms:W3CDTF">2021-12-13T03:39:14Z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