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 id="262"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9B057-4139-13D3-EB07-3312B3A6149E}" v="6" dt="2023-05-23T12:58:54.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1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A9B61D-EB19-4929-AE60-A03E5133B3EA}"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FE739-CA15-4C05-B2E8-3B5231F3C1E4}" type="slidenum">
              <a:rPr lang="en-US" smtClean="0"/>
              <a:t>‹#›</a:t>
            </a:fld>
            <a:endParaRPr lang="en-US"/>
          </a:p>
        </p:txBody>
      </p:sp>
    </p:spTree>
    <p:extLst>
      <p:ext uri="{BB962C8B-B14F-4D97-AF65-F5344CB8AC3E}">
        <p14:creationId xmlns:p14="http://schemas.microsoft.com/office/powerpoint/2010/main" val="241438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9B61D-EB19-4929-AE60-A03E5133B3EA}"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FE739-CA15-4C05-B2E8-3B5231F3C1E4}" type="slidenum">
              <a:rPr lang="en-US" smtClean="0"/>
              <a:t>‹#›</a:t>
            </a:fld>
            <a:endParaRPr lang="en-US"/>
          </a:p>
        </p:txBody>
      </p:sp>
    </p:spTree>
    <p:extLst>
      <p:ext uri="{BB962C8B-B14F-4D97-AF65-F5344CB8AC3E}">
        <p14:creationId xmlns:p14="http://schemas.microsoft.com/office/powerpoint/2010/main" val="221540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9B61D-EB19-4929-AE60-A03E5133B3EA}"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FE739-CA15-4C05-B2E8-3B5231F3C1E4}" type="slidenum">
              <a:rPr lang="en-US" smtClean="0"/>
              <a:t>‹#›</a:t>
            </a:fld>
            <a:endParaRPr lang="en-US"/>
          </a:p>
        </p:txBody>
      </p:sp>
    </p:spTree>
    <p:extLst>
      <p:ext uri="{BB962C8B-B14F-4D97-AF65-F5344CB8AC3E}">
        <p14:creationId xmlns:p14="http://schemas.microsoft.com/office/powerpoint/2010/main" val="68114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9B61D-EB19-4929-AE60-A03E5133B3EA}"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FE739-CA15-4C05-B2E8-3B5231F3C1E4}" type="slidenum">
              <a:rPr lang="en-US" smtClean="0"/>
              <a:t>‹#›</a:t>
            </a:fld>
            <a:endParaRPr lang="en-US"/>
          </a:p>
        </p:txBody>
      </p:sp>
    </p:spTree>
    <p:extLst>
      <p:ext uri="{BB962C8B-B14F-4D97-AF65-F5344CB8AC3E}">
        <p14:creationId xmlns:p14="http://schemas.microsoft.com/office/powerpoint/2010/main" val="232613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A9B61D-EB19-4929-AE60-A03E5133B3EA}"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FE739-CA15-4C05-B2E8-3B5231F3C1E4}" type="slidenum">
              <a:rPr lang="en-US" smtClean="0"/>
              <a:t>‹#›</a:t>
            </a:fld>
            <a:endParaRPr lang="en-US"/>
          </a:p>
        </p:txBody>
      </p:sp>
    </p:spTree>
    <p:extLst>
      <p:ext uri="{BB962C8B-B14F-4D97-AF65-F5344CB8AC3E}">
        <p14:creationId xmlns:p14="http://schemas.microsoft.com/office/powerpoint/2010/main" val="415631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A9B61D-EB19-4929-AE60-A03E5133B3EA}"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FE739-CA15-4C05-B2E8-3B5231F3C1E4}" type="slidenum">
              <a:rPr lang="en-US" smtClean="0"/>
              <a:t>‹#›</a:t>
            </a:fld>
            <a:endParaRPr lang="en-US"/>
          </a:p>
        </p:txBody>
      </p:sp>
    </p:spTree>
    <p:extLst>
      <p:ext uri="{BB962C8B-B14F-4D97-AF65-F5344CB8AC3E}">
        <p14:creationId xmlns:p14="http://schemas.microsoft.com/office/powerpoint/2010/main" val="209254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A9B61D-EB19-4929-AE60-A03E5133B3EA}"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FE739-CA15-4C05-B2E8-3B5231F3C1E4}" type="slidenum">
              <a:rPr lang="en-US" smtClean="0"/>
              <a:t>‹#›</a:t>
            </a:fld>
            <a:endParaRPr lang="en-US"/>
          </a:p>
        </p:txBody>
      </p:sp>
    </p:spTree>
    <p:extLst>
      <p:ext uri="{BB962C8B-B14F-4D97-AF65-F5344CB8AC3E}">
        <p14:creationId xmlns:p14="http://schemas.microsoft.com/office/powerpoint/2010/main" val="185766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A9B61D-EB19-4929-AE60-A03E5133B3EA}"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FE739-CA15-4C05-B2E8-3B5231F3C1E4}" type="slidenum">
              <a:rPr lang="en-US" smtClean="0"/>
              <a:t>‹#›</a:t>
            </a:fld>
            <a:endParaRPr lang="en-US"/>
          </a:p>
        </p:txBody>
      </p:sp>
    </p:spTree>
    <p:extLst>
      <p:ext uri="{BB962C8B-B14F-4D97-AF65-F5344CB8AC3E}">
        <p14:creationId xmlns:p14="http://schemas.microsoft.com/office/powerpoint/2010/main" val="100037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9B61D-EB19-4929-AE60-A03E5133B3EA}"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FE739-CA15-4C05-B2E8-3B5231F3C1E4}" type="slidenum">
              <a:rPr lang="en-US" smtClean="0"/>
              <a:t>‹#›</a:t>
            </a:fld>
            <a:endParaRPr lang="en-US"/>
          </a:p>
        </p:txBody>
      </p:sp>
    </p:spTree>
    <p:extLst>
      <p:ext uri="{BB962C8B-B14F-4D97-AF65-F5344CB8AC3E}">
        <p14:creationId xmlns:p14="http://schemas.microsoft.com/office/powerpoint/2010/main" val="103735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A9B61D-EB19-4929-AE60-A03E5133B3EA}"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FE739-CA15-4C05-B2E8-3B5231F3C1E4}" type="slidenum">
              <a:rPr lang="en-US" smtClean="0"/>
              <a:t>‹#›</a:t>
            </a:fld>
            <a:endParaRPr lang="en-US"/>
          </a:p>
        </p:txBody>
      </p:sp>
    </p:spTree>
    <p:extLst>
      <p:ext uri="{BB962C8B-B14F-4D97-AF65-F5344CB8AC3E}">
        <p14:creationId xmlns:p14="http://schemas.microsoft.com/office/powerpoint/2010/main" val="279514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A9B61D-EB19-4929-AE60-A03E5133B3EA}"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FE739-CA15-4C05-B2E8-3B5231F3C1E4}" type="slidenum">
              <a:rPr lang="en-US" smtClean="0"/>
              <a:t>‹#›</a:t>
            </a:fld>
            <a:endParaRPr lang="en-US"/>
          </a:p>
        </p:txBody>
      </p:sp>
    </p:spTree>
    <p:extLst>
      <p:ext uri="{BB962C8B-B14F-4D97-AF65-F5344CB8AC3E}">
        <p14:creationId xmlns:p14="http://schemas.microsoft.com/office/powerpoint/2010/main" val="403082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9B61D-EB19-4929-AE60-A03E5133B3EA}" type="datetimeFigureOut">
              <a:rPr lang="en-US" smtClean="0"/>
              <a:t>5/15/2024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FE739-CA15-4C05-B2E8-3B5231F3C1E4}" type="slidenum">
              <a:rPr lang="en-US" smtClean="0"/>
              <a:t>‹#›</a:t>
            </a:fld>
            <a:endParaRPr lang="en-US"/>
          </a:p>
        </p:txBody>
      </p:sp>
    </p:spTree>
    <p:extLst>
      <p:ext uri="{BB962C8B-B14F-4D97-AF65-F5344CB8AC3E}">
        <p14:creationId xmlns:p14="http://schemas.microsoft.com/office/powerpoint/2010/main" val="593361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style>
          <a:lnRef idx="1">
            <a:schemeClr val="accent5"/>
          </a:lnRef>
          <a:fillRef idx="3">
            <a:schemeClr val="accent5"/>
          </a:fillRef>
          <a:effectRef idx="2">
            <a:schemeClr val="accent5"/>
          </a:effectRef>
          <a:fontRef idx="minor">
            <a:schemeClr val="lt1"/>
          </a:fontRef>
        </p:style>
        <p:txBody>
          <a:bodyPr/>
          <a:lstStyle/>
          <a:p>
            <a:r>
              <a:rPr lang="en-US" dirty="0">
                <a:latin typeface="Comic Sans MS" panose="030F0702030302020204" pitchFamily="66" charset="0"/>
              </a:rPr>
              <a:t>Welcome to Fifth Grade!</a:t>
            </a:r>
          </a:p>
        </p:txBody>
      </p:sp>
      <p:sp>
        <p:nvSpPr>
          <p:cNvPr id="3" name="Subtitle 2"/>
          <p:cNvSpPr>
            <a:spLocks noGrp="1"/>
          </p:cNvSpPr>
          <p:nvPr>
            <p:ph type="subTitle" idx="1"/>
          </p:nvPr>
        </p:nvSpPr>
        <p:spPr>
          <a:xfrm>
            <a:off x="0" y="3886200"/>
            <a:ext cx="9144000" cy="1752600"/>
          </a:xfrm>
        </p:spPr>
        <p:txBody>
          <a:bodyPr vert="horz" lIns="91440" tIns="45720" rIns="91440" bIns="45720" rtlCol="0" anchor="t">
            <a:normAutofit/>
          </a:bodyPr>
          <a:lstStyle/>
          <a:p>
            <a:r>
              <a:rPr lang="en-US" sz="4400" dirty="0">
                <a:solidFill>
                  <a:srgbClr val="0070C0"/>
                </a:solidFill>
                <a:latin typeface="Britannic Bold" panose="020B0903060703020204" pitchFamily="34" charset="0"/>
              </a:rPr>
              <a:t>Pine Level Elementary School</a:t>
            </a:r>
          </a:p>
          <a:p>
            <a:r>
              <a:rPr lang="en-US" sz="3600" dirty="0" smtClean="0">
                <a:solidFill>
                  <a:srgbClr val="0070C0"/>
                </a:solidFill>
                <a:latin typeface="Britannic Bold"/>
              </a:rPr>
              <a:t>2024-2025</a:t>
            </a:r>
            <a:endParaRPr lang="en-US" sz="3600" dirty="0">
              <a:solidFill>
                <a:srgbClr val="0070C0"/>
              </a:solidFill>
              <a:latin typeface="Britannic Bold" panose="020B0903060703020204" pitchFamily="34" charset="0"/>
            </a:endParaRPr>
          </a:p>
        </p:txBody>
      </p:sp>
    </p:spTree>
    <p:extLst>
      <p:ext uri="{BB962C8B-B14F-4D97-AF65-F5344CB8AC3E}">
        <p14:creationId xmlns:p14="http://schemas.microsoft.com/office/powerpoint/2010/main" val="367493320"/>
      </p:ext>
    </p:extLst>
  </p:cSld>
  <p:clrMapOvr>
    <a:masterClrMapping/>
  </p:clrMapOvr>
  <mc:AlternateContent xmlns:mc="http://schemas.openxmlformats.org/markup-compatibility/2006" xmlns:p14="http://schemas.microsoft.com/office/powerpoint/2010/main">
    <mc:Choice Requires="p14">
      <p:transition spd="slow" p14:dur="2000" advTm="1714"/>
    </mc:Choice>
    <mc:Fallback xmlns="">
      <p:transition spd="slow" advTm="17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2374" y="837417"/>
            <a:ext cx="3505200" cy="5106183"/>
          </a:xfrm>
        </p:spPr>
        <p:txBody>
          <a:bodyPr>
            <a:normAutofit fontScale="92500"/>
          </a:bodyPr>
          <a:lstStyle/>
          <a:p>
            <a:r>
              <a:rPr lang="en-US" sz="2800" dirty="0">
                <a:latin typeface="Century" panose="02040604050505020304" pitchFamily="18" charset="0"/>
              </a:rPr>
              <a:t>Back to School Event</a:t>
            </a:r>
          </a:p>
          <a:p>
            <a:endParaRPr lang="en-US" sz="2800" dirty="0">
              <a:latin typeface="Century" panose="02040604050505020304" pitchFamily="18" charset="0"/>
            </a:endParaRPr>
          </a:p>
          <a:p>
            <a:pPr marL="457200" indent="-457200" fontAlgn="base">
              <a:buFont typeface="Arial" panose="020B0604020202020204" pitchFamily="34" charset="0"/>
              <a:buChar char="•"/>
            </a:pPr>
            <a:r>
              <a:rPr lang="en-US" sz="2800" dirty="0"/>
              <a:t>Tentative Back to School Event:  </a:t>
            </a:r>
            <a:r>
              <a:rPr lang="en-US" sz="2800" dirty="0"/>
              <a:t>August 5</a:t>
            </a:r>
            <a:r>
              <a:rPr lang="en-US" sz="2800" baseline="30000" dirty="0"/>
              <a:t>th</a:t>
            </a:r>
            <a:r>
              <a:rPr lang="en-US" sz="2800" dirty="0"/>
              <a:t> - 2:00-6:00 pm </a:t>
            </a:r>
            <a:endParaRPr lang="en-US" sz="2800" dirty="0"/>
          </a:p>
          <a:p>
            <a:pPr marL="457200" indent="-457200" fontAlgn="base">
              <a:buFont typeface="Arial" panose="020B0604020202020204" pitchFamily="34" charset="0"/>
              <a:buChar char="•"/>
            </a:pPr>
            <a:endParaRPr lang="en-US" sz="2800" dirty="0"/>
          </a:p>
          <a:p>
            <a:pPr marL="457200" indent="-457200" fontAlgn="base">
              <a:buFont typeface="Arial" panose="020B0604020202020204" pitchFamily="34" charset="0"/>
              <a:buChar char="•"/>
            </a:pPr>
            <a:r>
              <a:rPr lang="en-US" sz="2800" dirty="0"/>
              <a:t>First Day of School: August </a:t>
            </a:r>
            <a:r>
              <a:rPr lang="en-US" sz="2800" dirty="0" smtClean="0"/>
              <a:t>7</a:t>
            </a:r>
            <a:r>
              <a:rPr lang="en-US" sz="2800" baseline="30000" dirty="0" smtClean="0"/>
              <a:t>th</a:t>
            </a:r>
            <a:r>
              <a:rPr lang="en-US" sz="2800" dirty="0" smtClean="0"/>
              <a:t> </a:t>
            </a:r>
            <a:endParaRPr lang="en-US" sz="2800" dirty="0"/>
          </a:p>
          <a:p>
            <a:pPr marL="457200" indent="-457200" fontAlgn="base">
              <a:buFont typeface="Arial" panose="020B0604020202020204" pitchFamily="34" charset="0"/>
              <a:buChar char="•"/>
            </a:pPr>
            <a:endParaRPr lang="en-US" sz="2800" dirty="0"/>
          </a:p>
          <a:p>
            <a:pPr marL="457200" indent="-457200" fontAlgn="base">
              <a:buFont typeface="Arial" panose="020B0604020202020204" pitchFamily="34" charset="0"/>
              <a:buChar char="•"/>
            </a:pPr>
            <a:r>
              <a:rPr lang="en-US" sz="2800" dirty="0"/>
              <a:t>Open House: TBD</a:t>
            </a:r>
            <a:endParaRPr lang="en-US" sz="2800" dirty="0">
              <a:latin typeface="Century" panose="020406040505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2974" y="870732"/>
            <a:ext cx="4035902" cy="465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556000"/>
      </p:ext>
    </p:extLst>
  </p:cSld>
  <p:clrMapOvr>
    <a:masterClrMapping/>
  </p:clrMapOvr>
  <mc:AlternateContent xmlns:mc="http://schemas.openxmlformats.org/markup-compatibility/2006" xmlns:p14="http://schemas.microsoft.com/office/powerpoint/2010/main">
    <mc:Choice Requires="p14">
      <p:transition spd="slow" p14:dur="2000" advTm="16569"/>
    </mc:Choice>
    <mc:Fallback xmlns="">
      <p:transition spd="slow" advTm="1656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dirty="0">
                <a:solidFill>
                  <a:srgbClr val="0070C0"/>
                </a:solidFill>
                <a:latin typeface="Century" panose="02040604050505020304" pitchFamily="18" charset="0"/>
              </a:rPr>
              <a:t>Welcome Fifth Graders!</a:t>
            </a:r>
          </a:p>
        </p:txBody>
      </p:sp>
      <p:sp>
        <p:nvSpPr>
          <p:cNvPr id="3" name="Content Placeholder 2"/>
          <p:cNvSpPr>
            <a:spLocks noGrp="1"/>
          </p:cNvSpPr>
          <p:nvPr>
            <p:ph idx="1"/>
          </p:nvPr>
        </p:nvSpPr>
        <p:spPr>
          <a:xfrm>
            <a:off x="457200" y="1447800"/>
            <a:ext cx="8229600" cy="5257800"/>
          </a:xfrm>
        </p:spPr>
        <p:txBody>
          <a:bodyPr>
            <a:normAutofit fontScale="47500" lnSpcReduction="20000"/>
          </a:bodyPr>
          <a:lstStyle/>
          <a:p>
            <a:pPr marL="0" indent="0">
              <a:buNone/>
            </a:pPr>
            <a:r>
              <a:rPr lang="en-US" sz="5100" dirty="0">
                <a:latin typeface="Century" panose="02040604050505020304" pitchFamily="18" charset="0"/>
              </a:rPr>
              <a:t>Fifth Grade is a year when students are able to build upon the foundation of reading and math skills and concepts they learned in fourth grade. They will also be encouraged to become more independent and responsible. </a:t>
            </a:r>
          </a:p>
          <a:p>
            <a:pPr marL="0" indent="0">
              <a:buNone/>
            </a:pPr>
            <a:endParaRPr lang="en-US" sz="5100" dirty="0">
              <a:latin typeface="Century" panose="02040604050505020304" pitchFamily="18" charset="0"/>
            </a:endParaRPr>
          </a:p>
          <a:p>
            <a:pPr marL="0" indent="0">
              <a:buNone/>
            </a:pPr>
            <a:r>
              <a:rPr lang="en-US" sz="5100" dirty="0">
                <a:latin typeface="Century" panose="02040604050505020304" pitchFamily="18" charset="0"/>
              </a:rPr>
              <a:t>The information in this presentation will make you aware of various skills for language arts and math as well as personal and social responsibilities that students should have as they enter fifth grade.</a:t>
            </a:r>
          </a:p>
          <a:p>
            <a:pPr marL="0" indent="0">
              <a:buNone/>
            </a:pPr>
            <a:endParaRPr lang="en-US" sz="3400" dirty="0">
              <a:latin typeface="Century" panose="02040604050505020304" pitchFamily="18" charset="0"/>
            </a:endParaRPr>
          </a:p>
          <a:p>
            <a:pPr marL="0" indent="0">
              <a:buNone/>
            </a:pPr>
            <a:r>
              <a:rPr lang="en-US" sz="5100" dirty="0">
                <a:latin typeface="Century" panose="02040604050505020304" pitchFamily="18" charset="0"/>
              </a:rPr>
              <a:t>Thank you for taking the time to review this presentation. We hope the information will be useful to you and your child.</a:t>
            </a:r>
          </a:p>
          <a:p>
            <a:pPr marL="0" indent="0">
              <a:buNone/>
            </a:pPr>
            <a:endParaRPr lang="en-US" dirty="0">
              <a:latin typeface="Century" panose="02040604050505020304" pitchFamily="18" charset="0"/>
            </a:endParaRPr>
          </a:p>
        </p:txBody>
      </p:sp>
    </p:spTree>
    <p:extLst>
      <p:ext uri="{BB962C8B-B14F-4D97-AF65-F5344CB8AC3E}">
        <p14:creationId xmlns:p14="http://schemas.microsoft.com/office/powerpoint/2010/main" val="955875028"/>
      </p:ext>
    </p:extLst>
  </p:cSld>
  <p:clrMapOvr>
    <a:masterClrMapping/>
  </p:clrMapOvr>
  <mc:AlternateContent xmlns:mc="http://schemas.openxmlformats.org/markup-compatibility/2006" xmlns:p14="http://schemas.microsoft.com/office/powerpoint/2010/main">
    <mc:Choice Requires="p14">
      <p:transition spd="slow" p14:dur="2000" advTm="16056"/>
    </mc:Choice>
    <mc:Fallback xmlns="">
      <p:transition spd="slow" advTm="1605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Comic Sans MS" panose="030F0702030302020204" pitchFamily="66" charset="0"/>
              </a:rPr>
              <a:t>Language Arts</a:t>
            </a:r>
          </a:p>
        </p:txBody>
      </p:sp>
      <p:sp>
        <p:nvSpPr>
          <p:cNvPr id="3" name="Content Placeholder 2"/>
          <p:cNvSpPr>
            <a:spLocks noGrp="1"/>
          </p:cNvSpPr>
          <p:nvPr>
            <p:ph idx="1"/>
          </p:nvPr>
        </p:nvSpPr>
        <p:spPr>
          <a:xfrm>
            <a:off x="76200" y="1447800"/>
            <a:ext cx="9067800" cy="5410200"/>
          </a:xfrm>
        </p:spPr>
        <p:txBody>
          <a:bodyPr>
            <a:noAutofit/>
          </a:bodyPr>
          <a:lstStyle/>
          <a:p>
            <a:pPr>
              <a:buFont typeface="Wingdings" panose="05000000000000000000" pitchFamily="2" charset="2"/>
              <a:buChar char="Ø"/>
            </a:pPr>
            <a:r>
              <a:rPr lang="en-US" sz="2000" dirty="0">
                <a:latin typeface="Century" panose="02040604050505020304" pitchFamily="18" charset="0"/>
              </a:rPr>
              <a:t>Summarize the key details of stories, dramas, poems, and nonfiction materials, including themes or main idea.</a:t>
            </a:r>
          </a:p>
          <a:p>
            <a:pPr>
              <a:buFont typeface="Wingdings" panose="05000000000000000000" pitchFamily="2" charset="2"/>
              <a:buChar char="Ø"/>
            </a:pPr>
            <a:r>
              <a:rPr lang="en-US" sz="2000" dirty="0">
                <a:latin typeface="Century" panose="02040604050505020304" pitchFamily="18" charset="0"/>
              </a:rPr>
              <a:t>Identify and judge evidence that supports particular ideas in an author’s argument to change a reader’s point of view.</a:t>
            </a:r>
          </a:p>
          <a:p>
            <a:pPr>
              <a:buFont typeface="Wingdings" panose="05000000000000000000" pitchFamily="2" charset="2"/>
              <a:buChar char="Ø"/>
            </a:pPr>
            <a:r>
              <a:rPr lang="en-US" sz="2000" dirty="0">
                <a:latin typeface="Century" panose="02040604050505020304" pitchFamily="18" charset="0"/>
              </a:rPr>
              <a:t>Integrate information from several print &amp; digital sources to answer questions &amp; solve problems.</a:t>
            </a:r>
          </a:p>
          <a:p>
            <a:pPr>
              <a:buFont typeface="Wingdings" panose="05000000000000000000" pitchFamily="2" charset="2"/>
              <a:buChar char="Ø"/>
            </a:pPr>
            <a:r>
              <a:rPr lang="en-US" sz="2000" dirty="0">
                <a:latin typeface="Century" panose="02040604050505020304" pitchFamily="18" charset="0"/>
              </a:rPr>
              <a:t>Write opinions that offer reasoned arguments and provide facts and examples that are logically grouped to support the writer’s point of view.</a:t>
            </a:r>
          </a:p>
          <a:p>
            <a:pPr>
              <a:buFont typeface="Wingdings" panose="05000000000000000000" pitchFamily="2" charset="2"/>
              <a:buChar char="Ø"/>
            </a:pPr>
            <a:r>
              <a:rPr lang="en-US" sz="2000" dirty="0">
                <a:latin typeface="Century" panose="02040604050505020304" pitchFamily="18" charset="0"/>
              </a:rPr>
              <a:t>Write stories, real or imaginary, that unfold naturally and develop the plot with dialogue, description, and effective pacing of the action.</a:t>
            </a:r>
          </a:p>
          <a:p>
            <a:pPr>
              <a:buFont typeface="Wingdings" panose="05000000000000000000" pitchFamily="2" charset="2"/>
              <a:buChar char="Ø"/>
            </a:pPr>
            <a:r>
              <a:rPr lang="en-US" sz="2000" dirty="0">
                <a:latin typeface="Century" panose="02040604050505020304" pitchFamily="18" charset="0"/>
              </a:rPr>
              <a:t>Engage fully and thoughtfully with others in classroom discussions (contributing accurate, relevant information; elaborating on the remarks of others; synthesizing ideas).</a:t>
            </a:r>
          </a:p>
          <a:p>
            <a:pPr>
              <a:buFont typeface="Wingdings" panose="05000000000000000000" pitchFamily="2" charset="2"/>
              <a:buChar char="Ø"/>
            </a:pPr>
            <a:r>
              <a:rPr lang="en-US" sz="2000" dirty="0">
                <a:latin typeface="Century" panose="02040604050505020304" pitchFamily="18" charset="0"/>
              </a:rPr>
              <a:t>Report on a topic or present an opinion with his or her own words, a logical sequence of ideas, sufficient facts and details, and formal English</a:t>
            </a:r>
          </a:p>
          <a:p>
            <a:pPr marL="0" indent="0">
              <a:buNone/>
            </a:pPr>
            <a:r>
              <a:rPr lang="en-US" sz="2000" dirty="0">
                <a:latin typeface="Century" panose="02040604050505020304" pitchFamily="18" charset="0"/>
              </a:rPr>
              <a:t>     when appropriate.</a:t>
            </a:r>
          </a:p>
        </p:txBody>
      </p:sp>
    </p:spTree>
    <p:extLst>
      <p:ext uri="{BB962C8B-B14F-4D97-AF65-F5344CB8AC3E}">
        <p14:creationId xmlns:p14="http://schemas.microsoft.com/office/powerpoint/2010/main" val="2976824794"/>
      </p:ext>
    </p:extLst>
  </p:cSld>
  <p:clrMapOvr>
    <a:masterClrMapping/>
  </p:clrMapOvr>
  <mc:AlternateContent xmlns:mc="http://schemas.openxmlformats.org/markup-compatibility/2006" xmlns:p14="http://schemas.microsoft.com/office/powerpoint/2010/main">
    <mc:Choice Requires="p14">
      <p:transition spd="slow" p14:dur="2000" advTm="15706"/>
    </mc:Choice>
    <mc:Fallback xmlns="">
      <p:transition spd="slow" advTm="1570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solidFill>
                  <a:srgbClr val="0070C0"/>
                </a:solidFill>
                <a:latin typeface="Comic Sans MS" panose="030F0702030302020204" pitchFamily="66" charset="0"/>
              </a:rPr>
              <a:t>Language Arts (continued)</a:t>
            </a:r>
          </a:p>
        </p:txBody>
      </p:sp>
      <p:sp>
        <p:nvSpPr>
          <p:cNvPr id="3" name="Content Placeholder 2"/>
          <p:cNvSpPr>
            <a:spLocks noGrp="1"/>
          </p:cNvSpPr>
          <p:nvPr>
            <p:ph idx="1"/>
          </p:nvPr>
        </p:nvSpPr>
        <p:spPr>
          <a:xfrm>
            <a:off x="14990" y="1295400"/>
            <a:ext cx="4938010" cy="5562600"/>
          </a:xfrm>
        </p:spPr>
        <p:txBody>
          <a:bodyPr>
            <a:noAutofit/>
          </a:bodyPr>
          <a:lstStyle/>
          <a:p>
            <a:pPr>
              <a:buFont typeface="Wingdings" panose="05000000000000000000" pitchFamily="2" charset="2"/>
              <a:buChar char="Ø"/>
            </a:pPr>
            <a:r>
              <a:rPr lang="en-US" sz="2000" dirty="0">
                <a:latin typeface="Century" panose="02040604050505020304" pitchFamily="18" charset="0"/>
              </a:rPr>
              <a:t>Expand, combine, and reduce sentences to improve meaning, interest, and style of writing.</a:t>
            </a:r>
          </a:p>
          <a:p>
            <a:pPr>
              <a:buFont typeface="Wingdings" panose="05000000000000000000" pitchFamily="2" charset="2"/>
              <a:buChar char="Ø"/>
            </a:pPr>
            <a:r>
              <a:rPr lang="en-US" sz="2000" dirty="0">
                <a:latin typeface="Century" panose="02040604050505020304" pitchFamily="18" charset="0"/>
              </a:rPr>
              <a:t>Build knowledge of academic words with an emphasis on those that signal a contrast in ideas or logical relationships, such as on the other hand, similarly, and therefore.</a:t>
            </a:r>
          </a:p>
          <a:p>
            <a:pPr>
              <a:buFont typeface="Wingdings" panose="05000000000000000000" pitchFamily="2" charset="2"/>
              <a:buChar char="Ø"/>
            </a:pPr>
            <a:r>
              <a:rPr lang="en-US" sz="2000" dirty="0">
                <a:latin typeface="Century" panose="02040604050505020304" pitchFamily="18" charset="0"/>
              </a:rPr>
              <a:t>Produce writing on the computer.</a:t>
            </a:r>
          </a:p>
          <a:p>
            <a:pPr>
              <a:buFont typeface="Wingdings" panose="05000000000000000000" pitchFamily="2" charset="2"/>
              <a:buChar char="Ø"/>
            </a:pPr>
            <a:r>
              <a:rPr lang="en-US" sz="2000" dirty="0">
                <a:latin typeface="Century" panose="02040604050505020304" pitchFamily="18" charset="0"/>
              </a:rPr>
              <a:t>Read fiction and non-fiction daily.</a:t>
            </a:r>
          </a:p>
          <a:p>
            <a:pPr>
              <a:buFont typeface="Wingdings" panose="05000000000000000000" pitchFamily="2" charset="2"/>
              <a:buChar char="Ø"/>
            </a:pPr>
            <a:r>
              <a:rPr lang="en-US" sz="2000" dirty="0">
                <a:latin typeface="Century" panose="02040604050505020304" pitchFamily="18" charset="0"/>
              </a:rPr>
              <a:t>Write complete and compound sentences with correct capitalization, spelling, and punctuation.</a:t>
            </a:r>
          </a:p>
          <a:p>
            <a:pPr>
              <a:buFont typeface="Wingdings" panose="05000000000000000000" pitchFamily="2" charset="2"/>
              <a:buChar char="Ø"/>
            </a:pPr>
            <a:r>
              <a:rPr lang="en-US" sz="2000" dirty="0">
                <a:latin typeface="Century" panose="02040604050505020304" pitchFamily="18" charset="0"/>
              </a:rPr>
              <a:t>Write legibly in cursive.</a:t>
            </a:r>
          </a:p>
          <a:p>
            <a:pPr>
              <a:buFont typeface="Wingdings" panose="05000000000000000000" pitchFamily="2" charset="2"/>
              <a:buChar char="Ø"/>
            </a:pPr>
            <a:r>
              <a:rPr lang="en-US" sz="2000" dirty="0">
                <a:latin typeface="Century" panose="02040604050505020304" pitchFamily="18" charset="0"/>
              </a:rPr>
              <a:t>Read for 45 minutes in one sitting without pause to build endurance. </a:t>
            </a:r>
          </a:p>
        </p:txBody>
      </p:sp>
      <p:pic>
        <p:nvPicPr>
          <p:cNvPr id="4" name="Picture 3"/>
          <p:cNvPicPr>
            <a:picLocks noChangeAspect="1"/>
          </p:cNvPicPr>
          <p:nvPr/>
        </p:nvPicPr>
        <p:blipFill>
          <a:blip r:embed="rId2"/>
          <a:stretch>
            <a:fillRect/>
          </a:stretch>
        </p:blipFill>
        <p:spPr>
          <a:xfrm>
            <a:off x="4953000" y="2057400"/>
            <a:ext cx="4128431" cy="3106207"/>
          </a:xfrm>
          <a:prstGeom prst="rect">
            <a:avLst/>
          </a:prstGeom>
        </p:spPr>
      </p:pic>
    </p:spTree>
    <p:extLst>
      <p:ext uri="{BB962C8B-B14F-4D97-AF65-F5344CB8AC3E}">
        <p14:creationId xmlns:p14="http://schemas.microsoft.com/office/powerpoint/2010/main" val="720254606"/>
      </p:ext>
    </p:extLst>
  </p:cSld>
  <p:clrMapOvr>
    <a:masterClrMapping/>
  </p:clrMapOvr>
  <mc:AlternateContent xmlns:mc="http://schemas.openxmlformats.org/markup-compatibility/2006" xmlns:p14="http://schemas.microsoft.com/office/powerpoint/2010/main">
    <mc:Choice Requires="p14">
      <p:transition spd="slow" p14:dur="2000" advTm="15732"/>
    </mc:Choice>
    <mc:Fallback xmlns="">
      <p:transition spd="slow" advTm="1573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Comic Sans MS" panose="030F0702030302020204" pitchFamily="66" charset="0"/>
              </a:rPr>
              <a:t>Math</a:t>
            </a:r>
          </a:p>
        </p:txBody>
      </p:sp>
      <p:sp>
        <p:nvSpPr>
          <p:cNvPr id="3" name="Content Placeholder 2"/>
          <p:cNvSpPr>
            <a:spLocks noGrp="1"/>
          </p:cNvSpPr>
          <p:nvPr>
            <p:ph idx="1"/>
          </p:nvPr>
        </p:nvSpPr>
        <p:spPr>
          <a:xfrm>
            <a:off x="152400" y="1524000"/>
            <a:ext cx="8763000" cy="4602163"/>
          </a:xfrm>
        </p:spPr>
        <p:txBody>
          <a:bodyPr>
            <a:normAutofit fontScale="32500" lnSpcReduction="20000"/>
          </a:bodyPr>
          <a:lstStyle/>
          <a:p>
            <a:pPr>
              <a:buFont typeface="Wingdings" panose="05000000000000000000" pitchFamily="2" charset="2"/>
              <a:buChar char="Ø"/>
            </a:pPr>
            <a:r>
              <a:rPr lang="en-US" sz="8000" dirty="0">
                <a:latin typeface="Century" panose="02040604050505020304" pitchFamily="18" charset="0"/>
              </a:rPr>
              <a:t>Add and subtract fractions with unlike denominators (e.g., 21⁄4 – 11⁄3), and solve word problems of this kind.</a:t>
            </a:r>
          </a:p>
          <a:p>
            <a:pPr>
              <a:buFont typeface="Wingdings" panose="05000000000000000000" pitchFamily="2" charset="2"/>
              <a:buChar char="Ø"/>
            </a:pPr>
            <a:r>
              <a:rPr lang="en-US" sz="8000" dirty="0">
                <a:latin typeface="Century" panose="02040604050505020304" pitchFamily="18" charset="0"/>
              </a:rPr>
              <a:t>Multiply fractions; divide fractions in simple cases; and solve related word problems (e.g., finding the area of a rectangle with fractional side lengths; determining how many 1⁄3-cup servings are in 2 cups of raisins; determining the size of a share if 9 people share a 50-pound sack of rice equally or if 3 people share 1⁄2 pound of chocolate equally).</a:t>
            </a:r>
          </a:p>
          <a:p>
            <a:pPr>
              <a:buFont typeface="Wingdings" panose="05000000000000000000" pitchFamily="2" charset="2"/>
              <a:buChar char="Ø"/>
            </a:pPr>
            <a:r>
              <a:rPr lang="en-US" sz="8000" dirty="0">
                <a:latin typeface="Century" panose="02040604050505020304" pitchFamily="18" charset="0"/>
              </a:rPr>
              <a:t>Generalize the place-value system to include decimals, and calculate with decimals to the hundredths place (two places after the decimal). </a:t>
            </a:r>
          </a:p>
          <a:p>
            <a:pPr marL="0" indent="0">
              <a:buNone/>
            </a:pPr>
            <a:endParaRPr lang="en-US" dirty="0"/>
          </a:p>
        </p:txBody>
      </p:sp>
    </p:spTree>
    <p:extLst>
      <p:ext uri="{BB962C8B-B14F-4D97-AF65-F5344CB8AC3E}">
        <p14:creationId xmlns:p14="http://schemas.microsoft.com/office/powerpoint/2010/main" val="277044843"/>
      </p:ext>
    </p:extLst>
  </p:cSld>
  <p:clrMapOvr>
    <a:masterClrMapping/>
  </p:clrMapOvr>
  <mc:AlternateContent xmlns:mc="http://schemas.openxmlformats.org/markup-compatibility/2006" xmlns:p14="http://schemas.microsoft.com/office/powerpoint/2010/main">
    <mc:Choice Requires="p14">
      <p:transition spd="slow" p14:dur="2000" advTm="15761"/>
    </mc:Choice>
    <mc:Fallback xmlns="">
      <p:transition spd="slow" advTm="157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Comic Sans MS" panose="030F0702030302020204" pitchFamily="66" charset="0"/>
              </a:rPr>
              <a:t>Math </a:t>
            </a:r>
            <a:r>
              <a:rPr lang="en-US" sz="3200" dirty="0" smtClean="0">
                <a:solidFill>
                  <a:srgbClr val="0070C0"/>
                </a:solidFill>
                <a:latin typeface="Comic Sans MS" panose="030F0702030302020204" pitchFamily="66" charset="0"/>
              </a:rPr>
              <a:t>(continued)</a:t>
            </a:r>
            <a:endParaRPr lang="en-US" dirty="0"/>
          </a:p>
        </p:txBody>
      </p:sp>
      <p:sp>
        <p:nvSpPr>
          <p:cNvPr id="3" name="Content Placeholder 2"/>
          <p:cNvSpPr>
            <a:spLocks noGrp="1"/>
          </p:cNvSpPr>
          <p:nvPr>
            <p:ph idx="1"/>
          </p:nvPr>
        </p:nvSpPr>
        <p:spPr>
          <a:xfrm>
            <a:off x="0" y="1417638"/>
            <a:ext cx="4800600" cy="5287962"/>
          </a:xfrm>
        </p:spPr>
        <p:txBody>
          <a:bodyPr>
            <a:normAutofit fontScale="77500" lnSpcReduction="20000"/>
          </a:bodyPr>
          <a:lstStyle/>
          <a:p>
            <a:pPr>
              <a:buFont typeface="Wingdings" panose="05000000000000000000" pitchFamily="2" charset="2"/>
              <a:buChar char="Ø"/>
            </a:pPr>
            <a:r>
              <a:rPr lang="en-US" dirty="0">
                <a:latin typeface="Century" panose="02040604050505020304" pitchFamily="18" charset="0"/>
              </a:rPr>
              <a:t>Multiply whole numbers quickly and accurately, for example 1,638 × 753, and divide whole numbers in simple cases, such as dividing 6,971 by 63.</a:t>
            </a:r>
          </a:p>
          <a:p>
            <a:pPr>
              <a:buFont typeface="Wingdings" panose="05000000000000000000" pitchFamily="2" charset="2"/>
              <a:buChar char="Ø"/>
            </a:pPr>
            <a:r>
              <a:rPr lang="en-US" dirty="0">
                <a:latin typeface="Century" panose="02040604050505020304" pitchFamily="18" charset="0"/>
              </a:rPr>
              <a:t>Understand the concept of volume, and solve word problems that involve volume.</a:t>
            </a:r>
          </a:p>
          <a:p>
            <a:pPr>
              <a:buFont typeface="Wingdings" panose="05000000000000000000" pitchFamily="2" charset="2"/>
              <a:buChar char="Ø"/>
            </a:pPr>
            <a:r>
              <a:rPr lang="en-US" dirty="0">
                <a:latin typeface="Century" panose="02040604050505020304" pitchFamily="18" charset="0"/>
              </a:rPr>
              <a:t>Graph points in the coordinate plane (two dimensions) to solve problems.</a:t>
            </a:r>
          </a:p>
          <a:p>
            <a:pPr>
              <a:buFont typeface="Wingdings" panose="05000000000000000000" pitchFamily="2" charset="2"/>
              <a:buChar char="Ø"/>
            </a:pPr>
            <a:r>
              <a:rPr lang="en-US" dirty="0">
                <a:latin typeface="Century" panose="02040604050505020304" pitchFamily="18" charset="0"/>
              </a:rPr>
              <a:t>Analyze mathematical patterns and relationships.</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1111" b="22222"/>
          <a:stretch/>
        </p:blipFill>
        <p:spPr>
          <a:xfrm>
            <a:off x="4648200" y="2057400"/>
            <a:ext cx="4223815" cy="3754502"/>
          </a:xfrm>
          <a:prstGeom prst="rect">
            <a:avLst/>
          </a:prstGeom>
        </p:spPr>
      </p:pic>
    </p:spTree>
    <p:extLst>
      <p:ext uri="{BB962C8B-B14F-4D97-AF65-F5344CB8AC3E}">
        <p14:creationId xmlns:p14="http://schemas.microsoft.com/office/powerpoint/2010/main" val="291038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a:solidFill>
                  <a:srgbClr val="0070C0"/>
                </a:solidFill>
                <a:latin typeface="Comic Sans MS" panose="030F0702030302020204" pitchFamily="66" charset="0"/>
              </a:rPr>
              <a:t>Personal and Social Responsibilities</a:t>
            </a:r>
          </a:p>
        </p:txBody>
      </p:sp>
      <p:sp>
        <p:nvSpPr>
          <p:cNvPr id="3" name="Content Placeholder 2"/>
          <p:cNvSpPr>
            <a:spLocks noGrp="1"/>
          </p:cNvSpPr>
          <p:nvPr>
            <p:ph idx="1"/>
          </p:nvPr>
        </p:nvSpPr>
        <p:spPr>
          <a:xfrm>
            <a:off x="5410200" y="1371600"/>
            <a:ext cx="3733800" cy="5486400"/>
          </a:xfrm>
        </p:spPr>
        <p:txBody>
          <a:bodyPr>
            <a:noAutofit/>
          </a:bodyPr>
          <a:lstStyle/>
          <a:p>
            <a:pPr>
              <a:buFont typeface="Wingdings" panose="05000000000000000000" pitchFamily="2" charset="2"/>
              <a:buChar char="Ø"/>
            </a:pPr>
            <a:r>
              <a:rPr lang="en-US" sz="2000" dirty="0">
                <a:latin typeface="Century" panose="02040604050505020304" pitchFamily="18" charset="0"/>
              </a:rPr>
              <a:t>Treat others kindly and with respect</a:t>
            </a:r>
          </a:p>
          <a:p>
            <a:pPr>
              <a:buFont typeface="Wingdings" panose="05000000000000000000" pitchFamily="2" charset="2"/>
              <a:buChar char="Ø"/>
            </a:pPr>
            <a:r>
              <a:rPr lang="en-US" sz="2000" dirty="0">
                <a:latin typeface="Century" panose="02040604050505020304" pitchFamily="18" charset="0"/>
              </a:rPr>
              <a:t>Has a good attitude and is responsible for </a:t>
            </a:r>
            <a:r>
              <a:rPr lang="en-US" sz="2000" dirty="0" smtClean="0">
                <a:latin typeface="Century" panose="02040604050505020304" pitchFamily="18" charset="0"/>
              </a:rPr>
              <a:t>their learning</a:t>
            </a:r>
            <a:endParaRPr lang="en-US" sz="2000" dirty="0">
              <a:latin typeface="Century" panose="02040604050505020304" pitchFamily="18" charset="0"/>
            </a:endParaRPr>
          </a:p>
          <a:p>
            <a:pPr>
              <a:buFont typeface="Wingdings" panose="05000000000000000000" pitchFamily="2" charset="2"/>
              <a:buChar char="Ø"/>
            </a:pPr>
            <a:r>
              <a:rPr lang="en-US" sz="2000" dirty="0">
                <a:latin typeface="Century" panose="02040604050505020304" pitchFamily="18" charset="0"/>
              </a:rPr>
              <a:t>Listens and follows directions</a:t>
            </a:r>
          </a:p>
          <a:p>
            <a:pPr>
              <a:buFont typeface="Wingdings" panose="05000000000000000000" pitchFamily="2" charset="2"/>
              <a:buChar char="Ø"/>
            </a:pPr>
            <a:r>
              <a:rPr lang="en-US" sz="2000" dirty="0">
                <a:latin typeface="Century" panose="02040604050505020304" pitchFamily="18" charset="0"/>
              </a:rPr>
              <a:t>Completes assignments in class and at home</a:t>
            </a:r>
          </a:p>
          <a:p>
            <a:pPr>
              <a:buFont typeface="Wingdings" panose="05000000000000000000" pitchFamily="2" charset="2"/>
              <a:buChar char="Ø"/>
            </a:pPr>
            <a:r>
              <a:rPr lang="en-US" sz="2000" dirty="0">
                <a:latin typeface="Century" panose="02040604050505020304" pitchFamily="18" charset="0"/>
              </a:rPr>
              <a:t>Converses with others using the rules </a:t>
            </a:r>
            <a:r>
              <a:rPr lang="en-US" sz="2000" dirty="0" smtClean="0">
                <a:latin typeface="Century" panose="02040604050505020304" pitchFamily="18" charset="0"/>
              </a:rPr>
              <a:t>of listening</a:t>
            </a:r>
            <a:r>
              <a:rPr lang="en-US" sz="2000" dirty="0">
                <a:latin typeface="Century" panose="02040604050505020304" pitchFamily="18" charset="0"/>
              </a:rPr>
              <a:t>, asking questions and waiting </a:t>
            </a:r>
            <a:r>
              <a:rPr lang="en-US" sz="2000" dirty="0" smtClean="0">
                <a:latin typeface="Century" panose="02040604050505020304" pitchFamily="18" charset="0"/>
              </a:rPr>
              <a:t>their turn </a:t>
            </a:r>
            <a:r>
              <a:rPr lang="en-US" sz="2000" dirty="0">
                <a:latin typeface="Century" panose="02040604050505020304" pitchFamily="18" charset="0"/>
              </a:rPr>
              <a:t>to respond</a:t>
            </a:r>
          </a:p>
          <a:p>
            <a:pPr>
              <a:buFont typeface="Wingdings" panose="05000000000000000000" pitchFamily="2" charset="2"/>
              <a:buChar char="Ø"/>
            </a:pPr>
            <a:r>
              <a:rPr lang="en-US" sz="2000" dirty="0">
                <a:latin typeface="Century" panose="02040604050505020304" pitchFamily="18" charset="0"/>
              </a:rPr>
              <a:t>Remains on task during independent </a:t>
            </a:r>
            <a:r>
              <a:rPr lang="en-US" sz="2000" dirty="0" smtClean="0">
                <a:latin typeface="Century" panose="02040604050505020304" pitchFamily="18" charset="0"/>
              </a:rPr>
              <a:t>work</a:t>
            </a:r>
            <a:endParaRPr lang="en-US" sz="2000" dirty="0">
              <a:latin typeface="Century" panose="020406040505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889"/>
          <a:stretch/>
        </p:blipFill>
        <p:spPr>
          <a:xfrm>
            <a:off x="0" y="3852472"/>
            <a:ext cx="2446299" cy="2971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143000"/>
            <a:ext cx="2931826" cy="2931826"/>
          </a:xfrm>
          <a:prstGeom prst="rect">
            <a:avLst/>
          </a:prstGeom>
        </p:spPr>
      </p:pic>
    </p:spTree>
    <p:extLst>
      <p:ext uri="{BB962C8B-B14F-4D97-AF65-F5344CB8AC3E}">
        <p14:creationId xmlns:p14="http://schemas.microsoft.com/office/powerpoint/2010/main" val="3442584160"/>
      </p:ext>
    </p:extLst>
  </p:cSld>
  <p:clrMapOvr>
    <a:masterClrMapping/>
  </p:clrMapOvr>
  <mc:AlternateContent xmlns:mc="http://schemas.openxmlformats.org/markup-compatibility/2006" xmlns:p14="http://schemas.microsoft.com/office/powerpoint/2010/main">
    <mc:Choice Requires="p14">
      <p:transition spd="slow" p14:dur="2000" advTm="15980"/>
    </mc:Choice>
    <mc:Fallback xmlns="">
      <p:transition spd="slow" advTm="1598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70C0"/>
                </a:solidFill>
                <a:latin typeface="Comic Sans MS" panose="030F0702030302020204" pitchFamily="66" charset="0"/>
              </a:rPr>
              <a:t>Parent Expectations and Suggestions</a:t>
            </a:r>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Ø"/>
            </a:pPr>
            <a:r>
              <a:rPr lang="en-US" sz="3400" dirty="0">
                <a:latin typeface="Century" panose="02040604050505020304" pitchFamily="18" charset="0"/>
              </a:rPr>
              <a:t>Speak positively about school and staff. If you are excited about learning, your child will be too.</a:t>
            </a:r>
          </a:p>
          <a:p>
            <a:pPr>
              <a:buFont typeface="Wingdings" panose="05000000000000000000" pitchFamily="2" charset="2"/>
              <a:buChar char="Ø"/>
            </a:pPr>
            <a:r>
              <a:rPr lang="en-US" sz="3400" dirty="0">
                <a:latin typeface="Century" panose="02040604050505020304" pitchFamily="18" charset="0"/>
              </a:rPr>
              <a:t>Communicates with teachers and signs weekly folder.</a:t>
            </a:r>
          </a:p>
          <a:p>
            <a:pPr>
              <a:buFont typeface="Wingdings" panose="05000000000000000000" pitchFamily="2" charset="2"/>
              <a:buChar char="Ø"/>
            </a:pPr>
            <a:r>
              <a:rPr lang="en-US" sz="3400" dirty="0">
                <a:latin typeface="Century" panose="02040604050505020304" pitchFamily="18" charset="0"/>
              </a:rPr>
              <a:t>Take time to talk about the school day.</a:t>
            </a:r>
          </a:p>
          <a:p>
            <a:pPr>
              <a:buFont typeface="Wingdings" panose="05000000000000000000" pitchFamily="2" charset="2"/>
              <a:buChar char="Ø"/>
            </a:pPr>
            <a:r>
              <a:rPr lang="en-US" sz="3400" dirty="0">
                <a:latin typeface="Century" panose="02040604050505020304" pitchFamily="18" charset="0"/>
              </a:rPr>
              <a:t>Help with homework.</a:t>
            </a:r>
          </a:p>
          <a:p>
            <a:pPr>
              <a:buFont typeface="Wingdings" panose="05000000000000000000" pitchFamily="2" charset="2"/>
              <a:buChar char="Ø"/>
            </a:pPr>
            <a:r>
              <a:rPr lang="en-US" sz="3400" dirty="0">
                <a:latin typeface="Century" panose="02040604050505020304" pitchFamily="18" charset="0"/>
              </a:rPr>
              <a:t>Make sure student is prepared for school with needed items and supplies.</a:t>
            </a:r>
          </a:p>
          <a:p>
            <a:pPr>
              <a:buFont typeface="Wingdings" panose="05000000000000000000" pitchFamily="2" charset="2"/>
              <a:buChar char="Ø"/>
            </a:pPr>
            <a:r>
              <a:rPr lang="en-US" sz="3400" dirty="0">
                <a:latin typeface="Century" panose="02040604050505020304" pitchFamily="18" charset="0"/>
              </a:rPr>
              <a:t>Make sure the student gets plenty of rest each night.</a:t>
            </a:r>
          </a:p>
          <a:p>
            <a:pPr>
              <a:buFont typeface="Wingdings" panose="05000000000000000000" pitchFamily="2" charset="2"/>
              <a:buChar char="Ø"/>
            </a:pPr>
            <a:r>
              <a:rPr lang="en-US" sz="3400" dirty="0">
                <a:latin typeface="Century" panose="02040604050505020304" pitchFamily="18" charset="0"/>
              </a:rPr>
              <a:t>Makes attendance at school a priority.</a:t>
            </a:r>
          </a:p>
          <a:p>
            <a:pPr>
              <a:buFont typeface="Wingdings" panose="05000000000000000000" pitchFamily="2" charset="2"/>
              <a:buChar char="Ø"/>
            </a:pPr>
            <a:r>
              <a:rPr lang="en-US" sz="3400" dirty="0">
                <a:latin typeface="Century" panose="02040604050505020304" pitchFamily="18" charset="0"/>
              </a:rPr>
              <a:t>Take time each day to talk to your child about anything and everything.</a:t>
            </a:r>
          </a:p>
          <a:p>
            <a:pPr>
              <a:buFont typeface="Wingdings" panose="05000000000000000000" pitchFamily="2" charset="2"/>
              <a:buChar char="Ø"/>
            </a:pPr>
            <a:r>
              <a:rPr lang="en-US" sz="3400" dirty="0">
                <a:latin typeface="Century" panose="02040604050505020304" pitchFamily="18" charset="0"/>
              </a:rPr>
              <a:t>Have your child read independently every day.  Ask them to tell you about the reading.</a:t>
            </a:r>
          </a:p>
          <a:p>
            <a:pPr marL="0" indent="0">
              <a:buNone/>
            </a:pPr>
            <a:endParaRPr lang="en-US" dirty="0"/>
          </a:p>
        </p:txBody>
      </p:sp>
    </p:spTree>
    <p:extLst>
      <p:ext uri="{BB962C8B-B14F-4D97-AF65-F5344CB8AC3E}">
        <p14:creationId xmlns:p14="http://schemas.microsoft.com/office/powerpoint/2010/main" val="1261547820"/>
      </p:ext>
    </p:extLst>
  </p:cSld>
  <p:clrMapOvr>
    <a:masterClrMapping/>
  </p:clrMapOvr>
  <mc:AlternateContent xmlns:mc="http://schemas.openxmlformats.org/markup-compatibility/2006" xmlns:p14="http://schemas.microsoft.com/office/powerpoint/2010/main">
    <mc:Choice Requires="p14">
      <p:transition spd="slow" p14:dur="2000" advTm="16228"/>
    </mc:Choice>
    <mc:Fallback xmlns="">
      <p:transition spd="slow" advTm="1622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70C0"/>
                </a:solidFill>
                <a:latin typeface="Comic Sans MS" panose="030F0702030302020204" pitchFamily="66" charset="0"/>
              </a:rPr>
              <a:t>Expectations and Suggestions (continued)</a:t>
            </a:r>
          </a:p>
        </p:txBody>
      </p:sp>
      <p:sp>
        <p:nvSpPr>
          <p:cNvPr id="3" name="Content Placeholder 2"/>
          <p:cNvSpPr>
            <a:spLocks noGrp="1"/>
          </p:cNvSpPr>
          <p:nvPr>
            <p:ph idx="1"/>
          </p:nvPr>
        </p:nvSpPr>
        <p:spPr>
          <a:xfrm>
            <a:off x="457200" y="1417638"/>
            <a:ext cx="8229600" cy="4525963"/>
          </a:xfrm>
        </p:spPr>
        <p:txBody>
          <a:bodyPr>
            <a:noAutofit/>
          </a:bodyPr>
          <a:lstStyle/>
          <a:p>
            <a:pPr>
              <a:buFont typeface="Wingdings" panose="05000000000000000000" pitchFamily="2" charset="2"/>
              <a:buChar char="Ø"/>
            </a:pPr>
            <a:r>
              <a:rPr lang="en-US" sz="2400" dirty="0">
                <a:latin typeface="Century" panose="02040604050505020304" pitchFamily="18" charset="0"/>
              </a:rPr>
              <a:t>Watch the news together and discuss it.</a:t>
            </a:r>
          </a:p>
          <a:p>
            <a:pPr>
              <a:buFont typeface="Wingdings" panose="05000000000000000000" pitchFamily="2" charset="2"/>
              <a:buChar char="Ø"/>
            </a:pPr>
            <a:r>
              <a:rPr lang="en-US" sz="2400" dirty="0">
                <a:latin typeface="Century" panose="02040604050505020304" pitchFamily="18" charset="0"/>
              </a:rPr>
              <a:t>Urge your child to use logical arguments to defend his or her opinion.</a:t>
            </a:r>
          </a:p>
          <a:p>
            <a:pPr>
              <a:buFont typeface="Wingdings" panose="05000000000000000000" pitchFamily="2" charset="2"/>
              <a:buChar char="Ø"/>
            </a:pPr>
            <a:r>
              <a:rPr lang="en-US" sz="2400" dirty="0">
                <a:latin typeface="Century" panose="02040604050505020304" pitchFamily="18" charset="0"/>
              </a:rPr>
              <a:t>Involve your child in activities and games that require listening and following directions.</a:t>
            </a:r>
          </a:p>
          <a:p>
            <a:pPr>
              <a:buFont typeface="Wingdings" panose="05000000000000000000" pitchFamily="2" charset="2"/>
              <a:buChar char="Ø"/>
            </a:pPr>
            <a:r>
              <a:rPr lang="en-US" sz="2400" dirty="0">
                <a:latin typeface="Century" panose="02040604050505020304" pitchFamily="18" charset="0"/>
              </a:rPr>
              <a:t>Support your child’s independence and encourage responsibility by having them pack for a trip or weekend outing, care for belongings, help prepare meals, complete chores around the house, and assist with other everyday activities.</a:t>
            </a:r>
          </a:p>
          <a:p>
            <a:pPr>
              <a:buFont typeface="Wingdings" panose="05000000000000000000" pitchFamily="2" charset="2"/>
              <a:buChar char="Ø"/>
            </a:pPr>
            <a:r>
              <a:rPr lang="en-US" sz="2400" dirty="0">
                <a:latin typeface="Century" panose="02040604050505020304" pitchFamily="18" charset="0"/>
              </a:rPr>
              <a:t>Provide opportunities to interact with other children.</a:t>
            </a:r>
          </a:p>
          <a:p>
            <a:pPr>
              <a:buFont typeface="Wingdings" panose="05000000000000000000" pitchFamily="2" charset="2"/>
              <a:buChar char="Ø"/>
            </a:pPr>
            <a:r>
              <a:rPr lang="en-US" sz="2400" dirty="0">
                <a:latin typeface="Century" panose="02040604050505020304" pitchFamily="18" charset="0"/>
              </a:rPr>
              <a:t>Encourage work values such as effort, persistence, and initiative.</a:t>
            </a:r>
          </a:p>
          <a:p>
            <a:pPr marL="0" indent="0">
              <a:buNone/>
            </a:pPr>
            <a:endParaRPr lang="en-US" sz="2400" dirty="0">
              <a:latin typeface="Century" panose="02040604050505020304" pitchFamily="18" charset="0"/>
            </a:endParaRPr>
          </a:p>
        </p:txBody>
      </p:sp>
    </p:spTree>
    <p:extLst>
      <p:ext uri="{BB962C8B-B14F-4D97-AF65-F5344CB8AC3E}">
        <p14:creationId xmlns:p14="http://schemas.microsoft.com/office/powerpoint/2010/main" val="1823234344"/>
      </p:ext>
    </p:extLst>
  </p:cSld>
  <p:clrMapOvr>
    <a:masterClrMapping/>
  </p:clrMapOvr>
  <mc:AlternateContent xmlns:mc="http://schemas.openxmlformats.org/markup-compatibility/2006" xmlns:p14="http://schemas.microsoft.com/office/powerpoint/2010/main">
    <mc:Choice Requires="p14">
      <p:transition spd="slow" p14:dur="2000" advTm="16117"/>
    </mc:Choice>
    <mc:Fallback xmlns="">
      <p:transition spd="slow" advTm="1611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2803</TotalTime>
  <Words>852</Words>
  <Application>Microsoft Office PowerPoint</Application>
  <PresentationFormat>On-screen Show (4:3)</PresentationFormat>
  <Paragraphs>66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Britannic Bold</vt:lpstr>
      <vt:lpstr>Calibri</vt:lpstr>
      <vt:lpstr>Century</vt:lpstr>
      <vt:lpstr>Comic Sans MS</vt:lpstr>
      <vt:lpstr>Wingdings</vt:lpstr>
      <vt:lpstr>Office Theme</vt:lpstr>
      <vt:lpstr>Welcome to Fifth Grade!</vt:lpstr>
      <vt:lpstr>Welcome Fifth Graders!</vt:lpstr>
      <vt:lpstr>Language Arts</vt:lpstr>
      <vt:lpstr>Language Arts (continued)</vt:lpstr>
      <vt:lpstr>Math</vt:lpstr>
      <vt:lpstr>Math (continued)</vt:lpstr>
      <vt:lpstr>Personal and Social Responsibilities</vt:lpstr>
      <vt:lpstr>Parent Expectations and Suggestions</vt:lpstr>
      <vt:lpstr>Expectations and Suggestions (continued)</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Pine Level Elementary School</dc:title>
  <dc:creator>Dory</dc:creator>
  <cp:lastModifiedBy>Annabeth Greene</cp:lastModifiedBy>
  <cp:revision>23</cp:revision>
  <dcterms:created xsi:type="dcterms:W3CDTF">2020-07-12T22:26:19Z</dcterms:created>
  <dcterms:modified xsi:type="dcterms:W3CDTF">2024-05-15T20:52:32Z</dcterms:modified>
</cp:coreProperties>
</file>