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4.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6.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7.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8.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9.xml" ContentType="application/vnd.openxmlformats-officedocument.presentationml.notesSlide+xml"/>
  <Override PartName="/ppt/tags/tag20.xml" ContentType="application/vnd.openxmlformats-officedocument.presentationml.tags+xml"/>
  <Override PartName="/ppt/notesSlides/notesSlide10.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11.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12.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13.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1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15.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16.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sldIdLst>
    <p:sldId id="261" r:id="rId2"/>
    <p:sldId id="265" r:id="rId3"/>
    <p:sldId id="271" r:id="rId4"/>
    <p:sldId id="273" r:id="rId5"/>
    <p:sldId id="274" r:id="rId6"/>
    <p:sldId id="415" r:id="rId7"/>
    <p:sldId id="275" r:id="rId8"/>
    <p:sldId id="276" r:id="rId9"/>
    <p:sldId id="277" r:id="rId10"/>
    <p:sldId id="278" r:id="rId11"/>
    <p:sldId id="279" r:id="rId12"/>
    <p:sldId id="414" r:id="rId13"/>
    <p:sldId id="281" r:id="rId14"/>
    <p:sldId id="282" r:id="rId15"/>
    <p:sldId id="283" r:id="rId16"/>
    <p:sldId id="416" r:id="rId17"/>
    <p:sldId id="388" r:id="rId18"/>
  </p:sldIdLst>
  <p:sldSz cx="18288000" cy="10287000"/>
  <p:notesSz cx="6858000" cy="9144000"/>
  <p:embeddedFontLst>
    <p:embeddedFont>
      <p:font typeface="Dreaming Outloud Sans" pitchFamily="2" charset="77"/>
      <p:regular r:id="rId20"/>
    </p:embeddedFont>
    <p:embeddedFont>
      <p:font typeface="Georgia" panose="02040502050405020303" pitchFamily="18" charset="0"/>
      <p:regular r:id="rId21"/>
      <p:bold r:id="rId22"/>
      <p:italic r:id="rId23"/>
      <p:boldItalic r:id="rId24"/>
    </p:embeddedFont>
    <p:embeddedFont>
      <p:font typeface="KAHoneyCharm" pitchFamily="2" charset="77"/>
      <p:regular r:id="rId25"/>
    </p:embeddedFont>
    <p:embeddedFont>
      <p:font typeface="KAJadeSkiesHearts" pitchFamily="2" charset="77"/>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E499"/>
    <a:srgbClr val="EADB70"/>
    <a:srgbClr val="FFC9AB"/>
    <a:srgbClr val="ECD6FF"/>
    <a:srgbClr val="9CCEB8"/>
    <a:srgbClr val="A6F1F3"/>
    <a:srgbClr val="FFA0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17" autoAdjust="0"/>
    <p:restoredTop sz="94531" autoAdjust="0"/>
  </p:normalViewPr>
  <p:slideViewPr>
    <p:cSldViewPr>
      <p:cViewPr varScale="1">
        <p:scale>
          <a:sx n="69" d="100"/>
          <a:sy n="69" d="100"/>
        </p:scale>
        <p:origin x="1096"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4" d="100"/>
          <a:sy n="84" d="100"/>
        </p:scale>
        <p:origin x="3960"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3FA66B-B403-B84F-90F5-5852FF254AF5}" type="datetimeFigureOut">
              <a:rPr lang="en-US" smtClean="0"/>
              <a:t>8/5/25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087428-00B4-0A4E-87C5-676C26EADE84}" type="slidenum">
              <a:rPr lang="en-US" smtClean="0"/>
              <a:t>‹#›</a:t>
            </a:fld>
            <a:endParaRPr lang="en-US" dirty="0"/>
          </a:p>
        </p:txBody>
      </p:sp>
    </p:spTree>
    <p:extLst>
      <p:ext uri="{BB962C8B-B14F-4D97-AF65-F5344CB8AC3E}">
        <p14:creationId xmlns:p14="http://schemas.microsoft.com/office/powerpoint/2010/main" val="1250689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1</a:t>
            </a:fld>
            <a:endParaRPr lang="en-US" dirty="0"/>
          </a:p>
        </p:txBody>
      </p:sp>
    </p:spTree>
    <p:extLst>
      <p:ext uri="{BB962C8B-B14F-4D97-AF65-F5344CB8AC3E}">
        <p14:creationId xmlns:p14="http://schemas.microsoft.com/office/powerpoint/2010/main" val="3062371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10</a:t>
            </a:fld>
            <a:endParaRPr lang="en-US" dirty="0"/>
          </a:p>
        </p:txBody>
      </p:sp>
    </p:spTree>
    <p:extLst>
      <p:ext uri="{BB962C8B-B14F-4D97-AF65-F5344CB8AC3E}">
        <p14:creationId xmlns:p14="http://schemas.microsoft.com/office/powerpoint/2010/main" val="326916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11</a:t>
            </a:fld>
            <a:endParaRPr lang="en-US" dirty="0"/>
          </a:p>
        </p:txBody>
      </p:sp>
    </p:spTree>
    <p:extLst>
      <p:ext uri="{BB962C8B-B14F-4D97-AF65-F5344CB8AC3E}">
        <p14:creationId xmlns:p14="http://schemas.microsoft.com/office/powerpoint/2010/main" val="2895494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12</a:t>
            </a:fld>
            <a:endParaRPr lang="en-US" dirty="0"/>
          </a:p>
        </p:txBody>
      </p:sp>
    </p:spTree>
    <p:extLst>
      <p:ext uri="{BB962C8B-B14F-4D97-AF65-F5344CB8AC3E}">
        <p14:creationId xmlns:p14="http://schemas.microsoft.com/office/powerpoint/2010/main" val="632647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13</a:t>
            </a:fld>
            <a:endParaRPr lang="en-US" dirty="0"/>
          </a:p>
        </p:txBody>
      </p:sp>
    </p:spTree>
    <p:extLst>
      <p:ext uri="{BB962C8B-B14F-4D97-AF65-F5344CB8AC3E}">
        <p14:creationId xmlns:p14="http://schemas.microsoft.com/office/powerpoint/2010/main" val="34998523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14</a:t>
            </a:fld>
            <a:endParaRPr lang="en-US" dirty="0"/>
          </a:p>
        </p:txBody>
      </p:sp>
    </p:spTree>
    <p:extLst>
      <p:ext uri="{BB962C8B-B14F-4D97-AF65-F5344CB8AC3E}">
        <p14:creationId xmlns:p14="http://schemas.microsoft.com/office/powerpoint/2010/main" val="3132765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15</a:t>
            </a:fld>
            <a:endParaRPr lang="en-US" dirty="0"/>
          </a:p>
        </p:txBody>
      </p:sp>
    </p:spTree>
    <p:extLst>
      <p:ext uri="{BB962C8B-B14F-4D97-AF65-F5344CB8AC3E}">
        <p14:creationId xmlns:p14="http://schemas.microsoft.com/office/powerpoint/2010/main" val="4279501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16</a:t>
            </a:fld>
            <a:endParaRPr lang="en-US" dirty="0"/>
          </a:p>
        </p:txBody>
      </p:sp>
    </p:spTree>
    <p:extLst>
      <p:ext uri="{BB962C8B-B14F-4D97-AF65-F5344CB8AC3E}">
        <p14:creationId xmlns:p14="http://schemas.microsoft.com/office/powerpoint/2010/main" val="4742291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17</a:t>
            </a:fld>
            <a:endParaRPr lang="en-US" dirty="0"/>
          </a:p>
        </p:txBody>
      </p:sp>
    </p:spTree>
    <p:extLst>
      <p:ext uri="{BB962C8B-B14F-4D97-AF65-F5344CB8AC3E}">
        <p14:creationId xmlns:p14="http://schemas.microsoft.com/office/powerpoint/2010/main" val="1037896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2</a:t>
            </a:fld>
            <a:endParaRPr lang="en-US" dirty="0"/>
          </a:p>
        </p:txBody>
      </p:sp>
    </p:spTree>
    <p:extLst>
      <p:ext uri="{BB962C8B-B14F-4D97-AF65-F5344CB8AC3E}">
        <p14:creationId xmlns:p14="http://schemas.microsoft.com/office/powerpoint/2010/main" val="1959578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3</a:t>
            </a:fld>
            <a:endParaRPr lang="en-US" dirty="0"/>
          </a:p>
        </p:txBody>
      </p:sp>
    </p:spTree>
    <p:extLst>
      <p:ext uri="{BB962C8B-B14F-4D97-AF65-F5344CB8AC3E}">
        <p14:creationId xmlns:p14="http://schemas.microsoft.com/office/powerpoint/2010/main" val="3517735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4</a:t>
            </a:fld>
            <a:endParaRPr lang="en-US" dirty="0"/>
          </a:p>
        </p:txBody>
      </p:sp>
    </p:spTree>
    <p:extLst>
      <p:ext uri="{BB962C8B-B14F-4D97-AF65-F5344CB8AC3E}">
        <p14:creationId xmlns:p14="http://schemas.microsoft.com/office/powerpoint/2010/main" val="21115066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5</a:t>
            </a:fld>
            <a:endParaRPr lang="en-US" dirty="0"/>
          </a:p>
        </p:txBody>
      </p:sp>
    </p:spTree>
    <p:extLst>
      <p:ext uri="{BB962C8B-B14F-4D97-AF65-F5344CB8AC3E}">
        <p14:creationId xmlns:p14="http://schemas.microsoft.com/office/powerpoint/2010/main" val="179932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6</a:t>
            </a:fld>
            <a:endParaRPr lang="en-US" dirty="0"/>
          </a:p>
        </p:txBody>
      </p:sp>
    </p:spTree>
    <p:extLst>
      <p:ext uri="{BB962C8B-B14F-4D97-AF65-F5344CB8AC3E}">
        <p14:creationId xmlns:p14="http://schemas.microsoft.com/office/powerpoint/2010/main" val="4021627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7</a:t>
            </a:fld>
            <a:endParaRPr lang="en-US" dirty="0"/>
          </a:p>
        </p:txBody>
      </p:sp>
    </p:spTree>
    <p:extLst>
      <p:ext uri="{BB962C8B-B14F-4D97-AF65-F5344CB8AC3E}">
        <p14:creationId xmlns:p14="http://schemas.microsoft.com/office/powerpoint/2010/main" val="1161972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8</a:t>
            </a:fld>
            <a:endParaRPr lang="en-US" dirty="0"/>
          </a:p>
        </p:txBody>
      </p:sp>
    </p:spTree>
    <p:extLst>
      <p:ext uri="{BB962C8B-B14F-4D97-AF65-F5344CB8AC3E}">
        <p14:creationId xmlns:p14="http://schemas.microsoft.com/office/powerpoint/2010/main" val="2438511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87428-00B4-0A4E-87C5-676C26EADE84}" type="slidenum">
              <a:rPr lang="en-US" smtClean="0"/>
              <a:t>9</a:t>
            </a:fld>
            <a:endParaRPr lang="en-US" dirty="0"/>
          </a:p>
        </p:txBody>
      </p:sp>
    </p:spTree>
    <p:extLst>
      <p:ext uri="{BB962C8B-B14F-4D97-AF65-F5344CB8AC3E}">
        <p14:creationId xmlns:p14="http://schemas.microsoft.com/office/powerpoint/2010/main" val="2981321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8/5/25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1.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20.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3.png"/><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image" Target="../media/image3.png"/><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image" Target="../media/image3.png"/><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3.png"/><Relationship Id="rId5" Type="http://schemas.openxmlformats.org/officeDocument/2006/relationships/notesSlide" Target="../notesSlides/notesSlide14.xml"/><Relationship Id="rId4"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image" Target="../media/image3.png"/><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image" Target="../media/image3.png"/><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4.png"/><Relationship Id="rId5" Type="http://schemas.openxmlformats.org/officeDocument/2006/relationships/notesSlide" Target="../notesSlides/notesSlide17.xml"/><Relationship Id="rId4"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2.png"/><Relationship Id="rId5" Type="http://schemas.openxmlformats.org/officeDocument/2006/relationships/notesSlide" Target="../notesSlides/notesSlide2.xml"/><Relationship Id="rId4"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3.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3.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3.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image" Target="../media/image3.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image" Target="../media/image3.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3.pn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9" name="TextBox 9"/>
          <p:cNvSpPr txBox="1"/>
          <p:nvPr>
            <p:custDataLst>
              <p:tags r:id="rId1"/>
            </p:custDataLst>
          </p:nvPr>
        </p:nvSpPr>
        <p:spPr>
          <a:xfrm>
            <a:off x="2899504" y="1028700"/>
            <a:ext cx="12488991" cy="3854645"/>
          </a:xfrm>
          <a:prstGeom prst="rect">
            <a:avLst/>
          </a:prstGeom>
        </p:spPr>
        <p:txBody>
          <a:bodyPr lIns="0" tIns="0" rIns="0" bIns="0" rtlCol="0" anchor="t">
            <a:spAutoFit/>
          </a:bodyPr>
          <a:lstStyle/>
          <a:p>
            <a:pPr algn="ctr">
              <a:lnSpc>
                <a:spcPts val="32059"/>
              </a:lnSpc>
              <a:spcBef>
                <a:spcPct val="0"/>
              </a:spcBef>
            </a:pPr>
            <a:r>
              <a:rPr lang="en-US" sz="22899"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W</a:t>
            </a:r>
            <a:r>
              <a:rPr lang="en-US" sz="22899" dirty="0">
                <a:solidFill>
                  <a:srgbClr val="FFBEAB"/>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2899"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l</a:t>
            </a:r>
            <a:r>
              <a:rPr lang="en-US" sz="22899"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c</a:t>
            </a:r>
            <a:r>
              <a:rPr lang="en-US" sz="22899"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22899"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m</a:t>
            </a:r>
            <a:r>
              <a:rPr lang="en-US" sz="22899"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e</a:t>
            </a:r>
          </a:p>
        </p:txBody>
      </p:sp>
      <p:sp>
        <p:nvSpPr>
          <p:cNvPr id="10" name="TextBox 10"/>
          <p:cNvSpPr txBox="1"/>
          <p:nvPr>
            <p:custDataLst>
              <p:tags r:id="rId2"/>
            </p:custDataLst>
          </p:nvPr>
        </p:nvSpPr>
        <p:spPr>
          <a:xfrm>
            <a:off x="3120295" y="3930175"/>
            <a:ext cx="12268200" cy="2946961"/>
          </a:xfrm>
          <a:prstGeom prst="rect">
            <a:avLst/>
          </a:prstGeom>
        </p:spPr>
        <p:txBody>
          <a:bodyPr wrap="square" lIns="0" tIns="0" rIns="0" bIns="0" rtlCol="0" anchor="t">
            <a:spAutoFit/>
          </a:bodyPr>
          <a:lstStyle/>
          <a:p>
            <a:pPr algn="ctr">
              <a:lnSpc>
                <a:spcPts val="24026"/>
              </a:lnSpc>
            </a:pPr>
            <a:r>
              <a:rPr lang="en-US" sz="13800" dirty="0">
                <a:solidFill>
                  <a:srgbClr val="000000"/>
                </a:solidFill>
                <a:latin typeface="KAJadeSkiesHearts"/>
                <a:ea typeface="KAJadeSkiesHearts"/>
                <a:cs typeface="KAJadeSkiesHearts"/>
                <a:sym typeface="KAJadeSkiesHearts"/>
              </a:rPr>
              <a:t>to 2</a:t>
            </a:r>
            <a:r>
              <a:rPr lang="en-US" sz="13800" baseline="30000" dirty="0">
                <a:solidFill>
                  <a:srgbClr val="000000"/>
                </a:solidFill>
                <a:latin typeface="KAJadeSkiesHearts"/>
                <a:ea typeface="KAJadeSkiesHearts"/>
                <a:cs typeface="KAJadeSkiesHearts"/>
                <a:sym typeface="KAJadeSkiesHearts"/>
              </a:rPr>
              <a:t>nd</a:t>
            </a:r>
            <a:r>
              <a:rPr lang="en-US" sz="13800" dirty="0">
                <a:solidFill>
                  <a:srgbClr val="000000"/>
                </a:solidFill>
                <a:latin typeface="KAJadeSkiesHearts"/>
                <a:ea typeface="KAJadeSkiesHearts"/>
                <a:cs typeface="KAJadeSkiesHearts"/>
                <a:sym typeface="KAJadeSkiesHearts"/>
              </a:rPr>
              <a:t> Grade!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a:blip r:embed="rId4"/>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969847" y="-647700"/>
            <a:ext cx="20227693" cy="4372159"/>
          </a:xfrm>
          <a:prstGeom prst="rect">
            <a:avLst/>
          </a:prstGeom>
        </p:spPr>
        <p:txBody>
          <a:bodyPr wrap="square" lIns="0" tIns="0" rIns="0" bIns="0" rtlCol="0" anchor="t">
            <a:spAutoFit/>
          </a:bodyPr>
          <a:lstStyle/>
          <a:p>
            <a:pPr algn="ctr">
              <a:lnSpc>
                <a:spcPts val="36400"/>
              </a:lnSpc>
              <a:spcBef>
                <a:spcPct val="0"/>
              </a:spcBef>
            </a:pPr>
            <a:r>
              <a:rPr lang="en-US" sz="217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M</a:t>
            </a:r>
            <a:r>
              <a:rPr lang="en-US" sz="217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217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k</a:t>
            </a:r>
            <a:r>
              <a:rPr lang="en-US" sz="217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17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u</a:t>
            </a:r>
            <a:r>
              <a:rPr lang="en-US" sz="217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p</a:t>
            </a:r>
            <a:r>
              <a:rPr lang="en-US" sz="217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 W</a:t>
            </a:r>
            <a:r>
              <a:rPr lang="en-US" sz="217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217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217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k</a:t>
            </a:r>
          </a:p>
        </p:txBody>
      </p:sp>
      <p:sp>
        <p:nvSpPr>
          <p:cNvPr id="3" name="TextBox 2">
            <a:extLst>
              <a:ext uri="{FF2B5EF4-FFF2-40B4-BE49-F238E27FC236}">
                <a16:creationId xmlns:a16="http://schemas.microsoft.com/office/drawing/2014/main" id="{75C2C349-1AE9-893F-BC95-8F30E2BF9C4A}"/>
              </a:ext>
            </a:extLst>
          </p:cNvPr>
          <p:cNvSpPr txBox="1"/>
          <p:nvPr/>
        </p:nvSpPr>
        <p:spPr>
          <a:xfrm>
            <a:off x="1981200" y="4492675"/>
            <a:ext cx="14401800" cy="4708981"/>
          </a:xfrm>
          <a:prstGeom prst="rect">
            <a:avLst/>
          </a:prstGeom>
          <a:noFill/>
        </p:spPr>
        <p:txBody>
          <a:bodyPr wrap="square">
            <a:spAutoFit/>
          </a:bodyPr>
          <a:lstStyle/>
          <a:p>
            <a:pPr marL="685800" indent="-685800">
              <a:buFont typeface="Arial" panose="020B0604020202020204" pitchFamily="34" charset="0"/>
              <a:buChar char="•"/>
            </a:pPr>
            <a:r>
              <a:rPr lang="en-US" sz="5000" b="0" i="0" dirty="0">
                <a:effectLst/>
                <a:latin typeface="Georgia" panose="02040502050405020303" pitchFamily="18" charset="0"/>
              </a:rPr>
              <a:t>Generally, students will have 3 days to complete makeup work following an absence.</a:t>
            </a:r>
          </a:p>
          <a:p>
            <a:pPr marL="685800" indent="-685800">
              <a:buFont typeface="Arial" panose="020B0604020202020204" pitchFamily="34" charset="0"/>
              <a:buChar char="•"/>
            </a:pPr>
            <a:r>
              <a:rPr lang="en-US" sz="5000" b="0" i="0" dirty="0">
                <a:effectLst/>
                <a:latin typeface="Georgia" panose="02040502050405020303" pitchFamily="18" charset="0"/>
              </a:rPr>
              <a:t>For </a:t>
            </a:r>
            <a:r>
              <a:rPr lang="en-US" sz="5000" dirty="0">
                <a:latin typeface="Georgia" panose="02040502050405020303" pitchFamily="18" charset="0"/>
              </a:rPr>
              <a:t>longer absences (2 or more days), p</a:t>
            </a:r>
            <a:r>
              <a:rPr lang="en-US" sz="5000" b="0" i="0" dirty="0">
                <a:effectLst/>
                <a:latin typeface="Georgia" panose="02040502050405020303" pitchFamily="18" charset="0"/>
              </a:rPr>
              <a:t>arents/guardians are responsible for contacting me to notify me about the absence and to inquire about makeup work</a:t>
            </a:r>
            <a:r>
              <a:rPr lang="en-US" sz="5000" dirty="0">
                <a:latin typeface="Georgia" panose="02040502050405020303" pitchFamily="18" charset="0"/>
              </a:rPr>
              <a:t>.</a:t>
            </a:r>
            <a:endParaRPr lang="en-US" sz="5000" b="0" i="0" dirty="0">
              <a:effectLst/>
              <a:latin typeface="Georgia" panose="02040502050405020303"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955906" y="-682624"/>
            <a:ext cx="16376187" cy="4372159"/>
          </a:xfrm>
          <a:prstGeom prst="rect">
            <a:avLst/>
          </a:prstGeom>
        </p:spPr>
        <p:txBody>
          <a:bodyPr lIns="0" tIns="0" rIns="0" bIns="0" rtlCol="0" anchor="t">
            <a:spAutoFit/>
          </a:bodyPr>
          <a:lstStyle/>
          <a:p>
            <a:pPr algn="ctr">
              <a:lnSpc>
                <a:spcPts val="36400"/>
              </a:lnSpc>
              <a:spcBef>
                <a:spcPct val="0"/>
              </a:spcBef>
            </a:pPr>
            <a:r>
              <a:rPr lang="en-US" sz="26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B</a:t>
            </a:r>
            <a:r>
              <a:rPr lang="en-US" sz="26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6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h</a:t>
            </a:r>
            <a:r>
              <a:rPr lang="en-US" sz="26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26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v</a:t>
            </a:r>
            <a:r>
              <a:rPr lang="en-US" sz="260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260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26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r</a:t>
            </a:r>
          </a:p>
        </p:txBody>
      </p:sp>
      <p:sp>
        <p:nvSpPr>
          <p:cNvPr id="6" name="TextBox 6"/>
          <p:cNvSpPr txBox="1"/>
          <p:nvPr>
            <p:custDataLst>
              <p:tags r:id="rId2"/>
            </p:custDataLst>
          </p:nvPr>
        </p:nvSpPr>
        <p:spPr>
          <a:xfrm>
            <a:off x="2402271" y="4743450"/>
            <a:ext cx="13483459" cy="4985980"/>
          </a:xfrm>
          <a:prstGeom prst="rect">
            <a:avLst/>
          </a:prstGeom>
        </p:spPr>
        <p:txBody>
          <a:bodyPr lIns="0" tIns="0" rIns="0" bIns="0" rtlCol="0" anchor="t">
            <a:spAutoFit/>
          </a:bodyPr>
          <a:lstStyle/>
          <a:p>
            <a:pPr algn="ctr"/>
            <a:r>
              <a:rPr lang="en-US" sz="5400" dirty="0">
                <a:latin typeface="Georgia" panose="02040502050405020303" pitchFamily="18" charset="0"/>
              </a:rPr>
              <a:t>I will communicate concerns through Parent Square. Students will be rewarded with Fun Friday and/or trips to our treasure box. Students may also be assigned silent snack or lunch, given assigned seating, or given time out.</a:t>
            </a:r>
            <a:endParaRPr lang="en-US" sz="5400" dirty="0">
              <a:solidFill>
                <a:srgbClr val="000000"/>
              </a:solidFill>
              <a:latin typeface="Georgia" panose="02040502050405020303" pitchFamily="18" charset="0"/>
              <a:ea typeface="Dreaming Outloud Sans"/>
              <a:cs typeface="Dreaming Outloud Sans"/>
              <a:sym typeface="Dreaming Outloud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a:extLst>
            <a:ext uri="{FF2B5EF4-FFF2-40B4-BE49-F238E27FC236}">
              <a16:creationId xmlns:a16="http://schemas.microsoft.com/office/drawing/2014/main" id="{77F3A09B-0FF4-1041-1112-8925B610F6DC}"/>
            </a:ext>
          </a:extLst>
        </p:cNvPr>
        <p:cNvGrpSpPr/>
        <p:nvPr/>
      </p:nvGrpSpPr>
      <p:grpSpPr>
        <a:xfrm>
          <a:off x="0" y="0"/>
          <a:ext cx="0" cy="0"/>
          <a:chOff x="0" y="0"/>
          <a:chExt cx="0" cy="0"/>
        </a:xfrm>
      </p:grpSpPr>
      <p:sp>
        <p:nvSpPr>
          <p:cNvPr id="5" name="TextBox 5">
            <a:extLst>
              <a:ext uri="{FF2B5EF4-FFF2-40B4-BE49-F238E27FC236}">
                <a16:creationId xmlns:a16="http://schemas.microsoft.com/office/drawing/2014/main" id="{965035B0-7841-3B1F-AAA0-C90652133A01}"/>
              </a:ext>
            </a:extLst>
          </p:cNvPr>
          <p:cNvSpPr txBox="1"/>
          <p:nvPr>
            <p:custDataLst>
              <p:tags r:id="rId1"/>
            </p:custDataLst>
          </p:nvPr>
        </p:nvSpPr>
        <p:spPr>
          <a:xfrm>
            <a:off x="955906" y="-682624"/>
            <a:ext cx="16376187" cy="4372159"/>
          </a:xfrm>
          <a:prstGeom prst="rect">
            <a:avLst/>
          </a:prstGeom>
        </p:spPr>
        <p:txBody>
          <a:bodyPr lIns="0" tIns="0" rIns="0" bIns="0" rtlCol="0" anchor="t">
            <a:spAutoFit/>
          </a:bodyPr>
          <a:lstStyle/>
          <a:p>
            <a:pPr algn="ctr">
              <a:lnSpc>
                <a:spcPts val="36400"/>
              </a:lnSpc>
              <a:spcBef>
                <a:spcPct val="0"/>
              </a:spcBef>
            </a:pPr>
            <a:r>
              <a:rPr lang="en-US" sz="26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G</a:t>
            </a:r>
            <a:r>
              <a:rPr lang="en-US" sz="26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26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26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d</a:t>
            </a:r>
            <a:r>
              <a:rPr lang="en-US" sz="26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260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260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g</a:t>
            </a:r>
            <a:endParaRPr lang="en-US" sz="26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endParaRPr>
          </a:p>
        </p:txBody>
      </p:sp>
      <p:sp>
        <p:nvSpPr>
          <p:cNvPr id="6" name="TextBox 6">
            <a:extLst>
              <a:ext uri="{FF2B5EF4-FFF2-40B4-BE49-F238E27FC236}">
                <a16:creationId xmlns:a16="http://schemas.microsoft.com/office/drawing/2014/main" id="{1072B7C2-C9CE-47C4-6D5D-4DEFD0D11C7B}"/>
              </a:ext>
            </a:extLst>
          </p:cNvPr>
          <p:cNvSpPr txBox="1"/>
          <p:nvPr>
            <p:custDataLst>
              <p:tags r:id="rId2"/>
            </p:custDataLst>
          </p:nvPr>
        </p:nvSpPr>
        <p:spPr>
          <a:xfrm>
            <a:off x="2153635" y="4533900"/>
            <a:ext cx="13980728" cy="6655668"/>
          </a:xfrm>
          <a:prstGeom prst="rect">
            <a:avLst/>
          </a:prstGeom>
        </p:spPr>
        <p:txBody>
          <a:bodyPr wrap="square" lIns="0" tIns="0" rIns="0" bIns="0" rtlCol="0" anchor="t">
            <a:spAutoFit/>
          </a:bodyPr>
          <a:lstStyle/>
          <a:p>
            <a:pPr marL="571500" indent="-571500" fontAlgn="base">
              <a:buFont typeface="Arial" panose="020B0604020202020204" pitchFamily="34" charset="0"/>
              <a:buChar char="•"/>
            </a:pPr>
            <a:r>
              <a:rPr lang="en-US" sz="3400" dirty="0">
                <a:latin typeface="Georgia" panose="02040502050405020303" pitchFamily="18" charset="0"/>
              </a:rPr>
              <a:t>Sign up for PowerSchool - this allows you to monitor your child’s grades. ​</a:t>
            </a:r>
          </a:p>
          <a:p>
            <a:pPr marL="571500" indent="-571500" fontAlgn="base">
              <a:buFont typeface="Arial" panose="020B0604020202020204" pitchFamily="34" charset="0"/>
              <a:buChar char="•"/>
            </a:pPr>
            <a:r>
              <a:rPr lang="en-US" sz="3400" dirty="0">
                <a:latin typeface="Georgia" panose="02040502050405020303" pitchFamily="18" charset="0"/>
              </a:rPr>
              <a:t>Report cards are sent every nine weeks. Progress reports are sent every 4½weeks.​</a:t>
            </a:r>
          </a:p>
          <a:p>
            <a:pPr marL="571500" indent="-571500" fontAlgn="base">
              <a:buFont typeface="Arial" panose="020B0604020202020204" pitchFamily="34" charset="0"/>
              <a:buChar char="•"/>
            </a:pPr>
            <a:r>
              <a:rPr lang="en-US" sz="3400" dirty="0">
                <a:latin typeface="Georgia" panose="02040502050405020303" pitchFamily="18" charset="0"/>
              </a:rPr>
              <a:t>Nine weeks averages are comprised of 60% Major and 40% Minor. ​</a:t>
            </a:r>
          </a:p>
          <a:p>
            <a:pPr marL="571500" indent="-571500" fontAlgn="base">
              <a:buFont typeface="Arial" panose="020B0604020202020204" pitchFamily="34" charset="0"/>
              <a:buChar char="•"/>
            </a:pPr>
            <a:r>
              <a:rPr lang="en-US" sz="3400" dirty="0">
                <a:latin typeface="Georgia" panose="02040502050405020303" pitchFamily="18" charset="0"/>
              </a:rPr>
              <a:t>Students will have a minimum of 4 major grades and 6 minor grades each nine weeks. There may be a few added to that total.​</a:t>
            </a:r>
          </a:p>
          <a:p>
            <a:pPr marL="571500" indent="-571500" fontAlgn="base">
              <a:buFont typeface="Arial" panose="020B0604020202020204" pitchFamily="34" charset="0"/>
              <a:buChar char="•"/>
            </a:pPr>
            <a:r>
              <a:rPr lang="en-US" sz="3400" dirty="0">
                <a:latin typeface="Georgia" panose="02040502050405020303" pitchFamily="18" charset="0"/>
              </a:rPr>
              <a:t>Numerical Grades will be given for Math and Language Arts.​</a:t>
            </a:r>
          </a:p>
          <a:p>
            <a:pPr marL="571500" indent="-571500" fontAlgn="base">
              <a:buFont typeface="Arial" panose="020B0604020202020204" pitchFamily="34" charset="0"/>
              <a:buChar char="•"/>
            </a:pPr>
            <a:r>
              <a:rPr lang="en-US" sz="3400" dirty="0">
                <a:latin typeface="Georgia" panose="02040502050405020303" pitchFamily="18" charset="0"/>
              </a:rPr>
              <a:t>Science, Social Studies, Handwriting, and PE will be assessed with S-Satisfactory, N-Needs Improvement, and U-Unsatisfactory.​</a:t>
            </a:r>
          </a:p>
          <a:p>
            <a:pPr algn="ctr">
              <a:lnSpc>
                <a:spcPts val="11085"/>
              </a:lnSpc>
            </a:pPr>
            <a:endParaRPr lang="en-US" sz="7918" dirty="0">
              <a:solidFill>
                <a:srgbClr val="000000"/>
              </a:solidFill>
              <a:latin typeface="Dreaming Outloud Sans"/>
              <a:ea typeface="Dreaming Outloud Sans"/>
              <a:cs typeface="Dreaming Outloud Sans"/>
              <a:sym typeface="Dreaming Outloud Sans"/>
            </a:endParaRPr>
          </a:p>
        </p:txBody>
      </p:sp>
    </p:spTree>
    <p:extLst>
      <p:ext uri="{BB962C8B-B14F-4D97-AF65-F5344CB8AC3E}">
        <p14:creationId xmlns:p14="http://schemas.microsoft.com/office/powerpoint/2010/main" val="1015195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1714500" y="-342900"/>
            <a:ext cx="21717000" cy="3252622"/>
          </a:xfrm>
          <a:prstGeom prst="rect">
            <a:avLst/>
          </a:prstGeom>
        </p:spPr>
        <p:txBody>
          <a:bodyPr wrap="square" lIns="0" tIns="0" rIns="0" bIns="0" rtlCol="0" anchor="t">
            <a:spAutoFit/>
          </a:bodyPr>
          <a:lstStyle/>
          <a:p>
            <a:pPr algn="ctr">
              <a:lnSpc>
                <a:spcPts val="28001"/>
              </a:lnSpc>
              <a:spcBef>
                <a:spcPct val="0"/>
              </a:spcBef>
            </a:pPr>
            <a:r>
              <a:rPr lang="en-US" sz="15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P</a:t>
            </a:r>
            <a:r>
              <a:rPr lang="en-US" sz="15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15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15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m</a:t>
            </a:r>
            <a:r>
              <a:rPr lang="en-US" sz="15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150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150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15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15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15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 C</a:t>
            </a:r>
            <a:r>
              <a:rPr lang="en-US" sz="15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15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15000" dirty="0">
                <a:solidFill>
                  <a:srgbClr val="A6F1F3"/>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15000" dirty="0">
                <a:solidFill>
                  <a:srgbClr val="ECD6FF"/>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15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15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150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a</a:t>
            </a:r>
          </a:p>
        </p:txBody>
      </p:sp>
      <p:sp>
        <p:nvSpPr>
          <p:cNvPr id="6" name="TextBox 6"/>
          <p:cNvSpPr txBox="1"/>
          <p:nvPr>
            <p:custDataLst>
              <p:tags r:id="rId2"/>
            </p:custDataLst>
          </p:nvPr>
        </p:nvSpPr>
        <p:spPr>
          <a:xfrm>
            <a:off x="2286001" y="4610100"/>
            <a:ext cx="14020800" cy="6163226"/>
          </a:xfrm>
          <a:prstGeom prst="rect">
            <a:avLst/>
          </a:prstGeom>
        </p:spPr>
        <p:txBody>
          <a:bodyPr wrap="square" lIns="0" tIns="0" rIns="0" bIns="0" rtlCol="0" anchor="t">
            <a:spAutoFit/>
          </a:bodyPr>
          <a:lstStyle/>
          <a:p>
            <a:pPr fontAlgn="base"/>
            <a:r>
              <a:rPr lang="en-US" sz="4400" dirty="0">
                <a:latin typeface="Georgia" panose="02040502050405020303" pitchFamily="18" charset="0"/>
              </a:rPr>
              <a:t>Students must earn an overall average of 60% or better in Language Arts and Math in order to be promoted to the next grade level.​</a:t>
            </a:r>
          </a:p>
          <a:p>
            <a:pPr fontAlgn="base"/>
            <a:r>
              <a:rPr lang="en-US" sz="4400" dirty="0">
                <a:latin typeface="Georgia" panose="02040502050405020303" pitchFamily="18" charset="0"/>
              </a:rPr>
              <a:t>I will begin notifying parents of students who may be in danger of retention after the second grading period. Please monitor your child’s report card grades and contact me if you have any questions.</a:t>
            </a:r>
          </a:p>
          <a:p>
            <a:pPr algn="ctr">
              <a:lnSpc>
                <a:spcPts val="11085"/>
              </a:lnSpc>
            </a:pPr>
            <a:endParaRPr lang="en-US" sz="7918" dirty="0">
              <a:solidFill>
                <a:srgbClr val="000000"/>
              </a:solidFill>
              <a:latin typeface="Dreaming Outloud Sans"/>
              <a:ea typeface="Dreaming Outloud Sans"/>
              <a:cs typeface="Dreaming Outloud Sans"/>
              <a:sym typeface="Dreaming Outloud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a:blip r:embed="rId6"/>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1488877" y="-540225"/>
            <a:ext cx="21265753" cy="2786660"/>
          </a:xfrm>
          <a:prstGeom prst="rect">
            <a:avLst/>
          </a:prstGeom>
        </p:spPr>
        <p:txBody>
          <a:bodyPr wrap="square" lIns="0" tIns="0" rIns="0" bIns="0" rtlCol="0" anchor="t">
            <a:spAutoFit/>
          </a:bodyPr>
          <a:lstStyle/>
          <a:p>
            <a:pPr algn="ctr">
              <a:lnSpc>
                <a:spcPts val="23202"/>
              </a:lnSpc>
              <a:spcBef>
                <a:spcPct val="0"/>
              </a:spcBef>
            </a:pPr>
            <a:r>
              <a:rPr lang="en-US" sz="138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C</a:t>
            </a:r>
            <a:r>
              <a:rPr lang="en-US" sz="138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138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138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138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138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c</a:t>
            </a:r>
            <a:r>
              <a:rPr lang="en-US" sz="138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138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 I</a:t>
            </a:r>
            <a:r>
              <a:rPr lang="en-US" sz="138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138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f</a:t>
            </a:r>
            <a:r>
              <a:rPr lang="en-US" sz="138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138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138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m</a:t>
            </a:r>
            <a:r>
              <a:rPr lang="en-US" sz="138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138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138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138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138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n</a:t>
            </a:r>
          </a:p>
        </p:txBody>
      </p:sp>
      <p:sp>
        <p:nvSpPr>
          <p:cNvPr id="6" name="TextBox 6"/>
          <p:cNvSpPr txBox="1"/>
          <p:nvPr>
            <p:custDataLst>
              <p:tags r:id="rId2"/>
            </p:custDataLst>
          </p:nvPr>
        </p:nvSpPr>
        <p:spPr>
          <a:xfrm>
            <a:off x="2362201" y="4245007"/>
            <a:ext cx="14020800" cy="5139869"/>
          </a:xfrm>
          <a:prstGeom prst="rect">
            <a:avLst/>
          </a:prstGeom>
        </p:spPr>
        <p:txBody>
          <a:bodyPr wrap="square" lIns="0" tIns="0" rIns="0" bIns="0" rtlCol="0" anchor="t">
            <a:spAutoFit/>
          </a:bodyPr>
          <a:lstStyle/>
          <a:p>
            <a:pPr fontAlgn="base"/>
            <a:r>
              <a:rPr lang="en-US" sz="5400" dirty="0">
                <a:latin typeface="Georgia" panose="02040502050405020303" pitchFamily="18" charset="0"/>
              </a:rPr>
              <a:t>​</a:t>
            </a:r>
            <a:r>
              <a:rPr lang="en-US" sz="4800" dirty="0">
                <a:latin typeface="Georgia" panose="02040502050405020303" pitchFamily="18" charset="0"/>
              </a:rPr>
              <a:t>ParentSquare​</a:t>
            </a:r>
          </a:p>
          <a:p>
            <a:pPr fontAlgn="base"/>
            <a:r>
              <a:rPr lang="en-US" sz="4800" dirty="0">
                <a:latin typeface="Georgia" panose="02040502050405020303" pitchFamily="18" charset="0"/>
              </a:rPr>
              <a:t>Email: kristen.vanderwal@acboe.net</a:t>
            </a:r>
          </a:p>
          <a:p>
            <a:pPr fontAlgn="base"/>
            <a:r>
              <a:rPr lang="en-US" sz="4800" dirty="0">
                <a:latin typeface="Georgia" panose="02040502050405020303" pitchFamily="18" charset="0"/>
              </a:rPr>
              <a:t>Call or text: (334) 399-0384</a:t>
            </a:r>
          </a:p>
          <a:p>
            <a:pPr fontAlgn="base"/>
            <a:r>
              <a:rPr lang="en-US" sz="4800" dirty="0">
                <a:latin typeface="Georgia" panose="02040502050405020303" pitchFamily="18" charset="0"/>
              </a:rPr>
              <a:t>Call the school: (334) 361-6400​</a:t>
            </a:r>
          </a:p>
          <a:p>
            <a:pPr fontAlgn="base"/>
            <a:r>
              <a:rPr lang="en-US" sz="4800" dirty="0">
                <a:latin typeface="Georgia" panose="02040502050405020303" pitchFamily="18" charset="0"/>
              </a:rPr>
              <a:t>​</a:t>
            </a:r>
            <a:endParaRPr lang="en-US" sz="2800" dirty="0">
              <a:latin typeface="Georgia" panose="02040502050405020303" pitchFamily="18" charset="0"/>
            </a:endParaRPr>
          </a:p>
          <a:p>
            <a:pPr fontAlgn="base"/>
            <a:r>
              <a:rPr lang="en-US" sz="4400" dirty="0">
                <a:latin typeface="Georgia" panose="02040502050405020303" pitchFamily="18" charset="0"/>
              </a:rPr>
              <a:t>I am usually available during my planning time from 12:00 - 12:50. You may also contact me after school.</a:t>
            </a:r>
            <a:endParaRPr lang="en-US" sz="7200" dirty="0">
              <a:solidFill>
                <a:srgbClr val="000000"/>
              </a:solidFill>
              <a:latin typeface="Georgia" panose="02040502050405020303" pitchFamily="18" charset="0"/>
              <a:ea typeface="Dreaming Outloud Sans"/>
              <a:cs typeface="Dreaming Outloud Sans"/>
              <a:sym typeface="Dreaming Outloud Sans"/>
            </a:endParaRPr>
          </a:p>
        </p:txBody>
      </p:sp>
      <p:sp>
        <p:nvSpPr>
          <p:cNvPr id="2" name="TextBox 11">
            <a:extLst>
              <a:ext uri="{FF2B5EF4-FFF2-40B4-BE49-F238E27FC236}">
                <a16:creationId xmlns:a16="http://schemas.microsoft.com/office/drawing/2014/main" id="{E8608FD5-7F69-6CD6-8159-547D93EF704F}"/>
              </a:ext>
            </a:extLst>
          </p:cNvPr>
          <p:cNvSpPr txBox="1"/>
          <p:nvPr>
            <p:custDataLst>
              <p:tags r:id="rId3"/>
            </p:custDataLst>
          </p:nvPr>
        </p:nvSpPr>
        <p:spPr>
          <a:xfrm>
            <a:off x="0" y="1420247"/>
            <a:ext cx="18288000" cy="1652375"/>
          </a:xfrm>
          <a:prstGeom prst="rect">
            <a:avLst/>
          </a:prstGeom>
        </p:spPr>
        <p:txBody>
          <a:bodyPr wrap="square" lIns="0" tIns="0" rIns="0" bIns="0" rtlCol="0" anchor="t">
            <a:spAutoFit/>
          </a:bodyPr>
          <a:lstStyle/>
          <a:p>
            <a:pPr algn="ctr">
              <a:lnSpc>
                <a:spcPts val="14320"/>
              </a:lnSpc>
            </a:pPr>
            <a:r>
              <a:rPr lang="en-US" sz="7200" dirty="0">
                <a:solidFill>
                  <a:srgbClr val="000000"/>
                </a:solidFill>
                <a:latin typeface="KAJadeSkiesHearts"/>
                <a:ea typeface="KAJadeSkiesHearts"/>
                <a:cs typeface="KAJadeSkiesHearts"/>
                <a:sym typeface="KAJadeSkiesHearts"/>
              </a:rPr>
              <a:t>You can reach me in the following ways: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955906" y="-682624"/>
            <a:ext cx="16376187" cy="4372159"/>
          </a:xfrm>
          <a:prstGeom prst="rect">
            <a:avLst/>
          </a:prstGeom>
        </p:spPr>
        <p:txBody>
          <a:bodyPr lIns="0" tIns="0" rIns="0" bIns="0" rtlCol="0" anchor="t">
            <a:spAutoFit/>
          </a:bodyPr>
          <a:lstStyle/>
          <a:p>
            <a:pPr algn="ctr">
              <a:lnSpc>
                <a:spcPts val="36400"/>
              </a:lnSpc>
              <a:spcBef>
                <a:spcPct val="0"/>
              </a:spcBef>
            </a:pPr>
            <a:r>
              <a:rPr lang="en-US" sz="26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F</a:t>
            </a:r>
            <a:r>
              <a:rPr lang="en-US" sz="26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26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l</a:t>
            </a:r>
            <a:r>
              <a:rPr lang="en-US" sz="26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d</a:t>
            </a:r>
            <a:r>
              <a:rPr lang="en-US" sz="26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60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260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s</a:t>
            </a:r>
          </a:p>
        </p:txBody>
      </p:sp>
      <p:sp>
        <p:nvSpPr>
          <p:cNvPr id="6" name="TextBox 6"/>
          <p:cNvSpPr txBox="1"/>
          <p:nvPr>
            <p:custDataLst>
              <p:tags r:id="rId2"/>
            </p:custDataLst>
          </p:nvPr>
        </p:nvSpPr>
        <p:spPr>
          <a:xfrm>
            <a:off x="2402269" y="4838700"/>
            <a:ext cx="13483459" cy="4062651"/>
          </a:xfrm>
          <a:prstGeom prst="rect">
            <a:avLst/>
          </a:prstGeom>
        </p:spPr>
        <p:txBody>
          <a:bodyPr lIns="0" tIns="0" rIns="0" bIns="0" rtlCol="0" anchor="t">
            <a:spAutoFit/>
          </a:bodyPr>
          <a:lstStyle/>
          <a:p>
            <a:pPr algn="ctr"/>
            <a:r>
              <a:rPr lang="en-US" sz="6600" dirty="0">
                <a:latin typeface="Georgia" panose="02040502050405020303" pitchFamily="18" charset="0"/>
              </a:rPr>
              <a:t>Let’s take a look at the important forms in your child’s folder. Please be sure to return this folder each day until we get our binders set up.</a:t>
            </a:r>
            <a:endParaRPr lang="en-US" sz="6600" dirty="0">
              <a:solidFill>
                <a:srgbClr val="000000"/>
              </a:solidFill>
              <a:latin typeface="Georgia" panose="02040502050405020303" pitchFamily="18" charset="0"/>
              <a:ea typeface="Dreaming Outloud Sans"/>
              <a:cs typeface="Dreaming Outloud Sans"/>
              <a:sym typeface="Dreaming Outloud San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a:extLst>
            <a:ext uri="{FF2B5EF4-FFF2-40B4-BE49-F238E27FC236}">
              <a16:creationId xmlns:a16="http://schemas.microsoft.com/office/drawing/2014/main" id="{2B03A4AD-DF92-CFB9-3C0C-162E5602B51F}"/>
            </a:ext>
          </a:extLst>
        </p:cNvPr>
        <p:cNvGrpSpPr/>
        <p:nvPr/>
      </p:nvGrpSpPr>
      <p:grpSpPr>
        <a:xfrm>
          <a:off x="0" y="0"/>
          <a:ext cx="0" cy="0"/>
          <a:chOff x="0" y="0"/>
          <a:chExt cx="0" cy="0"/>
        </a:xfrm>
      </p:grpSpPr>
      <p:sp>
        <p:nvSpPr>
          <p:cNvPr id="5" name="TextBox 5">
            <a:extLst>
              <a:ext uri="{FF2B5EF4-FFF2-40B4-BE49-F238E27FC236}">
                <a16:creationId xmlns:a16="http://schemas.microsoft.com/office/drawing/2014/main" id="{AD53E339-9E1D-34B8-8931-E0A0D6AE26ED}"/>
              </a:ext>
            </a:extLst>
          </p:cNvPr>
          <p:cNvSpPr txBox="1"/>
          <p:nvPr>
            <p:custDataLst>
              <p:tags r:id="rId1"/>
            </p:custDataLst>
          </p:nvPr>
        </p:nvSpPr>
        <p:spPr>
          <a:xfrm>
            <a:off x="-1638300" y="-647700"/>
            <a:ext cx="21564600" cy="4372159"/>
          </a:xfrm>
          <a:prstGeom prst="rect">
            <a:avLst/>
          </a:prstGeom>
        </p:spPr>
        <p:txBody>
          <a:bodyPr wrap="square" lIns="0" tIns="0" rIns="0" bIns="0" rtlCol="0" anchor="t">
            <a:spAutoFit/>
          </a:bodyPr>
          <a:lstStyle/>
          <a:p>
            <a:pPr algn="ctr">
              <a:lnSpc>
                <a:spcPts val="36400"/>
              </a:lnSpc>
              <a:spcBef>
                <a:spcPct val="0"/>
              </a:spcBef>
            </a:pPr>
            <a:r>
              <a:rPr lang="en-US" sz="217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B</a:t>
            </a:r>
            <a:r>
              <a:rPr lang="en-US" sz="217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17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f</a:t>
            </a:r>
            <a:r>
              <a:rPr lang="en-US" sz="217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21700" dirty="0">
                <a:solidFill>
                  <a:srgbClr val="9CCEB8"/>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21700" dirty="0">
                <a:solidFill>
                  <a:srgbClr val="A6F1F3"/>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17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 </a:t>
            </a:r>
            <a:r>
              <a:rPr lang="en-US" sz="21700" dirty="0">
                <a:solidFill>
                  <a:srgbClr val="ECD6FF"/>
                </a:solidFill>
                <a:effectLst>
                  <a:outerShdw blurRad="50800" dist="38100" dir="2700000" algn="tl" rotWithShape="0">
                    <a:prstClr val="black">
                      <a:alpha val="40000"/>
                    </a:prstClr>
                  </a:outerShdw>
                </a:effectLst>
                <a:latin typeface="KAHoneyCharm"/>
                <a:ea typeface="KAHoneyCharm"/>
                <a:cs typeface="KAHoneyCharm"/>
                <a:sym typeface="KAHoneyCharm"/>
              </a:rPr>
              <a:t>y</a:t>
            </a:r>
            <a:r>
              <a:rPr lang="en-US" sz="217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217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u</a:t>
            </a:r>
            <a:r>
              <a:rPr lang="en-US" sz="217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 </a:t>
            </a:r>
            <a:r>
              <a:rPr lang="en-US" sz="217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g</a:t>
            </a:r>
            <a:r>
              <a:rPr lang="en-US" sz="217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o</a:t>
            </a:r>
            <a:endParaRPr lang="en-US" sz="217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endParaRPr>
          </a:p>
        </p:txBody>
      </p:sp>
      <p:sp>
        <p:nvSpPr>
          <p:cNvPr id="3" name="TextBox 6">
            <a:extLst>
              <a:ext uri="{FF2B5EF4-FFF2-40B4-BE49-F238E27FC236}">
                <a16:creationId xmlns:a16="http://schemas.microsoft.com/office/drawing/2014/main" id="{2B0D97A3-98BC-CC8B-FCE5-C7239A117613}"/>
              </a:ext>
            </a:extLst>
          </p:cNvPr>
          <p:cNvSpPr txBox="1"/>
          <p:nvPr>
            <p:custDataLst>
              <p:tags r:id="rId2"/>
            </p:custDataLst>
          </p:nvPr>
        </p:nvSpPr>
        <p:spPr>
          <a:xfrm>
            <a:off x="2402270" y="4457700"/>
            <a:ext cx="13483459" cy="4893647"/>
          </a:xfrm>
          <a:prstGeom prst="rect">
            <a:avLst/>
          </a:prstGeom>
        </p:spPr>
        <p:txBody>
          <a:bodyPr lIns="0" tIns="0" rIns="0" bIns="0" rtlCol="0" anchor="t">
            <a:spAutoFit/>
          </a:bodyPr>
          <a:lstStyle/>
          <a:p>
            <a:pPr algn="ctr"/>
            <a:r>
              <a:rPr lang="en-US" sz="5400" b="1" dirty="0">
                <a:latin typeface="Georgia" panose="02040502050405020303" pitchFamily="18" charset="0"/>
              </a:rPr>
              <a:t>Information located in the lunchroom</a:t>
            </a:r>
          </a:p>
          <a:p>
            <a:pPr marL="857250" indent="-857250">
              <a:buFont typeface="Arial" panose="020B0604020202020204" pitchFamily="34" charset="0"/>
              <a:buChar char="•"/>
            </a:pPr>
            <a:r>
              <a:rPr lang="en-US" sz="4400" dirty="0">
                <a:solidFill>
                  <a:srgbClr val="000000"/>
                </a:solidFill>
                <a:latin typeface="Georgia" panose="02040502050405020303" pitchFamily="18" charset="0"/>
                <a:ea typeface="Dreaming Outloud Sans"/>
                <a:cs typeface="Dreaming Outloud Sans"/>
                <a:sym typeface="Dreaming Outloud Sans"/>
              </a:rPr>
              <a:t>Bus transportation</a:t>
            </a:r>
          </a:p>
          <a:p>
            <a:pPr marL="857250" indent="-857250">
              <a:buFont typeface="Arial" panose="020B0604020202020204" pitchFamily="34" charset="0"/>
              <a:buChar char="•"/>
            </a:pPr>
            <a:r>
              <a:rPr lang="en-US" sz="4400" dirty="0">
                <a:solidFill>
                  <a:srgbClr val="000000"/>
                </a:solidFill>
                <a:latin typeface="Georgia" panose="02040502050405020303" pitchFamily="18" charset="0"/>
                <a:ea typeface="Dreaming Outloud Sans"/>
                <a:cs typeface="Dreaming Outloud Sans"/>
                <a:sym typeface="Dreaming Outloud Sans"/>
              </a:rPr>
              <a:t>Carpool tags</a:t>
            </a:r>
          </a:p>
          <a:p>
            <a:pPr marL="857250" indent="-857250">
              <a:buFont typeface="Arial" panose="020B0604020202020204" pitchFamily="34" charset="0"/>
              <a:buChar char="•"/>
            </a:pPr>
            <a:r>
              <a:rPr lang="en-US" sz="4400" dirty="0">
                <a:solidFill>
                  <a:srgbClr val="000000"/>
                </a:solidFill>
                <a:latin typeface="Georgia" panose="02040502050405020303" pitchFamily="18" charset="0"/>
                <a:ea typeface="Dreaming Outloud Sans"/>
                <a:cs typeface="Dreaming Outloud Sans"/>
                <a:sym typeface="Dreaming Outloud Sans"/>
              </a:rPr>
              <a:t>YMCA</a:t>
            </a:r>
          </a:p>
          <a:p>
            <a:pPr marL="857250" indent="-857250">
              <a:buFont typeface="Arial" panose="020B0604020202020204" pitchFamily="34" charset="0"/>
              <a:buChar char="•"/>
            </a:pPr>
            <a:r>
              <a:rPr lang="en-US" sz="4400" dirty="0">
                <a:solidFill>
                  <a:srgbClr val="000000"/>
                </a:solidFill>
                <a:latin typeface="Georgia" panose="02040502050405020303" pitchFamily="18" charset="0"/>
                <a:ea typeface="Dreaming Outloud Sans"/>
                <a:cs typeface="Dreaming Outloud Sans"/>
                <a:sym typeface="Dreaming Outloud Sans"/>
              </a:rPr>
              <a:t>APT</a:t>
            </a:r>
          </a:p>
          <a:p>
            <a:pPr marL="857250" indent="-857250">
              <a:buFont typeface="Arial" panose="020B0604020202020204" pitchFamily="34" charset="0"/>
              <a:buChar char="•"/>
            </a:pPr>
            <a:r>
              <a:rPr lang="en-US" sz="4400" dirty="0">
                <a:solidFill>
                  <a:srgbClr val="000000"/>
                </a:solidFill>
                <a:latin typeface="Georgia" panose="02040502050405020303" pitchFamily="18" charset="0"/>
                <a:ea typeface="Dreaming Outloud Sans"/>
                <a:cs typeface="Dreaming Outloud Sans"/>
                <a:sym typeface="Dreaming Outloud Sans"/>
              </a:rPr>
              <a:t>School T-shirt Pre-order</a:t>
            </a:r>
          </a:p>
          <a:p>
            <a:pPr marL="857250" indent="-857250">
              <a:buFont typeface="Arial" panose="020B0604020202020204" pitchFamily="34" charset="0"/>
              <a:buChar char="•"/>
            </a:pPr>
            <a:r>
              <a:rPr lang="en-US" sz="4400" dirty="0">
                <a:solidFill>
                  <a:srgbClr val="000000"/>
                </a:solidFill>
                <a:latin typeface="Georgia" panose="02040502050405020303" pitchFamily="18" charset="0"/>
                <a:ea typeface="Dreaming Outloud Sans"/>
                <a:cs typeface="Dreaming Outloud Sans"/>
                <a:sym typeface="Dreaming Outloud Sans"/>
              </a:rPr>
              <a:t>Snack Shack Envelope Sales</a:t>
            </a:r>
          </a:p>
        </p:txBody>
      </p:sp>
    </p:spTree>
    <p:extLst>
      <p:ext uri="{BB962C8B-B14F-4D97-AF65-F5344CB8AC3E}">
        <p14:creationId xmlns:p14="http://schemas.microsoft.com/office/powerpoint/2010/main" val="592801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a:blip r:embed="rId6"/>
          <a:stretch>
            <a:fillRect/>
          </a:stretch>
        </a:blipFill>
        <a:effectLst/>
      </p:bgPr>
    </p:bg>
    <p:spTree>
      <p:nvGrpSpPr>
        <p:cNvPr id="1" name=""/>
        <p:cNvGrpSpPr/>
        <p:nvPr/>
      </p:nvGrpSpPr>
      <p:grpSpPr>
        <a:xfrm>
          <a:off x="0" y="0"/>
          <a:ext cx="0" cy="0"/>
          <a:chOff x="0" y="0"/>
          <a:chExt cx="0" cy="0"/>
        </a:xfrm>
      </p:grpSpPr>
      <p:sp>
        <p:nvSpPr>
          <p:cNvPr id="10" name="TextBox 10"/>
          <p:cNvSpPr txBox="1"/>
          <p:nvPr>
            <p:custDataLst>
              <p:tags r:id="rId1"/>
            </p:custDataLst>
          </p:nvPr>
        </p:nvSpPr>
        <p:spPr>
          <a:xfrm>
            <a:off x="-533400" y="-744527"/>
            <a:ext cx="18821400" cy="4253729"/>
          </a:xfrm>
          <a:prstGeom prst="rect">
            <a:avLst/>
          </a:prstGeom>
        </p:spPr>
        <p:txBody>
          <a:bodyPr wrap="square" lIns="0" tIns="0" rIns="0" bIns="0" rtlCol="0" anchor="t">
            <a:spAutoFit/>
          </a:bodyPr>
          <a:lstStyle/>
          <a:p>
            <a:pPr algn="ctr">
              <a:lnSpc>
                <a:spcPts val="35902"/>
              </a:lnSpc>
              <a:spcBef>
                <a:spcPct val="0"/>
              </a:spcBef>
            </a:pPr>
            <a:r>
              <a:rPr lang="en-US" sz="239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239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h</a:t>
            </a:r>
            <a:r>
              <a:rPr lang="en-US" sz="239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239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239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k </a:t>
            </a:r>
            <a:r>
              <a:rPr lang="en-US" sz="23900" dirty="0">
                <a:solidFill>
                  <a:srgbClr val="A6F1F3"/>
                </a:solidFill>
                <a:effectLst>
                  <a:outerShdw blurRad="50800" dist="38100" dir="2700000" algn="tl" rotWithShape="0">
                    <a:prstClr val="black">
                      <a:alpha val="40000"/>
                    </a:prstClr>
                  </a:outerShdw>
                </a:effectLst>
                <a:latin typeface="KAHoneyCharm"/>
                <a:ea typeface="KAHoneyCharm"/>
                <a:cs typeface="KAHoneyCharm"/>
                <a:sym typeface="KAHoneyCharm"/>
              </a:rPr>
              <a:t>y</a:t>
            </a:r>
            <a:r>
              <a:rPr lang="en-US" sz="23900" dirty="0">
                <a:solidFill>
                  <a:srgbClr val="ECD6FF"/>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239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u</a:t>
            </a:r>
            <a:endParaRPr lang="en-US" sz="239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endParaRPr>
          </a:p>
        </p:txBody>
      </p:sp>
      <p:sp>
        <p:nvSpPr>
          <p:cNvPr id="11" name="TextBox 11"/>
          <p:cNvSpPr txBox="1"/>
          <p:nvPr>
            <p:custDataLst>
              <p:tags r:id="rId2"/>
            </p:custDataLst>
          </p:nvPr>
        </p:nvSpPr>
        <p:spPr>
          <a:xfrm>
            <a:off x="3345544" y="2725905"/>
            <a:ext cx="11596912" cy="1768882"/>
          </a:xfrm>
          <a:prstGeom prst="rect">
            <a:avLst/>
          </a:prstGeom>
        </p:spPr>
        <p:txBody>
          <a:bodyPr lIns="0" tIns="0" rIns="0" bIns="0" rtlCol="0" anchor="t">
            <a:spAutoFit/>
          </a:bodyPr>
          <a:lstStyle/>
          <a:p>
            <a:pPr algn="ctr">
              <a:lnSpc>
                <a:spcPts val="14320"/>
              </a:lnSpc>
            </a:pPr>
            <a:r>
              <a:rPr lang="en-US" sz="10228" dirty="0">
                <a:solidFill>
                  <a:srgbClr val="000000"/>
                </a:solidFill>
                <a:latin typeface="KAJadeSkiesHearts"/>
                <a:ea typeface="KAJadeSkiesHearts"/>
                <a:cs typeface="KAJadeSkiesHearts"/>
                <a:sym typeface="KAJadeSkiesHearts"/>
              </a:rPr>
              <a:t>for coming!</a:t>
            </a:r>
          </a:p>
        </p:txBody>
      </p:sp>
      <p:sp>
        <p:nvSpPr>
          <p:cNvPr id="13" name="TextBox 13"/>
          <p:cNvSpPr txBox="1"/>
          <p:nvPr>
            <p:custDataLst>
              <p:tags r:id="rId3"/>
            </p:custDataLst>
          </p:nvPr>
        </p:nvSpPr>
        <p:spPr>
          <a:xfrm>
            <a:off x="3345544" y="5809153"/>
            <a:ext cx="11596912" cy="5116785"/>
          </a:xfrm>
          <a:prstGeom prst="rect">
            <a:avLst/>
          </a:prstGeom>
        </p:spPr>
        <p:txBody>
          <a:bodyPr wrap="square" lIns="0" tIns="0" rIns="0" bIns="0" rtlCol="0" anchor="t">
            <a:spAutoFit/>
          </a:bodyPr>
          <a:lstStyle/>
          <a:p>
            <a:pPr fontAlgn="base"/>
            <a:r>
              <a:rPr lang="en-US" sz="4800" dirty="0">
                <a:latin typeface="Georgia" panose="02040502050405020303" pitchFamily="18" charset="0"/>
              </a:rPr>
              <a:t>Please stop by the lunchroom and sign up to volunteer, if you are able.​</a:t>
            </a:r>
          </a:p>
          <a:p>
            <a:pPr fontAlgn="base"/>
            <a:r>
              <a:rPr lang="en-US" sz="4800" dirty="0">
                <a:latin typeface="Georgia" panose="02040502050405020303" pitchFamily="18" charset="0"/>
              </a:rPr>
              <a:t>​</a:t>
            </a:r>
          </a:p>
          <a:p>
            <a:pPr fontAlgn="base"/>
            <a:r>
              <a:rPr lang="en-US" sz="4800" dirty="0">
                <a:latin typeface="Georgia" panose="02040502050405020303" pitchFamily="18" charset="0"/>
              </a:rPr>
              <a:t>I’ll be glad to answer any questions you may have.</a:t>
            </a:r>
          </a:p>
          <a:p>
            <a:pPr algn="ctr">
              <a:lnSpc>
                <a:spcPts val="11085"/>
              </a:lnSpc>
            </a:pPr>
            <a:endParaRPr lang="en-US" sz="7918" dirty="0">
              <a:solidFill>
                <a:srgbClr val="000000"/>
              </a:solidFill>
              <a:latin typeface="Dreaming Outloud Sans"/>
              <a:ea typeface="Dreaming Outloud Sans"/>
              <a:cs typeface="Dreaming Outloud Sans"/>
              <a:sym typeface="Dreaming Outloud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6"/>
          <a:stretch>
            <a:fillRect/>
          </a:stretch>
        </a:blipFill>
        <a:effectLst/>
      </p:bgPr>
    </p:bg>
    <p:spTree>
      <p:nvGrpSpPr>
        <p:cNvPr id="1" name=""/>
        <p:cNvGrpSpPr/>
        <p:nvPr/>
      </p:nvGrpSpPr>
      <p:grpSpPr>
        <a:xfrm>
          <a:off x="0" y="0"/>
          <a:ext cx="0" cy="0"/>
          <a:chOff x="0" y="0"/>
          <a:chExt cx="0" cy="0"/>
        </a:xfrm>
      </p:grpSpPr>
      <p:sp>
        <p:nvSpPr>
          <p:cNvPr id="6" name="TextBox 6"/>
          <p:cNvSpPr txBox="1"/>
          <p:nvPr>
            <p:custDataLst>
              <p:tags r:id="rId1"/>
            </p:custDataLst>
          </p:nvPr>
        </p:nvSpPr>
        <p:spPr>
          <a:xfrm>
            <a:off x="2197632" y="-794962"/>
            <a:ext cx="13892736" cy="4434100"/>
          </a:xfrm>
          <a:prstGeom prst="rect">
            <a:avLst/>
          </a:prstGeom>
          <a:effectLst>
            <a:outerShdw blurRad="50800" dist="38100" dir="2700000" algn="tl" rotWithShape="0">
              <a:prstClr val="black">
                <a:alpha val="40000"/>
              </a:prstClr>
            </a:outerShdw>
          </a:effectLst>
        </p:spPr>
        <p:txBody>
          <a:bodyPr wrap="square" lIns="0" tIns="0" rIns="0" bIns="0" rtlCol="0" anchor="t">
            <a:spAutoFit/>
          </a:bodyPr>
          <a:lstStyle/>
          <a:p>
            <a:pPr algn="ctr">
              <a:lnSpc>
                <a:spcPts val="36379"/>
              </a:lnSpc>
              <a:spcBef>
                <a:spcPct val="0"/>
              </a:spcBef>
            </a:pPr>
            <a:r>
              <a:rPr lang="en-US" sz="25985" dirty="0">
                <a:solidFill>
                  <a:srgbClr val="FFA0B8"/>
                </a:solidFill>
                <a:latin typeface="KAHoneyCharm"/>
                <a:ea typeface="KAHoneyCharm"/>
                <a:cs typeface="KAHoneyCharm"/>
                <a:sym typeface="KAHoneyCharm"/>
              </a:rPr>
              <a:t>W</a:t>
            </a:r>
            <a:r>
              <a:rPr lang="en-US" sz="25985" dirty="0">
                <a:solidFill>
                  <a:srgbClr val="FFBEAB"/>
                </a:solidFill>
                <a:latin typeface="KAHoneyCharm"/>
                <a:ea typeface="KAHoneyCharm"/>
                <a:cs typeface="KAHoneyCharm"/>
                <a:sym typeface="KAHoneyCharm"/>
              </a:rPr>
              <a:t>e</a:t>
            </a:r>
            <a:r>
              <a:rPr lang="en-US" sz="25985" dirty="0">
                <a:solidFill>
                  <a:srgbClr val="EADA70"/>
                </a:solidFill>
                <a:latin typeface="KAHoneyCharm"/>
                <a:ea typeface="KAHoneyCharm"/>
                <a:cs typeface="KAHoneyCharm"/>
                <a:sym typeface="KAHoneyCharm"/>
              </a:rPr>
              <a:t>l</a:t>
            </a:r>
            <a:r>
              <a:rPr lang="en-US" sz="25985" dirty="0">
                <a:solidFill>
                  <a:srgbClr val="D2E499"/>
                </a:solidFill>
                <a:latin typeface="KAHoneyCharm"/>
                <a:ea typeface="KAHoneyCharm"/>
                <a:cs typeface="KAHoneyCharm"/>
                <a:sym typeface="KAHoneyCharm"/>
              </a:rPr>
              <a:t>c</a:t>
            </a:r>
            <a:r>
              <a:rPr lang="en-US" sz="25985" dirty="0">
                <a:solidFill>
                  <a:srgbClr val="9BCEB8"/>
                </a:solidFill>
                <a:latin typeface="KAHoneyCharm"/>
                <a:ea typeface="KAHoneyCharm"/>
                <a:cs typeface="KAHoneyCharm"/>
                <a:sym typeface="KAHoneyCharm"/>
              </a:rPr>
              <a:t>o</a:t>
            </a:r>
            <a:r>
              <a:rPr lang="en-US" sz="25985" dirty="0">
                <a:solidFill>
                  <a:srgbClr val="A5F1F2"/>
                </a:solidFill>
                <a:latin typeface="KAHoneyCharm"/>
                <a:ea typeface="KAHoneyCharm"/>
                <a:cs typeface="KAHoneyCharm"/>
                <a:sym typeface="KAHoneyCharm"/>
              </a:rPr>
              <a:t>m</a:t>
            </a:r>
            <a:r>
              <a:rPr lang="en-US" sz="25985" dirty="0">
                <a:solidFill>
                  <a:srgbClr val="ECD5FF"/>
                </a:solidFill>
                <a:latin typeface="KAHoneyCharm"/>
                <a:ea typeface="KAHoneyCharm"/>
                <a:cs typeface="KAHoneyCharm"/>
                <a:sym typeface="KAHoneyCharm"/>
              </a:rPr>
              <a:t>e</a:t>
            </a:r>
          </a:p>
        </p:txBody>
      </p:sp>
      <p:sp>
        <p:nvSpPr>
          <p:cNvPr id="7" name="TextBox 7"/>
          <p:cNvSpPr txBox="1"/>
          <p:nvPr>
            <p:custDataLst>
              <p:tags r:id="rId2"/>
            </p:custDataLst>
          </p:nvPr>
        </p:nvSpPr>
        <p:spPr>
          <a:xfrm rot="21372182">
            <a:off x="1609707" y="4939374"/>
            <a:ext cx="6857999" cy="4431983"/>
          </a:xfrm>
          <a:prstGeom prst="rect">
            <a:avLst/>
          </a:prstGeom>
        </p:spPr>
        <p:txBody>
          <a:bodyPr wrap="square" lIns="0" tIns="0" rIns="0" bIns="0" rtlCol="0" anchor="t">
            <a:spAutoFit/>
          </a:bodyPr>
          <a:lstStyle/>
          <a:p>
            <a:pPr algn="ctr"/>
            <a:r>
              <a:rPr lang="en-US" sz="7200" dirty="0">
                <a:solidFill>
                  <a:srgbClr val="000000"/>
                </a:solidFill>
                <a:latin typeface="Georgia" panose="02040502050405020303" pitchFamily="18" charset="0"/>
                <a:ea typeface="Dreaming Outloud Sans"/>
                <a:cs typeface="Dreaming Outloud Sans"/>
                <a:sym typeface="Dreaming Outloud Sans"/>
              </a:rPr>
              <a:t>Parents, please find your child’s folder &amp; begin filling out forms.</a:t>
            </a:r>
          </a:p>
        </p:txBody>
      </p:sp>
      <p:sp>
        <p:nvSpPr>
          <p:cNvPr id="8" name="TextBox 8"/>
          <p:cNvSpPr txBox="1"/>
          <p:nvPr>
            <p:custDataLst>
              <p:tags r:id="rId3"/>
            </p:custDataLst>
          </p:nvPr>
        </p:nvSpPr>
        <p:spPr>
          <a:xfrm rot="191630">
            <a:off x="9791704" y="5308704"/>
            <a:ext cx="6591298" cy="3693319"/>
          </a:xfrm>
          <a:prstGeom prst="rect">
            <a:avLst/>
          </a:prstGeom>
        </p:spPr>
        <p:txBody>
          <a:bodyPr wrap="square" lIns="0" tIns="0" rIns="0" bIns="0" rtlCol="0" anchor="t">
            <a:spAutoFit/>
          </a:bodyPr>
          <a:lstStyle/>
          <a:p>
            <a:pPr algn="ctr"/>
            <a:r>
              <a:rPr lang="en-US" sz="4800" dirty="0">
                <a:solidFill>
                  <a:srgbClr val="000000"/>
                </a:solidFill>
                <a:latin typeface="Georgia" panose="02040502050405020303" pitchFamily="18" charset="0"/>
                <a:ea typeface="Dreaming Outloud Sans"/>
                <a:cs typeface="Dreaming Outloud Sans"/>
                <a:sym typeface="Dreaming Outloud Sans"/>
              </a:rPr>
              <a:t>If you brought supplies, please leave them near your child’s desk in a bag or box with their name on 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650304" y="1409700"/>
            <a:ext cx="16987391" cy="1782924"/>
          </a:xfrm>
          <a:prstGeom prst="rect">
            <a:avLst/>
          </a:prstGeom>
        </p:spPr>
        <p:txBody>
          <a:bodyPr lIns="0" tIns="0" rIns="0" bIns="0" rtlCol="0" anchor="t">
            <a:spAutoFit/>
          </a:bodyPr>
          <a:lstStyle/>
          <a:p>
            <a:pPr algn="ctr">
              <a:lnSpc>
                <a:spcPts val="11480"/>
              </a:lnSpc>
            </a:pPr>
            <a:r>
              <a:rPr lang="en-US" sz="202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M</a:t>
            </a:r>
            <a:r>
              <a:rPr lang="en-US" sz="202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202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a:t>
            </a:r>
            <a:r>
              <a:rPr lang="en-US" sz="202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 V</a:t>
            </a:r>
            <a:r>
              <a:rPr lang="en-US" sz="202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202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202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d</a:t>
            </a:r>
            <a:r>
              <a:rPr lang="en-US" sz="202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02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202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W</a:t>
            </a:r>
            <a:r>
              <a:rPr lang="en-US" sz="202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202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l</a:t>
            </a:r>
            <a:endParaRPr lang="en-US" sz="202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endParaRPr>
          </a:p>
        </p:txBody>
      </p:sp>
      <p:sp>
        <p:nvSpPr>
          <p:cNvPr id="7" name="TextBox 6">
            <a:extLst>
              <a:ext uri="{FF2B5EF4-FFF2-40B4-BE49-F238E27FC236}">
                <a16:creationId xmlns:a16="http://schemas.microsoft.com/office/drawing/2014/main" id="{E03FC8A0-0FAC-21D1-4D00-991A673AE3E6}"/>
              </a:ext>
            </a:extLst>
          </p:cNvPr>
          <p:cNvSpPr txBox="1"/>
          <p:nvPr>
            <p:custDataLst>
              <p:tags r:id="rId2"/>
            </p:custDataLst>
          </p:nvPr>
        </p:nvSpPr>
        <p:spPr>
          <a:xfrm>
            <a:off x="2362200" y="4610100"/>
            <a:ext cx="14020800" cy="7609776"/>
          </a:xfrm>
          <a:prstGeom prst="rect">
            <a:avLst/>
          </a:prstGeom>
        </p:spPr>
        <p:txBody>
          <a:bodyPr wrap="square" lIns="0" tIns="0" rIns="0" bIns="0" rtlCol="0" anchor="t">
            <a:spAutoFit/>
          </a:bodyPr>
          <a:lstStyle/>
          <a:p>
            <a:r>
              <a:rPr lang="en-US" sz="3400" dirty="0">
                <a:latin typeface="Georgia" panose="02040502050405020303" pitchFamily="18" charset="0"/>
              </a:rPr>
              <a:t>This will be my first year at Daniel Pratt. I am a Prattville native with a Master’s degree from AUM in Early Childhood Education. I also have a BFA in Theatre Performance from Auburn University and a Certificate from the Stella Adler Studio of Acting. Prior to moving back to Alabama in 2020, I held several positions working with children primarily aged 3 months to 5 years old. Since then, I have been a preschool teacher for 5 years and have earned my master’s degree. Additionally, I have worked as a contracted employee with Pike Road Theatre Company and with the Alabama Shakespeare Festival teaching theatre to young children.</a:t>
            </a:r>
          </a:p>
          <a:p>
            <a:endParaRPr lang="en-US" sz="3200" dirty="0">
              <a:latin typeface="Marker Felt Thin" panose="02000400000000000000" pitchFamily="2" charset="77"/>
            </a:endParaRPr>
          </a:p>
          <a:p>
            <a:endParaRPr lang="en-US" sz="3200" dirty="0">
              <a:latin typeface="Marker Felt Thin" panose="02000400000000000000" pitchFamily="2" charset="77"/>
            </a:endParaRPr>
          </a:p>
          <a:p>
            <a:endParaRPr lang="en-US" sz="3200" dirty="0">
              <a:latin typeface="Marker Felt Thin" panose="02000400000000000000" pitchFamily="2" charset="77"/>
            </a:endParaRPr>
          </a:p>
          <a:p>
            <a:pPr algn="ctr">
              <a:lnSpc>
                <a:spcPts val="11085"/>
              </a:lnSpc>
            </a:pPr>
            <a:endParaRPr lang="en-US" sz="7918" dirty="0">
              <a:solidFill>
                <a:srgbClr val="000000"/>
              </a:solidFill>
              <a:latin typeface="Dreaming Outloud Sans"/>
              <a:ea typeface="Dreaming Outloud Sans"/>
              <a:cs typeface="Dreaming Outloud Sans"/>
              <a:sym typeface="Dreaming Outloud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535483" y="342900"/>
            <a:ext cx="17217033" cy="2354234"/>
          </a:xfrm>
          <a:prstGeom prst="rect">
            <a:avLst/>
          </a:prstGeom>
        </p:spPr>
        <p:txBody>
          <a:bodyPr wrap="square" lIns="0" tIns="0" rIns="0" bIns="0" rtlCol="0" anchor="t">
            <a:spAutoFit/>
          </a:bodyPr>
          <a:lstStyle/>
          <a:p>
            <a:pPr algn="ctr">
              <a:lnSpc>
                <a:spcPts val="19600"/>
              </a:lnSpc>
              <a:spcBef>
                <a:spcPct val="0"/>
              </a:spcBef>
            </a:pPr>
            <a:r>
              <a:rPr lang="en-US" sz="14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F</a:t>
            </a:r>
            <a:r>
              <a:rPr lang="en-US" sz="14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14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14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14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140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 W</a:t>
            </a:r>
            <a:r>
              <a:rPr lang="en-US" sz="140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14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14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k </a:t>
            </a:r>
            <a:r>
              <a:rPr lang="en-US" sz="14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14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f</a:t>
            </a:r>
            <a:r>
              <a:rPr lang="en-US" sz="14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 S</a:t>
            </a:r>
            <a:r>
              <a:rPr lang="en-US" sz="140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c</a:t>
            </a:r>
            <a:r>
              <a:rPr lang="en-US" sz="140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h</a:t>
            </a:r>
            <a:r>
              <a:rPr lang="en-US" sz="14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14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o</a:t>
            </a:r>
            <a:r>
              <a:rPr lang="en-US" sz="140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l</a:t>
            </a:r>
          </a:p>
        </p:txBody>
      </p:sp>
      <p:sp>
        <p:nvSpPr>
          <p:cNvPr id="6" name="TextBox 6"/>
          <p:cNvSpPr txBox="1"/>
          <p:nvPr>
            <p:custDataLst>
              <p:tags r:id="rId2"/>
            </p:custDataLst>
          </p:nvPr>
        </p:nvSpPr>
        <p:spPr>
          <a:xfrm>
            <a:off x="2514600" y="4610100"/>
            <a:ext cx="13675930" cy="4862870"/>
          </a:xfrm>
          <a:prstGeom prst="rect">
            <a:avLst/>
          </a:prstGeom>
        </p:spPr>
        <p:txBody>
          <a:bodyPr wrap="square" lIns="0" tIns="0" rIns="0" bIns="0" rtlCol="0" anchor="t">
            <a:spAutoFit/>
          </a:bodyPr>
          <a:lstStyle/>
          <a:p>
            <a:pPr fontAlgn="base"/>
            <a:r>
              <a:rPr lang="en-US" sz="3600" dirty="0">
                <a:latin typeface="Georgia" panose="02040502050405020303" pitchFamily="18" charset="0"/>
              </a:rPr>
              <a:t>You will be allowed to walk your child to class on the first day of school from 8:00-8:30. You may drop off supplies at this time.​</a:t>
            </a:r>
          </a:p>
          <a:p>
            <a:pPr fontAlgn="base"/>
            <a:r>
              <a:rPr lang="en-US" sz="2800" dirty="0">
                <a:latin typeface="Marker Felt Thin" panose="02000400000000000000" pitchFamily="2" charset="77"/>
              </a:rPr>
              <a:t>​</a:t>
            </a:r>
          </a:p>
          <a:p>
            <a:pPr fontAlgn="base"/>
            <a:r>
              <a:rPr lang="en-US" sz="3600" b="1" u="sng" dirty="0">
                <a:latin typeface="Georgia" panose="02040502050405020303" pitchFamily="18" charset="0"/>
              </a:rPr>
              <a:t>Please fill out the green transportation card before you leave today. </a:t>
            </a:r>
            <a:r>
              <a:rPr lang="en-US" sz="3600" dirty="0">
                <a:latin typeface="Georgia" panose="02040502050405020303" pitchFamily="18" charset="0"/>
              </a:rPr>
              <a:t>I will laminate them so they will last for two weeks. Please make sure that they have their bus tag attached to their backpack for the first two weeks of school. This ensures that we get them to the appropriate place each afternoon. All transportation changes must be made in writing.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351979" y="-504825"/>
            <a:ext cx="17584043" cy="4035848"/>
          </a:xfrm>
          <a:prstGeom prst="rect">
            <a:avLst/>
          </a:prstGeom>
        </p:spPr>
        <p:txBody>
          <a:bodyPr lIns="0" tIns="0" rIns="0" bIns="0" rtlCol="0" anchor="t">
            <a:spAutoFit/>
          </a:bodyPr>
          <a:lstStyle/>
          <a:p>
            <a:pPr algn="ctr">
              <a:lnSpc>
                <a:spcPts val="33600"/>
              </a:lnSpc>
              <a:spcBef>
                <a:spcPct val="0"/>
              </a:spcBef>
            </a:pPr>
            <a:r>
              <a:rPr lang="en-US" sz="24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D</a:t>
            </a:r>
            <a:r>
              <a:rPr lang="en-US" sz="24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24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24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m</a:t>
            </a:r>
            <a:r>
              <a:rPr lang="en-US" sz="24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240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24000" dirty="0">
                <a:solidFill>
                  <a:srgbClr val="ECD6FF"/>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24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24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l</a:t>
            </a:r>
          </a:p>
        </p:txBody>
      </p:sp>
      <p:sp>
        <p:nvSpPr>
          <p:cNvPr id="6" name="TextBox 6"/>
          <p:cNvSpPr txBox="1"/>
          <p:nvPr>
            <p:custDataLst>
              <p:tags r:id="rId2"/>
            </p:custDataLst>
          </p:nvPr>
        </p:nvSpPr>
        <p:spPr>
          <a:xfrm>
            <a:off x="2402270" y="4505362"/>
            <a:ext cx="13483459" cy="6594113"/>
          </a:xfrm>
          <a:prstGeom prst="rect">
            <a:avLst/>
          </a:prstGeom>
        </p:spPr>
        <p:txBody>
          <a:bodyPr lIns="0" tIns="0" rIns="0" bIns="0" rtlCol="0" anchor="t">
            <a:spAutoFit/>
          </a:bodyPr>
          <a:lstStyle/>
          <a:p>
            <a:pPr marL="571500" indent="-571500" fontAlgn="base">
              <a:buFont typeface="Arial" panose="020B0604020202020204" pitchFamily="34" charset="0"/>
              <a:buChar char="•"/>
            </a:pPr>
            <a:r>
              <a:rPr lang="en-US" sz="4800" dirty="0">
                <a:latin typeface="Georgia" panose="02040502050405020303" pitchFamily="18" charset="0"/>
              </a:rPr>
              <a:t>Carpool drop off starts at 7:10. Pick up begins at 2:52.​</a:t>
            </a:r>
          </a:p>
          <a:p>
            <a:pPr marL="571500" indent="-571500" fontAlgn="base">
              <a:buFont typeface="Arial" panose="020B0604020202020204" pitchFamily="34" charset="0"/>
              <a:buChar char="•"/>
            </a:pPr>
            <a:r>
              <a:rPr lang="en-US" sz="4800" b="1" dirty="0">
                <a:latin typeface="Georgia" panose="02040502050405020303" pitchFamily="18" charset="0"/>
              </a:rPr>
              <a:t>You MUST have a hang tag for your car. </a:t>
            </a:r>
            <a:r>
              <a:rPr lang="en-US" sz="4800" dirty="0">
                <a:latin typeface="Georgia" panose="02040502050405020303" pitchFamily="18" charset="0"/>
              </a:rPr>
              <a:t>They are available in the lunchroom -one per family.​</a:t>
            </a:r>
          </a:p>
          <a:p>
            <a:pPr marL="571500" indent="-571500" fontAlgn="base">
              <a:buFont typeface="Arial" panose="020B0604020202020204" pitchFamily="34" charset="0"/>
              <a:buChar char="•"/>
            </a:pPr>
            <a:r>
              <a:rPr lang="en-US" sz="4800" dirty="0">
                <a:latin typeface="Georgia" panose="02040502050405020303" pitchFamily="18" charset="0"/>
              </a:rPr>
              <a:t>Students should keep the green tag attached to the backpack for the first two weeks.</a:t>
            </a:r>
          </a:p>
          <a:p>
            <a:pPr algn="ctr">
              <a:lnSpc>
                <a:spcPts val="11085"/>
              </a:lnSpc>
            </a:pPr>
            <a:endParaRPr lang="en-US" sz="7918" dirty="0">
              <a:solidFill>
                <a:srgbClr val="000000"/>
              </a:solidFill>
              <a:latin typeface="Dreaming Outloud Sans"/>
              <a:ea typeface="Dreaming Outloud Sans"/>
              <a:cs typeface="Dreaming Outloud Sans"/>
              <a:sym typeface="Dreaming Outloud Sa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a:extLst>
            <a:ext uri="{FF2B5EF4-FFF2-40B4-BE49-F238E27FC236}">
              <a16:creationId xmlns:a16="http://schemas.microsoft.com/office/drawing/2014/main" id="{7B8AB4FE-7D1D-90FF-A7ED-0C27FB3162DD}"/>
            </a:ext>
          </a:extLst>
        </p:cNvPr>
        <p:cNvGrpSpPr/>
        <p:nvPr/>
      </p:nvGrpSpPr>
      <p:grpSpPr>
        <a:xfrm>
          <a:off x="0" y="0"/>
          <a:ext cx="0" cy="0"/>
          <a:chOff x="0" y="0"/>
          <a:chExt cx="0" cy="0"/>
        </a:xfrm>
      </p:grpSpPr>
      <p:sp>
        <p:nvSpPr>
          <p:cNvPr id="5" name="TextBox 5">
            <a:extLst>
              <a:ext uri="{FF2B5EF4-FFF2-40B4-BE49-F238E27FC236}">
                <a16:creationId xmlns:a16="http://schemas.microsoft.com/office/drawing/2014/main" id="{FF67F721-8C72-A010-1A8D-96E15F650BA9}"/>
              </a:ext>
            </a:extLst>
          </p:cNvPr>
          <p:cNvSpPr txBox="1"/>
          <p:nvPr>
            <p:custDataLst>
              <p:tags r:id="rId1"/>
            </p:custDataLst>
          </p:nvPr>
        </p:nvSpPr>
        <p:spPr>
          <a:xfrm>
            <a:off x="351979" y="-504825"/>
            <a:ext cx="17584043" cy="4035848"/>
          </a:xfrm>
          <a:prstGeom prst="rect">
            <a:avLst/>
          </a:prstGeom>
        </p:spPr>
        <p:txBody>
          <a:bodyPr lIns="0" tIns="0" rIns="0" bIns="0" rtlCol="0" anchor="t">
            <a:spAutoFit/>
          </a:bodyPr>
          <a:lstStyle/>
          <a:p>
            <a:pPr algn="ctr">
              <a:lnSpc>
                <a:spcPts val="33600"/>
              </a:lnSpc>
              <a:spcBef>
                <a:spcPct val="0"/>
              </a:spcBef>
            </a:pPr>
            <a:r>
              <a:rPr lang="en-US" sz="24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D</a:t>
            </a:r>
            <a:r>
              <a:rPr lang="en-US" sz="24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24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24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m</a:t>
            </a:r>
            <a:r>
              <a:rPr lang="en-US" sz="24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240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24000" dirty="0">
                <a:solidFill>
                  <a:srgbClr val="ECD6FF"/>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24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24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l</a:t>
            </a:r>
          </a:p>
        </p:txBody>
      </p:sp>
      <p:sp>
        <p:nvSpPr>
          <p:cNvPr id="6" name="TextBox 6">
            <a:extLst>
              <a:ext uri="{FF2B5EF4-FFF2-40B4-BE49-F238E27FC236}">
                <a16:creationId xmlns:a16="http://schemas.microsoft.com/office/drawing/2014/main" id="{B981CB9A-249E-3CFD-8465-1DA48398C975}"/>
              </a:ext>
            </a:extLst>
          </p:cNvPr>
          <p:cNvSpPr txBox="1"/>
          <p:nvPr>
            <p:custDataLst>
              <p:tags r:id="rId2"/>
            </p:custDataLst>
          </p:nvPr>
        </p:nvSpPr>
        <p:spPr>
          <a:xfrm>
            <a:off x="2402270" y="4505362"/>
            <a:ext cx="13483459" cy="6224781"/>
          </a:xfrm>
          <a:prstGeom prst="rect">
            <a:avLst/>
          </a:prstGeom>
        </p:spPr>
        <p:txBody>
          <a:bodyPr lIns="0" tIns="0" rIns="0" bIns="0" rtlCol="0" anchor="t">
            <a:spAutoFit/>
          </a:bodyPr>
          <a:lstStyle/>
          <a:p>
            <a:pPr algn="ctr" fontAlgn="base"/>
            <a:r>
              <a:rPr lang="en-US" sz="7200" b="1" dirty="0">
                <a:latin typeface="Georgia" panose="02040502050405020303" pitchFamily="18" charset="0"/>
              </a:rPr>
              <a:t>Dismissal Times ​</a:t>
            </a:r>
          </a:p>
          <a:p>
            <a:pPr fontAlgn="base"/>
            <a:r>
              <a:rPr lang="en-US" sz="4800" dirty="0">
                <a:latin typeface="Georgia" panose="02040502050405020303" pitchFamily="18" charset="0"/>
              </a:rPr>
              <a:t>2:50 - Walkers/Day Care​</a:t>
            </a:r>
          </a:p>
          <a:p>
            <a:pPr fontAlgn="base"/>
            <a:r>
              <a:rPr lang="en-US" sz="4800" dirty="0">
                <a:latin typeface="Georgia" panose="02040502050405020303" pitchFamily="18" charset="0"/>
              </a:rPr>
              <a:t>2:52 - Carpool​</a:t>
            </a:r>
          </a:p>
          <a:p>
            <a:pPr fontAlgn="base"/>
            <a:r>
              <a:rPr lang="en-US" sz="4800" dirty="0">
                <a:latin typeface="Georgia" panose="02040502050405020303" pitchFamily="18" charset="0"/>
              </a:rPr>
              <a:t>2:55 - 1st Load Buses​</a:t>
            </a:r>
          </a:p>
          <a:p>
            <a:pPr fontAlgn="base"/>
            <a:r>
              <a:rPr lang="en-US" sz="4800" dirty="0">
                <a:latin typeface="Georgia" panose="02040502050405020303" pitchFamily="18" charset="0"/>
              </a:rPr>
              <a:t>3:00 - 2nd Load Buses ​</a:t>
            </a:r>
          </a:p>
          <a:p>
            <a:pPr fontAlgn="base"/>
            <a:r>
              <a:rPr lang="en-US" sz="4800" dirty="0">
                <a:latin typeface="Georgia" panose="02040502050405020303" pitchFamily="18" charset="0"/>
              </a:rPr>
              <a:t>3:04- YMCA​</a:t>
            </a:r>
          </a:p>
          <a:p>
            <a:pPr algn="ctr">
              <a:lnSpc>
                <a:spcPts val="11085"/>
              </a:lnSpc>
            </a:pPr>
            <a:endParaRPr lang="en-US" sz="7918" dirty="0">
              <a:solidFill>
                <a:srgbClr val="000000"/>
              </a:solidFill>
              <a:latin typeface="Dreaming Outloud Sans"/>
              <a:ea typeface="Dreaming Outloud Sans"/>
              <a:cs typeface="Dreaming Outloud Sans"/>
              <a:sym typeface="Dreaming Outloud Sans"/>
            </a:endParaRPr>
          </a:p>
        </p:txBody>
      </p:sp>
    </p:spTree>
    <p:extLst>
      <p:ext uri="{BB962C8B-B14F-4D97-AF65-F5344CB8AC3E}">
        <p14:creationId xmlns:p14="http://schemas.microsoft.com/office/powerpoint/2010/main" val="2709387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1143000" y="-390525"/>
            <a:ext cx="20497800" cy="3213059"/>
          </a:xfrm>
          <a:prstGeom prst="rect">
            <a:avLst/>
          </a:prstGeom>
        </p:spPr>
        <p:txBody>
          <a:bodyPr wrap="square" lIns="0" tIns="0" rIns="0" bIns="0" rtlCol="0" anchor="t">
            <a:spAutoFit/>
          </a:bodyPr>
          <a:lstStyle/>
          <a:p>
            <a:pPr algn="ctr">
              <a:lnSpc>
                <a:spcPts val="29401"/>
              </a:lnSpc>
              <a:spcBef>
                <a:spcPct val="0"/>
              </a:spcBef>
            </a:pPr>
            <a:r>
              <a:rPr lang="en-US" sz="115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B</a:t>
            </a:r>
            <a:r>
              <a:rPr lang="en-US" sz="115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r</a:t>
            </a:r>
            <a:r>
              <a:rPr lang="en-US" sz="115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115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11500" dirty="0">
                <a:solidFill>
                  <a:srgbClr val="A6F1F3"/>
                </a:solidFill>
                <a:effectLst>
                  <a:outerShdw blurRad="50800" dist="38100" dir="2700000" algn="tl" rotWithShape="0">
                    <a:prstClr val="black">
                      <a:alpha val="40000"/>
                    </a:prstClr>
                  </a:outerShdw>
                </a:effectLst>
                <a:latin typeface="KAHoneyCharm"/>
                <a:ea typeface="KAHoneyCharm"/>
                <a:cs typeface="KAHoneyCharm"/>
                <a:sym typeface="KAHoneyCharm"/>
              </a:rPr>
              <a:t>k</a:t>
            </a:r>
            <a:r>
              <a:rPr lang="en-US" sz="11500" dirty="0">
                <a:solidFill>
                  <a:srgbClr val="ECD6FF"/>
                </a:solidFill>
                <a:effectLst>
                  <a:outerShdw blurRad="50800" dist="38100" dir="2700000" algn="tl" rotWithShape="0">
                    <a:prstClr val="black">
                      <a:alpha val="40000"/>
                    </a:prstClr>
                  </a:outerShdw>
                </a:effectLst>
                <a:latin typeface="KAHoneyCharm"/>
                <a:ea typeface="KAHoneyCharm"/>
                <a:cs typeface="KAHoneyCharm"/>
                <a:sym typeface="KAHoneyCharm"/>
              </a:rPr>
              <a:t>f</a:t>
            </a:r>
            <a:r>
              <a:rPr lang="en-US" sz="115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115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115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115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a:t>
            </a:r>
            <a:r>
              <a:rPr lang="en-US" sz="115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 </a:t>
            </a:r>
            <a:r>
              <a:rPr lang="en-US" sz="11500" dirty="0">
                <a:solidFill>
                  <a:srgbClr val="A6F1F3"/>
                </a:solidFill>
                <a:effectLst>
                  <a:outerShdw blurRad="50800" dist="38100" dir="2700000" algn="tl" rotWithShape="0">
                    <a:prstClr val="black">
                      <a:alpha val="40000"/>
                    </a:prstClr>
                  </a:outerShdw>
                </a:effectLst>
                <a:latin typeface="KAHoneyCharm"/>
                <a:ea typeface="KAHoneyCharm"/>
                <a:cs typeface="KAHoneyCharm"/>
                <a:sym typeface="KAHoneyCharm"/>
              </a:rPr>
              <a:t>L</a:t>
            </a:r>
            <a:r>
              <a:rPr lang="en-US" sz="11500" dirty="0">
                <a:solidFill>
                  <a:srgbClr val="ECD6FF"/>
                </a:solidFill>
                <a:effectLst>
                  <a:outerShdw blurRad="50800" dist="38100" dir="2700000" algn="tl" rotWithShape="0">
                    <a:prstClr val="black">
                      <a:alpha val="40000"/>
                    </a:prstClr>
                  </a:outerShdw>
                </a:effectLst>
                <a:latin typeface="KAHoneyCharm"/>
                <a:ea typeface="KAHoneyCharm"/>
                <a:cs typeface="KAHoneyCharm"/>
                <a:sym typeface="KAHoneyCharm"/>
              </a:rPr>
              <a:t>u</a:t>
            </a:r>
            <a:r>
              <a:rPr lang="en-US" sz="115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115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c</a:t>
            </a:r>
            <a:r>
              <a:rPr lang="en-US" sz="115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h</a:t>
            </a:r>
            <a:r>
              <a:rPr lang="en-US" sz="115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a:t>
            </a:r>
            <a:r>
              <a:rPr lang="en-US" sz="115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 </a:t>
            </a:r>
            <a:r>
              <a:rPr lang="en-US" sz="11500" dirty="0">
                <a:solidFill>
                  <a:srgbClr val="A6F1F3"/>
                </a:solidFill>
                <a:effectLst>
                  <a:outerShdw blurRad="50800" dist="38100" dir="2700000" algn="tl" rotWithShape="0">
                    <a:prstClr val="black">
                      <a:alpha val="40000"/>
                    </a:prstClr>
                  </a:outerShdw>
                </a:effectLst>
                <a:latin typeface="KAHoneyCharm"/>
                <a:ea typeface="KAHoneyCharm"/>
                <a:cs typeface="KAHoneyCharm"/>
                <a:sym typeface="KAHoneyCharm"/>
              </a:rPr>
              <a:t>&amp;</a:t>
            </a:r>
            <a:r>
              <a:rPr lang="en-US" sz="115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 </a:t>
            </a:r>
            <a:r>
              <a:rPr lang="en-US" sz="11500" dirty="0">
                <a:solidFill>
                  <a:srgbClr val="ECD6FF"/>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115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115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a</a:t>
            </a:r>
            <a:r>
              <a:rPr lang="en-US" sz="115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c</a:t>
            </a:r>
            <a:r>
              <a:rPr lang="en-US" sz="115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k</a:t>
            </a:r>
          </a:p>
        </p:txBody>
      </p:sp>
      <p:sp>
        <p:nvSpPr>
          <p:cNvPr id="6" name="TextBox 6"/>
          <p:cNvSpPr txBox="1"/>
          <p:nvPr>
            <p:custDataLst>
              <p:tags r:id="rId2"/>
            </p:custDataLst>
          </p:nvPr>
        </p:nvSpPr>
        <p:spPr>
          <a:xfrm>
            <a:off x="2133600" y="4457700"/>
            <a:ext cx="14401800" cy="6594113"/>
          </a:xfrm>
          <a:prstGeom prst="rect">
            <a:avLst/>
          </a:prstGeom>
        </p:spPr>
        <p:txBody>
          <a:bodyPr wrap="square" lIns="0" tIns="0" rIns="0" bIns="0" rtlCol="0" anchor="t">
            <a:spAutoFit/>
          </a:bodyPr>
          <a:lstStyle/>
          <a:p>
            <a:pPr marL="571500" indent="-571500" fontAlgn="base">
              <a:buFont typeface="Arial" panose="020B0604020202020204" pitchFamily="34" charset="0"/>
              <a:buChar char="•"/>
            </a:pPr>
            <a:r>
              <a:rPr lang="en-US" sz="4200" dirty="0">
                <a:latin typeface="Georgia" panose="02040502050405020303" pitchFamily="18" charset="0"/>
              </a:rPr>
              <a:t>Breakfast will be served in the lunchroom beginning at 7:10. ​</a:t>
            </a:r>
          </a:p>
          <a:p>
            <a:pPr marL="571500" indent="-571500" fontAlgn="base">
              <a:buFont typeface="Arial" panose="020B0604020202020204" pitchFamily="34" charset="0"/>
              <a:buChar char="•"/>
            </a:pPr>
            <a:r>
              <a:rPr lang="en-US" sz="4200" dirty="0">
                <a:latin typeface="Georgia" panose="02040502050405020303" pitchFamily="18" charset="0"/>
              </a:rPr>
              <a:t>Our lunch time is 10:47 - 11:10. ​</a:t>
            </a:r>
          </a:p>
          <a:p>
            <a:pPr marL="571500" indent="-571500" fontAlgn="base">
              <a:buFont typeface="Arial" panose="020B0604020202020204" pitchFamily="34" charset="0"/>
              <a:buChar char="•"/>
            </a:pPr>
            <a:r>
              <a:rPr lang="en-US" sz="4200" dirty="0">
                <a:latin typeface="Georgia" panose="02040502050405020303" pitchFamily="18" charset="0"/>
              </a:rPr>
              <a:t>Snacks can be purchased at school or sent from home. ​</a:t>
            </a:r>
          </a:p>
          <a:p>
            <a:pPr marL="571500" indent="-571500" fontAlgn="base">
              <a:buFont typeface="Arial" panose="020B0604020202020204" pitchFamily="34" charset="0"/>
              <a:buChar char="•"/>
            </a:pPr>
            <a:r>
              <a:rPr lang="en-US" sz="4200" dirty="0">
                <a:latin typeface="Georgia" panose="02040502050405020303" pitchFamily="18" charset="0"/>
              </a:rPr>
              <a:t>Send ALL money labeled in an envelope or Ziploc bag with your child’s name, teacher’s name, and what it’s for.​</a:t>
            </a:r>
          </a:p>
          <a:p>
            <a:pPr marL="571500" indent="-571500" fontAlgn="base">
              <a:buFont typeface="Arial" panose="020B0604020202020204" pitchFamily="34" charset="0"/>
              <a:buChar char="•"/>
            </a:pPr>
            <a:r>
              <a:rPr lang="en-US" sz="4200" dirty="0">
                <a:latin typeface="Georgia" panose="02040502050405020303" pitchFamily="18" charset="0"/>
              </a:rPr>
              <a:t>Parents will be invited to have lunch with us on family days. Watch for more information.</a:t>
            </a:r>
          </a:p>
          <a:p>
            <a:pPr algn="ctr">
              <a:lnSpc>
                <a:spcPts val="11085"/>
              </a:lnSpc>
            </a:pPr>
            <a:endParaRPr lang="en-US" sz="7918" dirty="0">
              <a:solidFill>
                <a:srgbClr val="000000"/>
              </a:solidFill>
              <a:latin typeface="Dreaming Outloud Sans"/>
              <a:ea typeface="Dreaming Outloud Sans"/>
              <a:cs typeface="Dreaming Outloud Sans"/>
              <a:sym typeface="Dreaming Outloud San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0" y="-1028700"/>
            <a:ext cx="18288000" cy="4107471"/>
          </a:xfrm>
          <a:prstGeom prst="rect">
            <a:avLst/>
          </a:prstGeom>
        </p:spPr>
        <p:txBody>
          <a:bodyPr wrap="square" lIns="0" tIns="0" rIns="0" bIns="0" rtlCol="0" anchor="t">
            <a:spAutoFit/>
          </a:bodyPr>
          <a:lstStyle/>
          <a:p>
            <a:pPr algn="ctr">
              <a:lnSpc>
                <a:spcPts val="36400"/>
              </a:lnSpc>
              <a:spcBef>
                <a:spcPct val="0"/>
              </a:spcBef>
            </a:pPr>
            <a:r>
              <a:rPr lang="en-US" sz="181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181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181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u</a:t>
            </a:r>
            <a:r>
              <a:rPr lang="en-US" sz="181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d</a:t>
            </a:r>
            <a:r>
              <a:rPr lang="en-US" sz="181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181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181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t </a:t>
            </a:r>
            <a:r>
              <a:rPr lang="en-US" sz="181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B</a:t>
            </a:r>
            <a:r>
              <a:rPr lang="en-US" sz="181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i</a:t>
            </a:r>
            <a:r>
              <a:rPr lang="en-US" sz="181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181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d</a:t>
            </a:r>
            <a:r>
              <a:rPr lang="en-US" sz="18100" dirty="0">
                <a:solidFill>
                  <a:srgbClr val="9CCEB8"/>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18100" dirty="0">
                <a:solidFill>
                  <a:srgbClr val="A6F1F3"/>
                </a:solidFill>
                <a:effectLst>
                  <a:outerShdw blurRad="50800" dist="38100" dir="2700000" algn="tl" rotWithShape="0">
                    <a:prstClr val="black">
                      <a:alpha val="40000"/>
                    </a:prstClr>
                  </a:outerShdw>
                </a:effectLst>
                <a:latin typeface="KAHoneyCharm"/>
                <a:ea typeface="KAHoneyCharm"/>
                <a:cs typeface="KAHoneyCharm"/>
                <a:sym typeface="KAHoneyCharm"/>
              </a:rPr>
              <a:t>r</a:t>
            </a:r>
          </a:p>
        </p:txBody>
      </p:sp>
      <p:sp>
        <p:nvSpPr>
          <p:cNvPr id="6" name="TextBox 6"/>
          <p:cNvSpPr txBox="1"/>
          <p:nvPr>
            <p:custDataLst>
              <p:tags r:id="rId2"/>
            </p:custDataLst>
          </p:nvPr>
        </p:nvSpPr>
        <p:spPr>
          <a:xfrm>
            <a:off x="2402270" y="4622907"/>
            <a:ext cx="13483459" cy="4739759"/>
          </a:xfrm>
          <a:prstGeom prst="rect">
            <a:avLst/>
          </a:prstGeom>
        </p:spPr>
        <p:txBody>
          <a:bodyPr lIns="0" tIns="0" rIns="0" bIns="0" rtlCol="0" anchor="t">
            <a:spAutoFit/>
          </a:bodyPr>
          <a:lstStyle/>
          <a:p>
            <a:pPr marL="571500" indent="-571500" fontAlgn="base">
              <a:buFont typeface="Arial" panose="020B0604020202020204" pitchFamily="34" charset="0"/>
              <a:buChar char="•"/>
            </a:pPr>
            <a:r>
              <a:rPr lang="en-US" sz="4400" dirty="0">
                <a:latin typeface="Georgia" panose="02040502050405020303" pitchFamily="18" charset="0"/>
              </a:rPr>
              <a:t>This binder will help to keep your child organized and help you to know what is going on in class. It will go back and forth between home and school each day.​</a:t>
            </a:r>
          </a:p>
          <a:p>
            <a:pPr marL="571500" indent="-571500" fontAlgn="base">
              <a:buFont typeface="Arial" panose="020B0604020202020204" pitchFamily="34" charset="0"/>
              <a:buChar char="•"/>
            </a:pPr>
            <a:r>
              <a:rPr lang="en-US" sz="4400" dirty="0">
                <a:latin typeface="Georgia" panose="02040502050405020303" pitchFamily="18" charset="0"/>
              </a:rPr>
              <a:t>Please check and remove papers sent home daily.​</a:t>
            </a:r>
          </a:p>
          <a:p>
            <a:pPr marL="571500" indent="-571500" fontAlgn="base">
              <a:buFont typeface="Arial" panose="020B0604020202020204" pitchFamily="34" charset="0"/>
              <a:buChar char="•"/>
            </a:pPr>
            <a:r>
              <a:rPr lang="en-US" sz="4400" dirty="0">
                <a:latin typeface="Georgia" panose="02040502050405020303" pitchFamily="18" charset="0"/>
              </a:rPr>
              <a:t>Please do not remove anything placed in a sheet protector. These will be useful tools for classwork.</a:t>
            </a:r>
            <a:endParaRPr lang="en-US" sz="7200" dirty="0">
              <a:solidFill>
                <a:srgbClr val="000000"/>
              </a:solidFill>
              <a:latin typeface="Georgia" panose="02040502050405020303" pitchFamily="18" charset="0"/>
              <a:ea typeface="Dreaming Outloud Sans"/>
              <a:cs typeface="Dreaming Outloud Sans"/>
              <a:sym typeface="Dreaming Outloud San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a:blip r:embed="rId5"/>
          <a:stretch>
            <a:fillRect/>
          </a:stretch>
        </a:blipFill>
        <a:effectLst/>
      </p:bgPr>
    </p:bg>
    <p:spTree>
      <p:nvGrpSpPr>
        <p:cNvPr id="1" name=""/>
        <p:cNvGrpSpPr/>
        <p:nvPr/>
      </p:nvGrpSpPr>
      <p:grpSpPr>
        <a:xfrm>
          <a:off x="0" y="0"/>
          <a:ext cx="0" cy="0"/>
          <a:chOff x="0" y="0"/>
          <a:chExt cx="0" cy="0"/>
        </a:xfrm>
      </p:grpSpPr>
      <p:sp>
        <p:nvSpPr>
          <p:cNvPr id="5" name="TextBox 5"/>
          <p:cNvSpPr txBox="1"/>
          <p:nvPr>
            <p:custDataLst>
              <p:tags r:id="rId1"/>
            </p:custDataLst>
          </p:nvPr>
        </p:nvSpPr>
        <p:spPr>
          <a:xfrm>
            <a:off x="-381000" y="-682624"/>
            <a:ext cx="19278600" cy="4372159"/>
          </a:xfrm>
          <a:prstGeom prst="rect">
            <a:avLst/>
          </a:prstGeom>
        </p:spPr>
        <p:txBody>
          <a:bodyPr wrap="square" lIns="0" tIns="0" rIns="0" bIns="0" rtlCol="0" anchor="t">
            <a:spAutoFit/>
          </a:bodyPr>
          <a:lstStyle/>
          <a:p>
            <a:pPr algn="ctr">
              <a:lnSpc>
                <a:spcPts val="36400"/>
              </a:lnSpc>
              <a:spcBef>
                <a:spcPct val="0"/>
              </a:spcBef>
            </a:pPr>
            <a:r>
              <a:rPr lang="en-US" sz="26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N</a:t>
            </a:r>
            <a:r>
              <a:rPr lang="en-US" sz="26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6000" dirty="0">
                <a:solidFill>
                  <a:srgbClr val="EADA70"/>
                </a:solidFill>
                <a:effectLst>
                  <a:outerShdw blurRad="50800" dist="38100" dir="2700000" algn="tl" rotWithShape="0">
                    <a:prstClr val="black">
                      <a:alpha val="40000"/>
                    </a:prstClr>
                  </a:outerShdw>
                </a:effectLst>
                <a:latin typeface="KAHoneyCharm"/>
                <a:ea typeface="KAHoneyCharm"/>
                <a:cs typeface="KAHoneyCharm"/>
                <a:sym typeface="KAHoneyCharm"/>
              </a:rPr>
              <a:t>w</a:t>
            </a:r>
            <a:r>
              <a:rPr lang="en-US" sz="26000" dirty="0">
                <a:solidFill>
                  <a:srgbClr val="D2E499"/>
                </a:solidFill>
                <a:effectLst>
                  <a:outerShdw blurRad="50800" dist="38100" dir="2700000" algn="tl" rotWithShape="0">
                    <a:prstClr val="black">
                      <a:alpha val="40000"/>
                    </a:prstClr>
                  </a:outerShdw>
                </a:effectLst>
                <a:latin typeface="KAHoneyCharm"/>
                <a:ea typeface="KAHoneyCharm"/>
                <a:cs typeface="KAHoneyCharm"/>
                <a:sym typeface="KAHoneyCharm"/>
              </a:rPr>
              <a:t>s</a:t>
            </a:r>
            <a:r>
              <a:rPr lang="en-US" sz="26000" dirty="0">
                <a:solidFill>
                  <a:srgbClr val="9BCEB8"/>
                </a:solidFill>
                <a:effectLst>
                  <a:outerShdw blurRad="50800" dist="38100" dir="2700000" algn="tl" rotWithShape="0">
                    <a:prstClr val="black">
                      <a:alpha val="40000"/>
                    </a:prstClr>
                  </a:outerShdw>
                </a:effectLst>
                <a:latin typeface="KAHoneyCharm"/>
                <a:ea typeface="KAHoneyCharm"/>
                <a:cs typeface="KAHoneyCharm"/>
                <a:sym typeface="KAHoneyCharm"/>
              </a:rPr>
              <a:t>l</a:t>
            </a:r>
            <a:r>
              <a:rPr lang="en-US" sz="26000" dirty="0">
                <a:solidFill>
                  <a:srgbClr val="A5F1F2"/>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6000" dirty="0">
                <a:solidFill>
                  <a:srgbClr val="ECD5FF"/>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26000" dirty="0">
                <a:solidFill>
                  <a:srgbClr val="FFA0B8"/>
                </a:solidFill>
                <a:effectLst>
                  <a:outerShdw blurRad="50800" dist="38100" dir="2700000" algn="tl" rotWithShape="0">
                    <a:prstClr val="black">
                      <a:alpha val="40000"/>
                    </a:prstClr>
                  </a:outerShdw>
                </a:effectLst>
                <a:latin typeface="KAHoneyCharm"/>
                <a:ea typeface="KAHoneyCharm"/>
                <a:cs typeface="KAHoneyCharm"/>
                <a:sym typeface="KAHoneyCharm"/>
              </a:rPr>
              <a:t>t</a:t>
            </a:r>
            <a:r>
              <a:rPr lang="en-US" sz="26000" dirty="0">
                <a:solidFill>
                  <a:srgbClr val="FFC9AB"/>
                </a:solidFill>
                <a:effectLst>
                  <a:outerShdw blurRad="50800" dist="38100" dir="2700000" algn="tl" rotWithShape="0">
                    <a:prstClr val="black">
                      <a:alpha val="40000"/>
                    </a:prstClr>
                  </a:outerShdw>
                </a:effectLst>
                <a:latin typeface="KAHoneyCharm"/>
                <a:ea typeface="KAHoneyCharm"/>
                <a:cs typeface="KAHoneyCharm"/>
                <a:sym typeface="KAHoneyCharm"/>
              </a:rPr>
              <a:t>e</a:t>
            </a:r>
            <a:r>
              <a:rPr lang="en-US" sz="26000" dirty="0">
                <a:solidFill>
                  <a:srgbClr val="EADB70"/>
                </a:solidFill>
                <a:effectLst>
                  <a:outerShdw blurRad="50800" dist="38100" dir="2700000" algn="tl" rotWithShape="0">
                    <a:prstClr val="black">
                      <a:alpha val="40000"/>
                    </a:prstClr>
                  </a:outerShdw>
                </a:effectLst>
                <a:latin typeface="KAHoneyCharm"/>
                <a:ea typeface="KAHoneyCharm"/>
                <a:cs typeface="KAHoneyCharm"/>
                <a:sym typeface="KAHoneyCharm"/>
              </a:rPr>
              <a:t>r</a:t>
            </a:r>
          </a:p>
        </p:txBody>
      </p:sp>
      <p:sp>
        <p:nvSpPr>
          <p:cNvPr id="6" name="TextBox 6"/>
          <p:cNvSpPr txBox="1"/>
          <p:nvPr>
            <p:custDataLst>
              <p:tags r:id="rId2"/>
            </p:custDataLst>
          </p:nvPr>
        </p:nvSpPr>
        <p:spPr>
          <a:xfrm>
            <a:off x="2402271" y="4743450"/>
            <a:ext cx="13483459" cy="6317114"/>
          </a:xfrm>
          <a:prstGeom prst="rect">
            <a:avLst/>
          </a:prstGeom>
        </p:spPr>
        <p:txBody>
          <a:bodyPr lIns="0" tIns="0" rIns="0" bIns="0" rtlCol="0" anchor="t">
            <a:spAutoFit/>
          </a:bodyPr>
          <a:lstStyle/>
          <a:p>
            <a:pPr marL="571500" indent="-571500" fontAlgn="base">
              <a:buFont typeface="Arial" panose="020B0604020202020204" pitchFamily="34" charset="0"/>
              <a:buChar char="•"/>
            </a:pPr>
            <a:r>
              <a:rPr lang="en-US" sz="5000" dirty="0">
                <a:latin typeface="Georgia" panose="02040502050405020303" pitchFamily="18" charset="0"/>
              </a:rPr>
              <a:t>Newsletters are given to students and shared on ParentSquare every Monday. ​</a:t>
            </a:r>
          </a:p>
          <a:p>
            <a:pPr marL="571500" indent="-571500" fontAlgn="base">
              <a:buFont typeface="Arial" panose="020B0604020202020204" pitchFamily="34" charset="0"/>
              <a:buChar char="•"/>
            </a:pPr>
            <a:r>
              <a:rPr lang="en-US" sz="5000" dirty="0">
                <a:latin typeface="Georgia" panose="02040502050405020303" pitchFamily="18" charset="0"/>
              </a:rPr>
              <a:t>You will find information about what we are learning that week, test dates, and any upcoming important dates/information you need to know about on the newsletter. ​</a:t>
            </a:r>
          </a:p>
          <a:p>
            <a:pPr fontAlgn="base"/>
            <a:r>
              <a:rPr lang="en-US" dirty="0"/>
              <a:t>​</a:t>
            </a:r>
          </a:p>
          <a:p>
            <a:pPr algn="ctr">
              <a:lnSpc>
                <a:spcPts val="11085"/>
              </a:lnSpc>
            </a:pPr>
            <a:endParaRPr lang="en-US" sz="7918" dirty="0">
              <a:solidFill>
                <a:srgbClr val="000000"/>
              </a:solidFill>
              <a:latin typeface="Dreaming Outloud Sans"/>
              <a:ea typeface="Dreaming Outloud Sans"/>
              <a:cs typeface="Dreaming Outloud Sans"/>
              <a:sym typeface="Dreaming Outloud Sans"/>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LATTEN" val="true"/>
</p:tagLst>
</file>

<file path=ppt/tags/tag10.xml><?xml version="1.0" encoding="utf-8"?>
<p:tagLst xmlns:a="http://schemas.openxmlformats.org/drawingml/2006/main" xmlns:r="http://schemas.openxmlformats.org/officeDocument/2006/relationships" xmlns:p="http://schemas.openxmlformats.org/presentationml/2006/main">
  <p:tag name="FLATTEN" val="true"/>
</p:tagLst>
</file>

<file path=ppt/tags/tag11.xml><?xml version="1.0" encoding="utf-8"?>
<p:tagLst xmlns:a="http://schemas.openxmlformats.org/drawingml/2006/main" xmlns:r="http://schemas.openxmlformats.org/officeDocument/2006/relationships" xmlns:p="http://schemas.openxmlformats.org/presentationml/2006/main">
  <p:tag name="FLATTEN" val="true"/>
</p:tagLst>
</file>

<file path=ppt/tags/tag12.xml><?xml version="1.0" encoding="utf-8"?>
<p:tagLst xmlns:a="http://schemas.openxmlformats.org/drawingml/2006/main" xmlns:r="http://schemas.openxmlformats.org/officeDocument/2006/relationships" xmlns:p="http://schemas.openxmlformats.org/presentationml/2006/main">
  <p:tag name="FLATTEN" val="true"/>
</p:tagLst>
</file>

<file path=ppt/tags/tag13.xml><?xml version="1.0" encoding="utf-8"?>
<p:tagLst xmlns:a="http://schemas.openxmlformats.org/drawingml/2006/main" xmlns:r="http://schemas.openxmlformats.org/officeDocument/2006/relationships" xmlns:p="http://schemas.openxmlformats.org/presentationml/2006/main">
  <p:tag name="FLATTEN" val="true"/>
</p:tagLst>
</file>

<file path=ppt/tags/tag14.xml><?xml version="1.0" encoding="utf-8"?>
<p:tagLst xmlns:a="http://schemas.openxmlformats.org/drawingml/2006/main" xmlns:r="http://schemas.openxmlformats.org/officeDocument/2006/relationships" xmlns:p="http://schemas.openxmlformats.org/presentationml/2006/main">
  <p:tag name="FLATTEN" val="true"/>
</p:tagLst>
</file>

<file path=ppt/tags/tag15.xml><?xml version="1.0" encoding="utf-8"?>
<p:tagLst xmlns:a="http://schemas.openxmlformats.org/drawingml/2006/main" xmlns:r="http://schemas.openxmlformats.org/officeDocument/2006/relationships" xmlns:p="http://schemas.openxmlformats.org/presentationml/2006/main">
  <p:tag name="FLATTEN" val="true"/>
</p:tagLst>
</file>

<file path=ppt/tags/tag16.xml><?xml version="1.0" encoding="utf-8"?>
<p:tagLst xmlns:a="http://schemas.openxmlformats.org/drawingml/2006/main" xmlns:r="http://schemas.openxmlformats.org/officeDocument/2006/relationships" xmlns:p="http://schemas.openxmlformats.org/presentationml/2006/main">
  <p:tag name="FLATTEN" val="true"/>
</p:tagLst>
</file>

<file path=ppt/tags/tag17.xml><?xml version="1.0" encoding="utf-8"?>
<p:tagLst xmlns:a="http://schemas.openxmlformats.org/drawingml/2006/main" xmlns:r="http://schemas.openxmlformats.org/officeDocument/2006/relationships" xmlns:p="http://schemas.openxmlformats.org/presentationml/2006/main">
  <p:tag name="FLATTEN" val="true"/>
</p:tagLst>
</file>

<file path=ppt/tags/tag18.xml><?xml version="1.0" encoding="utf-8"?>
<p:tagLst xmlns:a="http://schemas.openxmlformats.org/drawingml/2006/main" xmlns:r="http://schemas.openxmlformats.org/officeDocument/2006/relationships" xmlns:p="http://schemas.openxmlformats.org/presentationml/2006/main">
  <p:tag name="FLATTEN" val="true"/>
</p:tagLst>
</file>

<file path=ppt/tags/tag19.xml><?xml version="1.0" encoding="utf-8"?>
<p:tagLst xmlns:a="http://schemas.openxmlformats.org/drawingml/2006/main" xmlns:r="http://schemas.openxmlformats.org/officeDocument/2006/relationships" xmlns:p="http://schemas.openxmlformats.org/presentationml/2006/main">
  <p:tag name="FLATTEN" val="true"/>
</p:tagLst>
</file>

<file path=ppt/tags/tag2.xml><?xml version="1.0" encoding="utf-8"?>
<p:tagLst xmlns:a="http://schemas.openxmlformats.org/drawingml/2006/main" xmlns:r="http://schemas.openxmlformats.org/officeDocument/2006/relationships" xmlns:p="http://schemas.openxmlformats.org/presentationml/2006/main">
  <p:tag name="FLATTEN" val="true"/>
</p:tagLst>
</file>

<file path=ppt/tags/tag20.xml><?xml version="1.0" encoding="utf-8"?>
<p:tagLst xmlns:a="http://schemas.openxmlformats.org/drawingml/2006/main" xmlns:r="http://schemas.openxmlformats.org/officeDocument/2006/relationships" xmlns:p="http://schemas.openxmlformats.org/presentationml/2006/main">
  <p:tag name="FLATTEN" val="true"/>
</p:tagLst>
</file>

<file path=ppt/tags/tag21.xml><?xml version="1.0" encoding="utf-8"?>
<p:tagLst xmlns:a="http://schemas.openxmlformats.org/drawingml/2006/main" xmlns:r="http://schemas.openxmlformats.org/officeDocument/2006/relationships" xmlns:p="http://schemas.openxmlformats.org/presentationml/2006/main">
  <p:tag name="FLATTEN" val="true"/>
</p:tagLst>
</file>

<file path=ppt/tags/tag22.xml><?xml version="1.0" encoding="utf-8"?>
<p:tagLst xmlns:a="http://schemas.openxmlformats.org/drawingml/2006/main" xmlns:r="http://schemas.openxmlformats.org/officeDocument/2006/relationships" xmlns:p="http://schemas.openxmlformats.org/presentationml/2006/main">
  <p:tag name="FLATTEN" val="true"/>
</p:tagLst>
</file>

<file path=ppt/tags/tag23.xml><?xml version="1.0" encoding="utf-8"?>
<p:tagLst xmlns:a="http://schemas.openxmlformats.org/drawingml/2006/main" xmlns:r="http://schemas.openxmlformats.org/officeDocument/2006/relationships" xmlns:p="http://schemas.openxmlformats.org/presentationml/2006/main">
  <p:tag name="FLATTEN" val="true"/>
</p:tagLst>
</file>

<file path=ppt/tags/tag24.xml><?xml version="1.0" encoding="utf-8"?>
<p:tagLst xmlns:a="http://schemas.openxmlformats.org/drawingml/2006/main" xmlns:r="http://schemas.openxmlformats.org/officeDocument/2006/relationships" xmlns:p="http://schemas.openxmlformats.org/presentationml/2006/main">
  <p:tag name="FLATTEN" val="true"/>
</p:tagLst>
</file>

<file path=ppt/tags/tag25.xml><?xml version="1.0" encoding="utf-8"?>
<p:tagLst xmlns:a="http://schemas.openxmlformats.org/drawingml/2006/main" xmlns:r="http://schemas.openxmlformats.org/officeDocument/2006/relationships" xmlns:p="http://schemas.openxmlformats.org/presentationml/2006/main">
  <p:tag name="FLATTEN" val="true"/>
</p:tagLst>
</file>

<file path=ppt/tags/tag26.xml><?xml version="1.0" encoding="utf-8"?>
<p:tagLst xmlns:a="http://schemas.openxmlformats.org/drawingml/2006/main" xmlns:r="http://schemas.openxmlformats.org/officeDocument/2006/relationships" xmlns:p="http://schemas.openxmlformats.org/presentationml/2006/main">
  <p:tag name="FLATTEN" val="true"/>
</p:tagLst>
</file>

<file path=ppt/tags/tag27.xml><?xml version="1.0" encoding="utf-8"?>
<p:tagLst xmlns:a="http://schemas.openxmlformats.org/drawingml/2006/main" xmlns:r="http://schemas.openxmlformats.org/officeDocument/2006/relationships" xmlns:p="http://schemas.openxmlformats.org/presentationml/2006/main">
  <p:tag name="FLATTEN" val="true"/>
</p:tagLst>
</file>

<file path=ppt/tags/tag28.xml><?xml version="1.0" encoding="utf-8"?>
<p:tagLst xmlns:a="http://schemas.openxmlformats.org/drawingml/2006/main" xmlns:r="http://schemas.openxmlformats.org/officeDocument/2006/relationships" xmlns:p="http://schemas.openxmlformats.org/presentationml/2006/main">
  <p:tag name="FLATTEN" val="true"/>
</p:tagLst>
</file>

<file path=ppt/tags/tag29.xml><?xml version="1.0" encoding="utf-8"?>
<p:tagLst xmlns:a="http://schemas.openxmlformats.org/drawingml/2006/main" xmlns:r="http://schemas.openxmlformats.org/officeDocument/2006/relationships" xmlns:p="http://schemas.openxmlformats.org/presentationml/2006/main">
  <p:tag name="FLATTEN" val="true"/>
</p:tagLst>
</file>

<file path=ppt/tags/tag3.xml><?xml version="1.0" encoding="utf-8"?>
<p:tagLst xmlns:a="http://schemas.openxmlformats.org/drawingml/2006/main" xmlns:r="http://schemas.openxmlformats.org/officeDocument/2006/relationships" xmlns:p="http://schemas.openxmlformats.org/presentationml/2006/main">
  <p:tag name="FLATTEN" val="true"/>
</p:tagLst>
</file>

<file path=ppt/tags/tag30.xml><?xml version="1.0" encoding="utf-8"?>
<p:tagLst xmlns:a="http://schemas.openxmlformats.org/drawingml/2006/main" xmlns:r="http://schemas.openxmlformats.org/officeDocument/2006/relationships" xmlns:p="http://schemas.openxmlformats.org/presentationml/2006/main">
  <p:tag name="FLATTEN" val="true"/>
</p:tagLst>
</file>

<file path=ppt/tags/tag31.xml><?xml version="1.0" encoding="utf-8"?>
<p:tagLst xmlns:a="http://schemas.openxmlformats.org/drawingml/2006/main" xmlns:r="http://schemas.openxmlformats.org/officeDocument/2006/relationships" xmlns:p="http://schemas.openxmlformats.org/presentationml/2006/main">
  <p:tag name="FLATTEN" val="true"/>
</p:tagLst>
</file>

<file path=ppt/tags/tag32.xml><?xml version="1.0" encoding="utf-8"?>
<p:tagLst xmlns:a="http://schemas.openxmlformats.org/drawingml/2006/main" xmlns:r="http://schemas.openxmlformats.org/officeDocument/2006/relationships" xmlns:p="http://schemas.openxmlformats.org/presentationml/2006/main">
  <p:tag name="FLATTEN" val="true"/>
</p:tagLst>
</file>

<file path=ppt/tags/tag33.xml><?xml version="1.0" encoding="utf-8"?>
<p:tagLst xmlns:a="http://schemas.openxmlformats.org/drawingml/2006/main" xmlns:r="http://schemas.openxmlformats.org/officeDocument/2006/relationships" xmlns:p="http://schemas.openxmlformats.org/presentationml/2006/main">
  <p:tag name="FLATTEN" val="true"/>
</p:tagLst>
</file>

<file path=ppt/tags/tag34.xml><?xml version="1.0" encoding="utf-8"?>
<p:tagLst xmlns:a="http://schemas.openxmlformats.org/drawingml/2006/main" xmlns:r="http://schemas.openxmlformats.org/officeDocument/2006/relationships" xmlns:p="http://schemas.openxmlformats.org/presentationml/2006/main">
  <p:tag name="FLATTEN" val="true"/>
</p:tagLst>
</file>

<file path=ppt/tags/tag35.xml><?xml version="1.0" encoding="utf-8"?>
<p:tagLst xmlns:a="http://schemas.openxmlformats.org/drawingml/2006/main" xmlns:r="http://schemas.openxmlformats.org/officeDocument/2006/relationships" xmlns:p="http://schemas.openxmlformats.org/presentationml/2006/main">
  <p:tag name="FLATTEN" val="true"/>
</p:tagLst>
</file>

<file path=ppt/tags/tag36.xml><?xml version="1.0" encoding="utf-8"?>
<p:tagLst xmlns:a="http://schemas.openxmlformats.org/drawingml/2006/main" xmlns:r="http://schemas.openxmlformats.org/officeDocument/2006/relationships" xmlns:p="http://schemas.openxmlformats.org/presentationml/2006/main">
  <p:tag name="FLATTEN" val="true"/>
</p:tagLst>
</file>

<file path=ppt/tags/tag4.xml><?xml version="1.0" encoding="utf-8"?>
<p:tagLst xmlns:a="http://schemas.openxmlformats.org/drawingml/2006/main" xmlns:r="http://schemas.openxmlformats.org/officeDocument/2006/relationships" xmlns:p="http://schemas.openxmlformats.org/presentationml/2006/main">
  <p:tag name="FLATTEN" val="true"/>
</p:tagLst>
</file>

<file path=ppt/tags/tag5.xml><?xml version="1.0" encoding="utf-8"?>
<p:tagLst xmlns:a="http://schemas.openxmlformats.org/drawingml/2006/main" xmlns:r="http://schemas.openxmlformats.org/officeDocument/2006/relationships" xmlns:p="http://schemas.openxmlformats.org/presentationml/2006/main">
  <p:tag name="FLATTEN" val="true"/>
</p:tagLst>
</file>

<file path=ppt/tags/tag6.xml><?xml version="1.0" encoding="utf-8"?>
<p:tagLst xmlns:a="http://schemas.openxmlformats.org/drawingml/2006/main" xmlns:r="http://schemas.openxmlformats.org/officeDocument/2006/relationships" xmlns:p="http://schemas.openxmlformats.org/presentationml/2006/main">
  <p:tag name="FLATTEN" val="true"/>
</p:tagLst>
</file>

<file path=ppt/tags/tag7.xml><?xml version="1.0" encoding="utf-8"?>
<p:tagLst xmlns:a="http://schemas.openxmlformats.org/drawingml/2006/main" xmlns:r="http://schemas.openxmlformats.org/officeDocument/2006/relationships" xmlns:p="http://schemas.openxmlformats.org/presentationml/2006/main">
  <p:tag name="FLATTEN" val="true"/>
</p:tagLst>
</file>

<file path=ppt/tags/tag8.xml><?xml version="1.0" encoding="utf-8"?>
<p:tagLst xmlns:a="http://schemas.openxmlformats.org/drawingml/2006/main" xmlns:r="http://schemas.openxmlformats.org/officeDocument/2006/relationships" xmlns:p="http://schemas.openxmlformats.org/presentationml/2006/main">
  <p:tag name="FLATTEN" val="true"/>
</p:tagLst>
</file>

<file path=ppt/tags/tag9.xml><?xml version="1.0" encoding="utf-8"?>
<p:tagLst xmlns:a="http://schemas.openxmlformats.org/drawingml/2006/main" xmlns:r="http://schemas.openxmlformats.org/officeDocument/2006/relationships" xmlns:p="http://schemas.openxmlformats.org/presentationml/2006/main">
  <p:tag name="FLATTEN" val="tru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1133</TotalTime>
  <Words>947</Words>
  <Application>Microsoft Macintosh PowerPoint</Application>
  <PresentationFormat>Custom</PresentationFormat>
  <Paragraphs>93</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KAJadeSkiesHearts</vt:lpstr>
      <vt:lpstr>Arial</vt:lpstr>
      <vt:lpstr>KAHoneyCharm</vt:lpstr>
      <vt:lpstr>Georgia</vt:lpstr>
      <vt:lpstr>Dreaming Outloud Sans</vt:lpstr>
      <vt:lpstr>Marker Felt Thin</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cp:lastModifiedBy>Kristen VanderWal</cp:lastModifiedBy>
  <cp:revision>14</cp:revision>
  <cp:lastPrinted>2025-08-04T03:30:23Z</cp:lastPrinted>
  <dcterms:created xsi:type="dcterms:W3CDTF">2006-08-16T00:00:00Z</dcterms:created>
  <dcterms:modified xsi:type="dcterms:W3CDTF">2025-08-06T01:38:53Z</dcterms:modified>
  <dc:identifier>DAGg-iCrQJI</dc:identifier>
</cp:coreProperties>
</file>