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61" r:id="rId3"/>
    <p:sldId id="262" r:id="rId4"/>
    <p:sldId id="275" r:id="rId5"/>
    <p:sldId id="266" r:id="rId6"/>
    <p:sldId id="268" r:id="rId7"/>
    <p:sldId id="270" r:id="rId8"/>
    <p:sldId id="273" r:id="rId9"/>
    <p:sldId id="274" r:id="rId10"/>
  </p:sldIdLst>
  <p:sldSz cx="13004800" cy="9753600"/>
  <p:notesSz cx="6858000" cy="9144000"/>
  <p:embeddedFontLst>
    <p:embeddedFont>
      <p:font typeface="Dreaming Outloud Script Pro" panose="020B0604020202020204" charset="0"/>
      <p:regular r:id="rId12"/>
      <p: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Janda Safe and Sound" panose="020B0604020202020204" charset="0"/>
      <p:regular r:id="rId18"/>
    </p:embeddedFont>
    <p:embeddedFont>
      <p:font typeface="Helvetica Neue Light" panose="020B0604020202020204" charset="0"/>
      <p:regular r:id="rId19"/>
      <p:bold r:id="rId20"/>
      <p:italic r:id="rId21"/>
      <p:boldItalic r:id="rId22"/>
    </p:embeddedFont>
    <p:embeddedFont>
      <p:font typeface="Janda Safe and Sound Solid" panose="020B0604020202020204" charset="0"/>
      <p:regular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be4BTFA+C8icHN5S9+wmqBIru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Calibri"/>
              <a:buNone/>
              <a:defRPr sz="6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400"/>
              <a:buFont typeface="Calibri"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sldNum" idx="1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>
            <a:spLocks noGrp="1"/>
          </p:cNvSpPr>
          <p:nvPr>
            <p:ph type="pic" idx="2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0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>
            <a:spLocks noGrp="1"/>
          </p:cNvSpPr>
          <p:nvPr>
            <p:ph type="pic" idx="2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2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>
            <a:spLocks noGrp="1"/>
          </p:cNvSpPr>
          <p:nvPr>
            <p:ph type="pic" idx="2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sz="2800"/>
            </a:lvl2pPr>
            <a:lvl3pPr marL="1371600" lvl="2" indent="-228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sz="2800"/>
            </a:lvl3pPr>
            <a:lvl4pPr marL="1828800" lvl="3" indent="-228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sz="2800"/>
            </a:lvl4pPr>
            <a:lvl5pPr marL="2286000" lvl="4" indent="-228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sz="2800"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5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>
            <a:spLocks noGrp="1"/>
          </p:cNvSpPr>
          <p:nvPr>
            <p:ph type="pic" idx="2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1" name="Google Shape;51;p46"/>
          <p:cNvSpPr>
            <a:spLocks noGrp="1"/>
          </p:cNvSpPr>
          <p:nvPr>
            <p:ph type="pic" idx="3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2" name="Google Shape;52;p46"/>
          <p:cNvSpPr>
            <a:spLocks noGrp="1"/>
          </p:cNvSpPr>
          <p:nvPr>
            <p:ph type="pic" idx="4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>
            <a:spLocks noGrp="1"/>
          </p:cNvSpPr>
          <p:nvPr>
            <p:ph type="body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body" idx="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sz="3800"/>
            </a:lvl1pPr>
            <a:lvl2pPr marL="914400" lvl="1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sz="8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sz="3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sldNum" idx="1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edonteatanythingwithaface.blogspot.com/2013/01/walkers-to-add-real-meat-flavourings-to.html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peseagl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8518" y="3965740"/>
            <a:ext cx="122477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School doors open at 7:10.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Front doors close at 7:55.</a:t>
            </a:r>
          </a:p>
          <a:p>
            <a:pPr marL="5715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School begins at 8:00. </a:t>
            </a:r>
          </a:p>
          <a:p>
            <a:pPr marL="5715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Carpool and walkers will enter the front of the school.  Buses will enter by the gym.</a:t>
            </a:r>
          </a:p>
          <a:p>
            <a:pPr marL="5715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Snack can be purchased before 8:00.</a:t>
            </a:r>
          </a:p>
          <a:p>
            <a:pPr marL="571500" lvl="2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Janda Safe and Sound" panose="02000503000000020004" pitchFamily="2" charset="0"/>
              </a:rPr>
              <a:t>Students may eat breakfast before 8:00.</a:t>
            </a:r>
            <a:endParaRPr lang="en-US" sz="3200" dirty="0">
              <a:solidFill>
                <a:srgbClr val="8000FF"/>
              </a:solidFill>
              <a:latin typeface="Janda Safe and Sound" panose="02000503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A1EA1-A89A-4A03-A12A-E427EF5BA3D5}"/>
              </a:ext>
            </a:extLst>
          </p:cNvPr>
          <p:cNvSpPr txBox="1"/>
          <p:nvPr/>
        </p:nvSpPr>
        <p:spPr>
          <a:xfrm>
            <a:off x="292850" y="3705871"/>
            <a:ext cx="12419099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Janda Safe and Sound" panose="02000503000000020004" pitchFamily="2" charset="0"/>
              </a:rPr>
              <a:t>Carpool tags are mandatory. If you think there is a possibility that your child might be picked up even one day during the year, you MUST have a carpool tag. If you do not have a tag you will be asked to park and walk in to check-out your child.  Please visit the carpool table today in the lunchroom to sign up for our carpool system and receive your tag.</a:t>
            </a:r>
          </a:p>
          <a:p>
            <a:endParaRPr lang="en-US" sz="3200" dirty="0">
              <a:latin typeface="Janda Safe and Sound" panose="02000503000000020004" pitchFamily="2" charset="0"/>
            </a:endParaRPr>
          </a:p>
          <a:p>
            <a:r>
              <a:rPr lang="en-US" sz="3200" dirty="0">
                <a:latin typeface="Janda Safe and Sound" panose="02000503000000020004" pitchFamily="2" charset="0"/>
              </a:rPr>
              <a:t>• </a:t>
            </a:r>
            <a:r>
              <a:rPr lang="en-US" sz="2800" dirty="0">
                <a:latin typeface="Janda Safe and Sound" panose="02000503000000020004" pitchFamily="2" charset="0"/>
              </a:rPr>
              <a:t>Please make sure your child knows how they will get home starting on the first day of school. (walker, car rider, </a:t>
            </a:r>
            <a:r>
              <a:rPr lang="en-US" sz="2800" u="sng" dirty="0">
                <a:latin typeface="Janda Safe and Sound" panose="02000503000000020004" pitchFamily="2" charset="0"/>
              </a:rPr>
              <a:t>1st load </a:t>
            </a:r>
            <a:r>
              <a:rPr lang="en-US" sz="2800" dirty="0">
                <a:latin typeface="Janda Safe and Sound" panose="02000503000000020004" pitchFamily="2" charset="0"/>
              </a:rPr>
              <a:t> or </a:t>
            </a:r>
            <a:r>
              <a:rPr lang="en-US" sz="2800" u="sng" dirty="0">
                <a:latin typeface="Janda Safe and Sound" panose="02000503000000020004" pitchFamily="2" charset="0"/>
              </a:rPr>
              <a:t>2nd load bus</a:t>
            </a:r>
            <a:r>
              <a:rPr lang="en-US" sz="2800" dirty="0">
                <a:latin typeface="Janda Safe and Sound" panose="02000503000000020004" pitchFamily="2" charset="0"/>
              </a:rPr>
              <a:t>, daycare, YMCA)  </a:t>
            </a:r>
          </a:p>
          <a:p>
            <a:endParaRPr lang="en-US" sz="2800" dirty="0">
              <a:latin typeface="Janda Safe and Sound" panose="02000503000000020004" pitchFamily="2" charset="0"/>
            </a:endParaRPr>
          </a:p>
          <a:p>
            <a:r>
              <a:rPr lang="en-US" sz="2800" dirty="0">
                <a:latin typeface="Janda Safe and Sound" panose="02000503000000020004" pitchFamily="2" charset="0"/>
              </a:rPr>
              <a:t>We highly recommend using your child’s normal dismissal routine beginning on the first day of school.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65CCC-863D-4CE7-9350-936752226C33}"/>
              </a:ext>
            </a:extLst>
          </p:cNvPr>
          <p:cNvSpPr txBox="1"/>
          <p:nvPr/>
        </p:nvSpPr>
        <p:spPr>
          <a:xfrm>
            <a:off x="304800" y="3081867"/>
            <a:ext cx="12395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Janda Safe and Sound" panose="02000503000000020004" pitchFamily="2" charset="0"/>
              </a:rPr>
              <a:t>Progress Reports and Report Cards will be sent home with students throughout the year. Parents can monitor their child’s progress from home, free of charge, using PowerSchool. </a:t>
            </a:r>
          </a:p>
          <a:p>
            <a:endParaRPr lang="en-US" sz="2000" dirty="0">
              <a:latin typeface="Janda Safe and Sound" panose="02000503000000020004" pitchFamily="2" charset="0"/>
            </a:endParaRPr>
          </a:p>
          <a:p>
            <a:r>
              <a:rPr lang="en-US" sz="2000" dirty="0">
                <a:latin typeface="Janda Safe and Sound" panose="02000503000000020004" pitchFamily="2" charset="0"/>
              </a:rPr>
              <a:t> Reading/Language Arts</a:t>
            </a:r>
          </a:p>
          <a:p>
            <a:r>
              <a:rPr lang="en-US" sz="2000" dirty="0">
                <a:latin typeface="Janda Safe and Sound" panose="02000503000000020004" pitchFamily="2" charset="0"/>
              </a:rPr>
              <a:t>60 % Major Grades (includes reading comprehension tests, </a:t>
            </a:r>
            <a:r>
              <a:rPr lang="en-US" sz="2000" dirty="0" smtClean="0">
                <a:latin typeface="Janda Safe and Sound" panose="02000503000000020004" pitchFamily="2" charset="0"/>
              </a:rPr>
              <a:t>oral reading fluency, and writing) </a:t>
            </a:r>
            <a:endParaRPr lang="en-US" sz="2000" dirty="0">
              <a:latin typeface="Janda Safe and Sound" panose="02000503000000020004" pitchFamily="2" charset="0"/>
            </a:endParaRPr>
          </a:p>
          <a:p>
            <a:r>
              <a:rPr lang="en-US" sz="2000" dirty="0">
                <a:latin typeface="Janda Safe and Sound" panose="02000503000000020004" pitchFamily="2" charset="0"/>
              </a:rPr>
              <a:t>40 % Minor Grades </a:t>
            </a:r>
            <a:r>
              <a:rPr lang="en-US" sz="2000" dirty="0" smtClean="0">
                <a:latin typeface="Janda Safe and Sound" panose="02000503000000020004" pitchFamily="2" charset="0"/>
              </a:rPr>
              <a:t>(spelling </a:t>
            </a:r>
            <a:r>
              <a:rPr lang="en-US" sz="2000" dirty="0">
                <a:latin typeface="Janda Safe and Sound" panose="02000503000000020004" pitchFamily="2" charset="0"/>
              </a:rPr>
              <a:t>tests, </a:t>
            </a:r>
            <a:r>
              <a:rPr lang="en-US" sz="2000" dirty="0" smtClean="0">
                <a:latin typeface="Janda Safe and Sound" panose="02000503000000020004" pitchFamily="2" charset="0"/>
              </a:rPr>
              <a:t>dictation, </a:t>
            </a:r>
            <a:r>
              <a:rPr lang="en-US" sz="2000" smtClean="0">
                <a:latin typeface="Janda Safe and Sound" panose="02000503000000020004" pitchFamily="2" charset="0"/>
              </a:rPr>
              <a:t>grammar, and </a:t>
            </a:r>
            <a:r>
              <a:rPr lang="en-US" sz="2000" dirty="0">
                <a:latin typeface="Janda Safe and Sound" panose="02000503000000020004" pitchFamily="2" charset="0"/>
              </a:rPr>
              <a:t>skills practice)</a:t>
            </a:r>
          </a:p>
          <a:p>
            <a:endParaRPr lang="en-US" sz="2000" dirty="0">
              <a:latin typeface="Janda Safe and Sound" panose="02000503000000020004" pitchFamily="2" charset="0"/>
            </a:endParaRPr>
          </a:p>
          <a:p>
            <a:r>
              <a:rPr lang="en-US" sz="2000" dirty="0">
                <a:latin typeface="Janda Safe and Sound" panose="02000503000000020004" pitchFamily="2" charset="0"/>
              </a:rPr>
              <a:t> Math </a:t>
            </a:r>
          </a:p>
          <a:p>
            <a:r>
              <a:rPr lang="en-US" sz="2000" dirty="0">
                <a:latin typeface="Janda Safe and Sound" panose="02000503000000020004" pitchFamily="2" charset="0"/>
              </a:rPr>
              <a:t>60% Major (includes topic/unit tests)</a:t>
            </a:r>
          </a:p>
          <a:p>
            <a:r>
              <a:rPr lang="en-US" sz="2000" dirty="0">
                <a:latin typeface="Janda Safe and Sound" panose="02000503000000020004" pitchFamily="2" charset="0"/>
              </a:rPr>
              <a:t>40% Minor (includes DMR tests, skills practice, lesson tests, and timed fluency checks) </a:t>
            </a:r>
          </a:p>
          <a:p>
            <a:endParaRPr lang="en-US" sz="2000" dirty="0">
              <a:latin typeface="Janda Safe and Sound" panose="02000503000000020004" pitchFamily="2" charset="0"/>
            </a:endParaRPr>
          </a:p>
          <a:p>
            <a:r>
              <a:rPr lang="en-US" sz="2000" dirty="0">
                <a:latin typeface="Janda Safe and Sound" panose="02000503000000020004" pitchFamily="2" charset="0"/>
              </a:rPr>
              <a:t>Science &amp; Social Studies </a:t>
            </a:r>
          </a:p>
          <a:p>
            <a:r>
              <a:rPr lang="en-US" sz="2000" dirty="0">
                <a:latin typeface="Janda Safe and Sound" panose="02000503000000020004" pitchFamily="2" charset="0"/>
              </a:rPr>
              <a:t>60% Major (includes unit tests)</a:t>
            </a:r>
          </a:p>
          <a:p>
            <a:r>
              <a:rPr lang="en-US" sz="2000" dirty="0">
                <a:latin typeface="Janda Safe and Sound" panose="02000503000000020004" pitchFamily="2" charset="0"/>
              </a:rPr>
              <a:t>40% Minor (includes skills practice, quizzes) </a:t>
            </a:r>
          </a:p>
          <a:p>
            <a:endParaRPr lang="en-US" sz="2000" dirty="0">
              <a:latin typeface="Janda Safe and Sound" panose="02000503000000020004" pitchFamily="2" charset="0"/>
            </a:endParaRPr>
          </a:p>
          <a:p>
            <a:r>
              <a:rPr lang="en-US" sz="2000" dirty="0">
                <a:latin typeface="Janda Safe and Sound" panose="02000503000000020004" pitchFamily="2" charset="0"/>
              </a:rPr>
              <a:t>Student work will be sent home weekly.  Please review your child’s work with them, sign the parent signature sheet and return the papers in the folder the following day.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23264C-50B4-43A5-A3F4-83A173FB9AB1}"/>
              </a:ext>
            </a:extLst>
          </p:cNvPr>
          <p:cNvSpPr/>
          <p:nvPr/>
        </p:nvSpPr>
        <p:spPr>
          <a:xfrm>
            <a:off x="1828800" y="485424"/>
            <a:ext cx="92941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Grading Policy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/>
          <p:nvPr/>
        </p:nvSpPr>
        <p:spPr>
          <a:xfrm>
            <a:off x="251791" y="3354862"/>
            <a:ext cx="12457044" cy="622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r>
              <a:rPr lang="en-US" sz="2400" dirty="0">
                <a:latin typeface="Janda Safe and Sound Solid" panose="02000503000000020004" pitchFamily="2" charset="0"/>
              </a:rPr>
              <a:t>         </a:t>
            </a:r>
          </a:p>
          <a:p>
            <a:r>
              <a:rPr lang="en-US" sz="2000" spc="-150" dirty="0">
                <a:latin typeface="Janda Safe and Sound" panose="02000503000000020004" pitchFamily="2" charset="0"/>
              </a:rPr>
              <a:t>Students are expected to have appropriate behavior each day.  If students habitually fail to meet our expectations, we will follow the consequences below. </a:t>
            </a:r>
            <a:r>
              <a:rPr lang="en-US" sz="2000" b="1" spc="-150" dirty="0">
                <a:latin typeface="Janda Safe and Sound" panose="02000503000000020004" pitchFamily="2" charset="0"/>
              </a:rPr>
              <a:t> </a:t>
            </a:r>
            <a:r>
              <a:rPr lang="en-US" sz="2000" spc="-150" dirty="0">
                <a:latin typeface="Janda Safe and Sound" panose="02000503000000020004" pitchFamily="2" charset="0"/>
              </a:rPr>
              <a:t>    </a:t>
            </a:r>
          </a:p>
          <a:p>
            <a:endParaRPr lang="en-US" sz="2200" spc="-150" dirty="0">
              <a:latin typeface="Century Gothic" panose="020B0502020202020204" pitchFamily="34" charset="0"/>
            </a:endParaRPr>
          </a:p>
          <a:p>
            <a:r>
              <a:rPr lang="en-US" sz="2200" u="sng" spc="-150" dirty="0">
                <a:latin typeface="Janda Safe and Sound" panose="02000503000000020004" pitchFamily="2" charset="0"/>
              </a:rPr>
              <a:t>Consequences for inappropriate behavior: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First offense - Nonverbal warning 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Second offense – Verbal warning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Third offense – Teacher and student will discuss behavior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Fourth offense – Behavior Step 1: Documentation: Teacher/Student conference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Fifth offense– Behavior Step 2:  Parent contact through </a:t>
            </a:r>
            <a:r>
              <a:rPr lang="en-US" sz="2200" spc="-150" dirty="0" err="1">
                <a:latin typeface="Janda Safe and Sound" panose="02000503000000020004" pitchFamily="2" charset="0"/>
              </a:rPr>
              <a:t>ParentSquare</a:t>
            </a:r>
            <a:r>
              <a:rPr lang="en-US" sz="2200" spc="-150" dirty="0">
                <a:latin typeface="Janda Safe and Sound" panose="02000503000000020004" pitchFamily="2" charset="0"/>
              </a:rPr>
              <a:t> or phone call and no Fun Friday.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Sixth offense- Behavior Step 3: Conference with Parent, Teacher, and Admin</a:t>
            </a:r>
          </a:p>
          <a:p>
            <a:r>
              <a:rPr lang="en-US" sz="2200" spc="-150" dirty="0">
                <a:latin typeface="Janda Safe and Sound" panose="02000503000000020004" pitchFamily="2" charset="0"/>
              </a:rPr>
              <a:t>Seventh offense- Behavior Step 4: Office Referral</a:t>
            </a:r>
          </a:p>
          <a:p>
            <a:endParaRPr lang="en-US" sz="1800" spc="-150" dirty="0">
              <a:latin typeface="Janda Safe and Sound" panose="02000503000000020004" pitchFamily="2" charset="0"/>
            </a:endParaRPr>
          </a:p>
          <a:p>
            <a:r>
              <a:rPr lang="en-US" sz="1800" spc="-150" dirty="0">
                <a:latin typeface="Janda Safe and Sound" panose="02000503000000020004" pitchFamily="2" charset="0"/>
              </a:rPr>
              <a:t>Students will be rewarded with Fun Friday each week for having appropriate behavior.</a:t>
            </a:r>
          </a:p>
          <a:p>
            <a:endParaRPr lang="en-US" sz="1800" spc="-150" dirty="0">
              <a:latin typeface="Janda Safe and Sound" panose="02000503000000020004" pitchFamily="2" charset="0"/>
            </a:endParaRPr>
          </a:p>
          <a:p>
            <a:r>
              <a:rPr lang="en-US" sz="1800" spc="-150" dirty="0">
                <a:latin typeface="Janda Safe and Sound" panose="02000503000000020004" pitchFamily="2" charset="0"/>
              </a:rPr>
              <a:t>We believe this plan promotes positive behavior, better attention, responsibility, and more successful students.  Please let us know if you have any questions, concerns, or comments regarding our behavior system.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2400" dirty="0">
              <a:latin typeface="Janda Safe and Sound" panose="02000503000000020004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414867" y="4151654"/>
            <a:ext cx="12175066" cy="253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SzPts val="3600"/>
            </a:pPr>
            <a:r>
              <a:rPr lang="en-US" sz="2400" dirty="0">
                <a:latin typeface="Janda Safe and Sound" panose="02000503000000020004" pitchFamily="2" charset="0"/>
                <a:ea typeface="DJB The Teacher Font" charset="0"/>
                <a:cs typeface="DJB The Teacher Font" charset="0"/>
              </a:rPr>
              <a:t>We would love to celebrate your child’s birthday! Feel free to send in a special treat. Please check with us for any allergies and our class size, as our numbers change throughout the year. Please only send party invitations if our </a:t>
            </a:r>
            <a:r>
              <a:rPr lang="en-US" sz="2400" b="1" u="sng" dirty="0">
                <a:latin typeface="Janda Safe and Sound" panose="02000503000000020004" pitchFamily="2" charset="0"/>
                <a:ea typeface="DJB The Teacher Font" charset="0"/>
                <a:cs typeface="DJB The Teacher Font" charset="0"/>
              </a:rPr>
              <a:t>whole class</a:t>
            </a:r>
            <a:r>
              <a:rPr lang="en-US" sz="2400" dirty="0">
                <a:latin typeface="Janda Safe and Sound" panose="02000503000000020004" pitchFamily="2" charset="0"/>
                <a:ea typeface="DJB The Teacher Font" charset="0"/>
                <a:cs typeface="DJB The Teacher Font" charset="0"/>
              </a:rPr>
              <a:t> is invited…we’re all friends in 3rd grade! Summer birthday?! No problem! Celebrate on their 1/2 birthday or a day of their choice!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dirty="0"/>
          </a:p>
        </p:txBody>
      </p:sp>
      <p:pic>
        <p:nvPicPr>
          <p:cNvPr id="2" name="Picture 1" descr="Birthday Cake Clip Art Border Free Stock Photo - Public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91" y="7019982"/>
            <a:ext cx="8491817" cy="22146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/>
          <p:nvPr/>
        </p:nvSpPr>
        <p:spPr>
          <a:xfrm>
            <a:off x="636621" y="4406163"/>
            <a:ext cx="11731557" cy="468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numCol="2" anchor="ctr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Aug. 7-First Day of School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Sept. 2-Labor Day Holiday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Oct. 11–Early Dismissal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Oct. 14-Fall Break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Nov.11-Veteran’s Day Holiday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Nov.25-29-Thanksgiving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Dec.19-Jan.3-Christamas Holidays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endParaRPr lang="en-US" sz="2400" dirty="0">
              <a:latin typeface="Janda Safe and Sound" panose="02000503000000020004" pitchFamily="2" charset="0"/>
              <a:sym typeface="Century Gothic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endParaRPr lang="en-US" sz="2400" dirty="0">
              <a:latin typeface="Janda Safe and Sound" panose="02000503000000020004" pitchFamily="2" charset="0"/>
              <a:sym typeface="Century Gothic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endParaRPr lang="en-US" sz="2400" dirty="0">
              <a:latin typeface="Janda Safe and Sound" panose="02000503000000020004" pitchFamily="2" charset="0"/>
              <a:sym typeface="Century Gothic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endParaRPr lang="en-US" sz="2400" dirty="0">
              <a:latin typeface="Janda Safe and Sound" panose="02000503000000020004" pitchFamily="2" charset="0"/>
              <a:sym typeface="Century Gothic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endParaRPr lang="en-US" sz="2400" dirty="0">
              <a:latin typeface="Janda Safe and Sound" panose="02000503000000020004" pitchFamily="2" charset="0"/>
              <a:sym typeface="Century Gothic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Jan.6-School Resumes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Jan.20-MLK Holiday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Feb.17-No School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March 7-Early Dismissal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March 24-28-Spring Break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Apr.18-</a:t>
            </a:r>
            <a:r>
              <a:rPr lang="en-US" sz="2100" dirty="0">
                <a:latin typeface="Janda Safe and Sound" panose="02000503000000020004" pitchFamily="2" charset="0"/>
                <a:sym typeface="Century Gothic"/>
              </a:rPr>
              <a:t>Teacher Work Day-No School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Ø"/>
            </a:pPr>
            <a:r>
              <a:rPr lang="en-US" sz="2400" dirty="0">
                <a:latin typeface="Janda Safe and Sound" panose="02000503000000020004" pitchFamily="2" charset="0"/>
                <a:sym typeface="Century Gothic"/>
              </a:rPr>
              <a:t>May 23-Last Day-Early Dismissal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/>
          <p:nvPr/>
        </p:nvSpPr>
        <p:spPr>
          <a:xfrm>
            <a:off x="357037" y="3174015"/>
            <a:ext cx="11448275" cy="6473567"/>
          </a:xfrm>
          <a:prstGeom prst="rect">
            <a:avLst/>
          </a:prstGeom>
          <a:noFill/>
          <a:ln w="28575">
            <a:noFill/>
            <a:prstDash val="dashDot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b="1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b="1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b="1" dirty="0">
                <a:latin typeface="Janda Safe and Sound" panose="02000503000000020004" pitchFamily="2" charset="0"/>
              </a:rPr>
              <a:t>Snack-</a:t>
            </a:r>
            <a:r>
              <a:rPr lang="en-US" sz="1800" dirty="0">
                <a:latin typeface="Janda Safe and Sound" panose="02000503000000020004" pitchFamily="2" charset="0"/>
              </a:rPr>
              <a:t>Snacks can be purchased in the Snack Shack or sent in from home. It is vitally important to send snack money in a labeled envelope.  Snacks must be purchased in the morning at the designated time. No carbonated drinks or candy. ☺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b="1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b="1" dirty="0">
                <a:latin typeface="Janda Safe and Sound" panose="02000503000000020004" pitchFamily="2" charset="0"/>
              </a:rPr>
              <a:t>Front Parking Lot-</a:t>
            </a:r>
            <a:r>
              <a:rPr lang="en-US" sz="1800" dirty="0">
                <a:latin typeface="Janda Safe and Sound" panose="02000503000000020004" pitchFamily="2" charset="0"/>
              </a:rPr>
              <a:t>Students are not to be dropped off in the morning or picked up in the afternoon in the parking lot.  All car riders must use the carpool line for drop-off and pick-up. If you walk from the neighborhood to pick-up, please stand at the Walker Pick-up signs to wait for your child.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b="1" dirty="0">
                <a:latin typeface="Janda Safe and Sound" panose="02000503000000020004" pitchFamily="2" charset="0"/>
              </a:rPr>
              <a:t>Urgent Communication-</a:t>
            </a:r>
            <a:r>
              <a:rPr lang="en-US" sz="1800" dirty="0">
                <a:latin typeface="Janda Safe and Sound" panose="02000503000000020004" pitchFamily="2" charset="0"/>
              </a:rPr>
              <a:t>If you have an urgent message please contact the office at 361-6400.  We may not be able to check our </a:t>
            </a:r>
            <a:r>
              <a:rPr lang="en-US" sz="1800" dirty="0" err="1">
                <a:latin typeface="Janda Safe and Sound" panose="02000503000000020004" pitchFamily="2" charset="0"/>
              </a:rPr>
              <a:t>ParentSquare</a:t>
            </a:r>
            <a:r>
              <a:rPr lang="en-US" sz="1800" dirty="0">
                <a:latin typeface="Janda Safe and Sound" panose="02000503000000020004" pitchFamily="2" charset="0"/>
              </a:rPr>
              <a:t> or email messages until after school.  Please allow 24 hours for us to return messages.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b="1" dirty="0">
                <a:latin typeface="Janda Safe and Sound" panose="02000503000000020004" pitchFamily="2" charset="0"/>
              </a:rPr>
              <a:t>Lunchroom-</a:t>
            </a:r>
            <a:r>
              <a:rPr lang="en-US" sz="1800" dirty="0">
                <a:latin typeface="Janda Safe and Sound" panose="02000503000000020004" pitchFamily="2" charset="0"/>
              </a:rPr>
              <a:t>We are not allowing parents to eat in the lunchroom every day.  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dirty="0">
                <a:latin typeface="Janda Safe and Sound" panose="02000503000000020004" pitchFamily="2" charset="0"/>
              </a:rPr>
              <a:t>We will host Family Lunchtime Visitation days during the year.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b="1" dirty="0">
                <a:latin typeface="Janda Safe and Sound" panose="02000503000000020004" pitchFamily="2" charset="0"/>
              </a:rPr>
              <a:t>Fidget Poppers/Spinners </a:t>
            </a:r>
            <a:r>
              <a:rPr lang="en-US" sz="1800" dirty="0">
                <a:latin typeface="Janda Safe and Sound" panose="02000503000000020004" pitchFamily="2" charset="0"/>
              </a:rPr>
              <a:t>are not allowed in school.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dirty="0">
              <a:latin typeface="Janda Safe and Sound" panose="02000503000000020004" pitchFamily="2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1800" b="1" dirty="0">
                <a:latin typeface="Janda Safe and Sound" panose="02000503000000020004" pitchFamily="2" charset="0"/>
              </a:rPr>
              <a:t>Money</a:t>
            </a:r>
            <a:r>
              <a:rPr lang="en-US" sz="1800" dirty="0">
                <a:latin typeface="Janda Safe and Sound" panose="02000503000000020004" pitchFamily="2" charset="0"/>
              </a:rPr>
              <a:t> – All deadlines to turn in money is final.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1800" dirty="0">
              <a:latin typeface="Janda Safe and Sound" panose="02000503000000020004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sz="18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1689C9F-21F6-4EE0-B817-27525AC3F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04238" y="7298796"/>
            <a:ext cx="2800350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/>
          <p:nvPr/>
        </p:nvSpPr>
        <p:spPr>
          <a:xfrm>
            <a:off x="335666" y="3676397"/>
            <a:ext cx="12222866" cy="551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Teacher Names: Dana </a:t>
            </a:r>
            <a:r>
              <a:rPr lang="en-US" sz="2600" dirty="0" err="1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Vansandt</a:t>
            </a:r>
            <a:endParaRPr lang="en-US" sz="2600" dirty="0">
              <a:latin typeface="Janda Safe and Sound" panose="02000503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                        Julie Stewart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2600" dirty="0">
              <a:latin typeface="Janda Safe and Sound" panose="02000503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Email: dana.vansandt@acboe.net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	   julie.stewart@acboe.net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2600" dirty="0">
              <a:latin typeface="Janda Safe and Sound" panose="02000503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Phone: 334-361-6400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Planning Period: 2:05-2:40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Website: </a:t>
            </a:r>
            <a:r>
              <a:rPr lang="en-US" sz="26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  <a:hlinkClick r:id="rId4"/>
              </a:rPr>
              <a:t>https://www.dpeseagles.com</a:t>
            </a:r>
            <a:endParaRPr lang="en-US" sz="2600" dirty="0">
              <a:latin typeface="Janda Safe and Sound" panose="02000503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endParaRPr lang="en-US" sz="2800" dirty="0">
              <a:latin typeface="Janda Safe and Sound" panose="02000503000000020004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lang="en-US" sz="4500" dirty="0">
                <a:latin typeface="Janda Safe and Sound" panose="02000503000000020004" pitchFamily="2" charset="0"/>
                <a:ea typeface="Century Gothic"/>
                <a:cs typeface="Century Gothic"/>
                <a:sym typeface="Century Gothic"/>
              </a:rPr>
              <a:t>We are looking forward to a GREAT year!!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824</Words>
  <Application>Microsoft Office PowerPoint</Application>
  <PresentationFormat>Custom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Dreaming Outloud Script Pro</vt:lpstr>
      <vt:lpstr>Helvetica Neue</vt:lpstr>
      <vt:lpstr>Janda Safe and Sound</vt:lpstr>
      <vt:lpstr>Helvetica Neue Light</vt:lpstr>
      <vt:lpstr>DJB The Teacher Font</vt:lpstr>
      <vt:lpstr>Arial</vt:lpstr>
      <vt:lpstr>Janda Safe and Sound Solid</vt:lpstr>
      <vt:lpstr>Century Gothic</vt:lpstr>
      <vt:lpstr>Calibri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Burns</dc:creator>
  <cp:lastModifiedBy>Julie Stewart</cp:lastModifiedBy>
  <cp:revision>36</cp:revision>
  <dcterms:modified xsi:type="dcterms:W3CDTF">2024-08-05T21:48:42Z</dcterms:modified>
</cp:coreProperties>
</file>