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TT Rounds Condensed Bold" charset="1" panose="02000806030000020003"/>
      <p:regular r:id="rId18"/>
    </p:embeddedFont>
    <p:embeddedFont>
      <p:font typeface="Chunk Five" charset="1" panose="00000500000000000000"/>
      <p:regular r:id="rId19"/>
    </p:embeddedFont>
    <p:embeddedFont>
      <p:font typeface="Bebas Neue" charset="1" panose="00000500000000000000"/>
      <p:regular r:id="rId20"/>
    </p:embeddedFont>
    <p:embeddedFont>
      <p:font typeface="Handy Casual" charset="1" panose="00000500000000000000"/>
      <p:regular r:id="rId21"/>
    </p:embeddedFont>
    <p:embeddedFont>
      <p:font typeface="TT Rounds Condensed" charset="1" panose="02000506030000020003"/>
      <p:regular r:id="rId22"/>
    </p:embeddedFont>
    <p:embeddedFont>
      <p:font typeface="Arimo Bold" charset="1" panose="020B0704020202020204"/>
      <p:regular r:id="rId23"/>
    </p:embeddedFont>
    <p:embeddedFont>
      <p:font typeface="Arimo" charset="1" panose="020B0604020202020204"/>
      <p:regular r:id="rId24"/>
    </p:embeddedFont>
    <p:embeddedFont>
      <p:font typeface="Times New Roman" charset="1" panose="02020603050405020304"/>
      <p:regular r:id="rId25"/>
    </p:embeddedFont>
    <p:embeddedFont>
      <p:font typeface="Calibri (MS)" charset="1" panose="020F050202020403020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https://www.youtube.com/watch?v=3QAoA7XPpVs" TargetMode="External" Type="http://schemas.openxmlformats.org/officeDocument/2006/relationships/video"/></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https://wida.wisc.edu/sites/default/files/resource/ACCESS-Sample-Individual-Score-Report-English.pdf" TargetMode="External" Type="http://schemas.openxmlformats.org/officeDocument/2006/relationships/hyperlink"/><Relationship Id="rId3" Target="../media/image5.png" Type="http://schemas.openxmlformats.org/officeDocument/2006/relationships/image"/><Relationship Id="rId4" Target="https://www.uen.org/core/englishlanguage/downloads/wida_intro.pdf" TargetMode="External" Type="http://schemas.openxmlformats.org/officeDocument/2006/relationships/hyperlink"/><Relationship Id="rId5" Target="../media/image6.pn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 y="9601200"/>
            <a:ext cx="18288000" cy="685800"/>
            <a:chOff x="0" y="0"/>
            <a:chExt cx="24384000" cy="914400"/>
          </a:xfrm>
        </p:grpSpPr>
        <p:sp>
          <p:nvSpPr>
            <p:cNvPr name="Freeform 3" id="3"/>
            <p:cNvSpPr/>
            <p:nvPr/>
          </p:nvSpPr>
          <p:spPr>
            <a:xfrm flipH="false" flipV="false" rot="0">
              <a:off x="0" y="0"/>
              <a:ext cx="24384000" cy="914400"/>
            </a:xfrm>
            <a:custGeom>
              <a:avLst/>
              <a:gdLst/>
              <a:ahLst/>
              <a:cxnLst/>
              <a:rect r="r" b="b" t="t" l="l"/>
              <a:pathLst>
                <a:path h="914400" w="24384000">
                  <a:moveTo>
                    <a:pt x="0" y="0"/>
                  </a:moveTo>
                  <a:lnTo>
                    <a:pt x="24384000" y="0"/>
                  </a:lnTo>
                  <a:lnTo>
                    <a:pt x="24384000" y="914400"/>
                  </a:lnTo>
                  <a:lnTo>
                    <a:pt x="0" y="914400"/>
                  </a:lnTo>
                  <a:close/>
                </a:path>
              </a:pathLst>
            </a:custGeom>
            <a:solidFill>
              <a:srgbClr val="BD582C"/>
            </a:solidFill>
          </p:spPr>
        </p:sp>
      </p:grpSp>
      <p:grpSp>
        <p:nvGrpSpPr>
          <p:cNvPr name="Group 4" id="4"/>
          <p:cNvGrpSpPr/>
          <p:nvPr/>
        </p:nvGrpSpPr>
        <p:grpSpPr>
          <a:xfrm rot="0">
            <a:off x="0" y="9501474"/>
            <a:ext cx="18288002" cy="98997"/>
            <a:chOff x="0" y="0"/>
            <a:chExt cx="24384002" cy="131996"/>
          </a:xfrm>
        </p:grpSpPr>
        <p:sp>
          <p:nvSpPr>
            <p:cNvPr name="Freeform 5" id="5"/>
            <p:cNvSpPr/>
            <p:nvPr/>
          </p:nvSpPr>
          <p:spPr>
            <a:xfrm flipH="false" flipV="false" rot="0">
              <a:off x="0" y="0"/>
              <a:ext cx="24384000" cy="131953"/>
            </a:xfrm>
            <a:custGeom>
              <a:avLst/>
              <a:gdLst/>
              <a:ahLst/>
              <a:cxnLst/>
              <a:rect r="r" b="b" t="t" l="l"/>
              <a:pathLst>
                <a:path h="131953" w="24384000">
                  <a:moveTo>
                    <a:pt x="0" y="0"/>
                  </a:moveTo>
                  <a:lnTo>
                    <a:pt x="24384000" y="0"/>
                  </a:lnTo>
                  <a:lnTo>
                    <a:pt x="24384000" y="131953"/>
                  </a:lnTo>
                  <a:lnTo>
                    <a:pt x="0" y="131953"/>
                  </a:lnTo>
                  <a:close/>
                </a:path>
              </a:pathLst>
            </a:custGeom>
            <a:solidFill>
              <a:srgbClr val="E48312"/>
            </a:solidFill>
          </p:spPr>
        </p:sp>
      </p:grpSp>
      <p:grpSp>
        <p:nvGrpSpPr>
          <p:cNvPr name="Group 6" id="6"/>
          <p:cNvGrpSpPr/>
          <p:nvPr/>
        </p:nvGrpSpPr>
        <p:grpSpPr>
          <a:xfrm rot="0">
            <a:off x="4762" y="9601200"/>
            <a:ext cx="18283238" cy="685800"/>
            <a:chOff x="0" y="0"/>
            <a:chExt cx="24377650" cy="914400"/>
          </a:xfrm>
        </p:grpSpPr>
        <p:sp>
          <p:nvSpPr>
            <p:cNvPr name="Freeform 7" id="7"/>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8" id="8"/>
          <p:cNvGrpSpPr/>
          <p:nvPr/>
        </p:nvGrpSpPr>
        <p:grpSpPr>
          <a:xfrm rot="0">
            <a:off x="22" y="9501474"/>
            <a:ext cx="18283238" cy="96012"/>
            <a:chOff x="0" y="0"/>
            <a:chExt cx="24377650" cy="128016"/>
          </a:xfrm>
        </p:grpSpPr>
        <p:sp>
          <p:nvSpPr>
            <p:cNvPr name="Freeform 9" id="9"/>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grpSp>
        <p:nvGrpSpPr>
          <p:cNvPr name="Group 10" id="10"/>
          <p:cNvGrpSpPr/>
          <p:nvPr/>
        </p:nvGrpSpPr>
        <p:grpSpPr>
          <a:xfrm rot="0">
            <a:off x="2260" y="7429500"/>
            <a:ext cx="18283428" cy="2857500"/>
            <a:chOff x="0" y="0"/>
            <a:chExt cx="24377904" cy="3810000"/>
          </a:xfrm>
        </p:grpSpPr>
        <p:sp>
          <p:nvSpPr>
            <p:cNvPr name="Freeform 11" id="11"/>
            <p:cNvSpPr/>
            <p:nvPr/>
          </p:nvSpPr>
          <p:spPr>
            <a:xfrm flipH="false" flipV="false" rot="0">
              <a:off x="0" y="0"/>
              <a:ext cx="24377904" cy="3810000"/>
            </a:xfrm>
            <a:custGeom>
              <a:avLst/>
              <a:gdLst/>
              <a:ahLst/>
              <a:cxnLst/>
              <a:rect r="r" b="b" t="t" l="l"/>
              <a:pathLst>
                <a:path h="3810000" w="24377904">
                  <a:moveTo>
                    <a:pt x="0" y="0"/>
                  </a:moveTo>
                  <a:lnTo>
                    <a:pt x="24377904" y="0"/>
                  </a:lnTo>
                  <a:lnTo>
                    <a:pt x="24377904" y="3810000"/>
                  </a:lnTo>
                  <a:lnTo>
                    <a:pt x="0" y="3810000"/>
                  </a:lnTo>
                  <a:close/>
                </a:path>
              </a:pathLst>
            </a:custGeom>
            <a:solidFill>
              <a:srgbClr val="BD582C"/>
            </a:solidFill>
          </p:spPr>
        </p:sp>
      </p:grpSp>
      <p:grpSp>
        <p:nvGrpSpPr>
          <p:cNvPr name="Group 12" id="12"/>
          <p:cNvGrpSpPr/>
          <p:nvPr/>
        </p:nvGrpSpPr>
        <p:grpSpPr>
          <a:xfrm rot="0">
            <a:off x="2260" y="7359264"/>
            <a:ext cx="18283428" cy="96012"/>
            <a:chOff x="0" y="0"/>
            <a:chExt cx="24377904" cy="128016"/>
          </a:xfrm>
        </p:grpSpPr>
        <p:sp>
          <p:nvSpPr>
            <p:cNvPr name="Freeform 13" id="13"/>
            <p:cNvSpPr/>
            <p:nvPr/>
          </p:nvSpPr>
          <p:spPr>
            <a:xfrm flipH="false" flipV="false" rot="0">
              <a:off x="0" y="0"/>
              <a:ext cx="24377904" cy="128016"/>
            </a:xfrm>
            <a:custGeom>
              <a:avLst/>
              <a:gdLst/>
              <a:ahLst/>
              <a:cxnLst/>
              <a:rect r="r" b="b" t="t" l="l"/>
              <a:pathLst>
                <a:path h="128016" w="24377904">
                  <a:moveTo>
                    <a:pt x="0" y="0"/>
                  </a:moveTo>
                  <a:lnTo>
                    <a:pt x="24377904" y="0"/>
                  </a:lnTo>
                  <a:lnTo>
                    <a:pt x="24377904" y="128016"/>
                  </a:lnTo>
                  <a:lnTo>
                    <a:pt x="0" y="128016"/>
                  </a:lnTo>
                  <a:close/>
                </a:path>
              </a:pathLst>
            </a:custGeom>
            <a:solidFill>
              <a:srgbClr val="E48312"/>
            </a:solidFill>
          </p:spPr>
        </p:sp>
      </p:grpSp>
      <p:sp>
        <p:nvSpPr>
          <p:cNvPr name="Freeform 14" id="14"/>
          <p:cNvSpPr/>
          <p:nvPr/>
        </p:nvSpPr>
        <p:spPr>
          <a:xfrm flipH="false" flipV="false" rot="0">
            <a:off x="779821" y="1439967"/>
            <a:ext cx="16733120" cy="4500044"/>
          </a:xfrm>
          <a:custGeom>
            <a:avLst/>
            <a:gdLst/>
            <a:ahLst/>
            <a:cxnLst/>
            <a:rect r="r" b="b" t="t" l="l"/>
            <a:pathLst>
              <a:path h="4500044" w="16733120">
                <a:moveTo>
                  <a:pt x="0" y="0"/>
                </a:moveTo>
                <a:lnTo>
                  <a:pt x="16733120" y="0"/>
                </a:lnTo>
                <a:lnTo>
                  <a:pt x="16733120" y="4500043"/>
                </a:lnTo>
                <a:lnTo>
                  <a:pt x="0" y="4500043"/>
                </a:lnTo>
                <a:lnTo>
                  <a:pt x="0" y="0"/>
                </a:lnTo>
                <a:close/>
              </a:path>
            </a:pathLst>
          </a:custGeom>
          <a:blipFill>
            <a:blip r:embed="rId2">
              <a:alphaModFix amt="51000"/>
            </a:blip>
            <a:stretch>
              <a:fillRect l="0" t="-3248" r="0" b="-268594"/>
            </a:stretch>
          </a:blipFill>
        </p:spPr>
      </p:sp>
      <p:sp>
        <p:nvSpPr>
          <p:cNvPr name="Freeform 15" id="15"/>
          <p:cNvSpPr/>
          <p:nvPr/>
        </p:nvSpPr>
        <p:spPr>
          <a:xfrm flipH="false" flipV="false" rot="0">
            <a:off x="7140301" y="1258696"/>
            <a:ext cx="9093018" cy="5774100"/>
          </a:xfrm>
          <a:custGeom>
            <a:avLst/>
            <a:gdLst/>
            <a:ahLst/>
            <a:cxnLst/>
            <a:rect r="r" b="b" t="t" l="l"/>
            <a:pathLst>
              <a:path h="5774100" w="9093018">
                <a:moveTo>
                  <a:pt x="0" y="0"/>
                </a:moveTo>
                <a:lnTo>
                  <a:pt x="9093019" y="0"/>
                </a:lnTo>
                <a:lnTo>
                  <a:pt x="9093019" y="5774100"/>
                </a:lnTo>
                <a:lnTo>
                  <a:pt x="0" y="5774100"/>
                </a:lnTo>
                <a:lnTo>
                  <a:pt x="0" y="0"/>
                </a:lnTo>
                <a:close/>
              </a:path>
            </a:pathLst>
          </a:custGeom>
          <a:blipFill>
            <a:blip r:embed="rId3"/>
            <a:stretch>
              <a:fillRect l="0" t="-14956" r="-9496" b="0"/>
            </a:stretch>
          </a:blipFill>
        </p:spPr>
      </p:sp>
      <p:sp>
        <p:nvSpPr>
          <p:cNvPr name="TextBox 16" id="16"/>
          <p:cNvSpPr txBox="true"/>
          <p:nvPr/>
        </p:nvSpPr>
        <p:spPr>
          <a:xfrm rot="0">
            <a:off x="885562" y="7733787"/>
            <a:ext cx="16640594" cy="1767687"/>
          </a:xfrm>
          <a:prstGeom prst="rect">
            <a:avLst/>
          </a:prstGeom>
        </p:spPr>
        <p:txBody>
          <a:bodyPr anchor="t" rtlCol="false" tIns="0" lIns="0" bIns="0" rIns="0">
            <a:spAutoFit/>
          </a:bodyPr>
          <a:lstStyle/>
          <a:p>
            <a:pPr algn="l" marL="0" indent="0" lvl="0">
              <a:lnSpc>
                <a:spcPts val="6816"/>
              </a:lnSpc>
            </a:pPr>
          </a:p>
          <a:p>
            <a:pPr algn="l" marL="0" indent="0" lvl="0">
              <a:lnSpc>
                <a:spcPts val="6816"/>
              </a:lnSpc>
            </a:pPr>
            <a:r>
              <a:rPr lang="en-US" b="true" sz="6311" spc="1364">
                <a:solidFill>
                  <a:srgbClr val="FFFFFF"/>
                </a:solidFill>
                <a:latin typeface="TT Rounds Condensed Bold"/>
                <a:ea typeface="TT Rounds Condensed Bold"/>
                <a:cs typeface="TT Rounds Condensed Bold"/>
                <a:sym typeface="TT Rounds Condensed Bold"/>
              </a:rPr>
              <a:t>Comunicación con padres de ESOL </a:t>
            </a:r>
          </a:p>
        </p:txBody>
      </p:sp>
      <p:sp>
        <p:nvSpPr>
          <p:cNvPr name="TextBox 17" id="17"/>
          <p:cNvSpPr txBox="true"/>
          <p:nvPr/>
        </p:nvSpPr>
        <p:spPr>
          <a:xfrm rot="0">
            <a:off x="1887977" y="5048250"/>
            <a:ext cx="3748972" cy="740760"/>
          </a:xfrm>
          <a:prstGeom prst="rect">
            <a:avLst/>
          </a:prstGeom>
        </p:spPr>
        <p:txBody>
          <a:bodyPr anchor="t" rtlCol="false" tIns="0" lIns="0" bIns="0" rIns="0">
            <a:spAutoFit/>
          </a:bodyPr>
          <a:lstStyle/>
          <a:p>
            <a:pPr algn="ctr" marL="0" indent="0" lvl="0">
              <a:lnSpc>
                <a:spcPts val="5115"/>
              </a:lnSpc>
              <a:spcBef>
                <a:spcPct val="0"/>
              </a:spcBef>
            </a:pPr>
            <a:r>
              <a:rPr lang="en-US" sz="4262" spc="579">
                <a:solidFill>
                  <a:srgbClr val="000000"/>
                </a:solidFill>
                <a:latin typeface="Chunk Five"/>
                <a:ea typeface="Chunk Five"/>
                <a:cs typeface="Chunk Five"/>
                <a:sym typeface="Chunk Five"/>
              </a:rPr>
              <a:t>Inglés</a:t>
            </a:r>
          </a:p>
        </p:txBody>
      </p:sp>
      <p:sp>
        <p:nvSpPr>
          <p:cNvPr name="TextBox 18" id="18"/>
          <p:cNvSpPr txBox="true"/>
          <p:nvPr/>
        </p:nvSpPr>
        <p:spPr>
          <a:xfrm rot="0">
            <a:off x="885562" y="3976934"/>
            <a:ext cx="6146555" cy="1190625"/>
          </a:xfrm>
          <a:prstGeom prst="rect">
            <a:avLst/>
          </a:prstGeom>
        </p:spPr>
        <p:txBody>
          <a:bodyPr anchor="t" rtlCol="false" tIns="0" lIns="0" bIns="0" rIns="0">
            <a:spAutoFit/>
          </a:bodyPr>
          <a:lstStyle/>
          <a:p>
            <a:pPr algn="ctr" marL="0" indent="0" lvl="0">
              <a:lnSpc>
                <a:spcPts val="8386"/>
              </a:lnSpc>
              <a:spcBef>
                <a:spcPct val="0"/>
              </a:spcBef>
            </a:pPr>
            <a:r>
              <a:rPr lang="en-US" sz="6988" spc="950">
                <a:solidFill>
                  <a:srgbClr val="004AAD"/>
                </a:solidFill>
                <a:latin typeface="Chunk Five"/>
                <a:ea typeface="Chunk Five"/>
                <a:cs typeface="Chunk Five"/>
                <a:sym typeface="Chunk Five"/>
              </a:rPr>
              <a:t>I</a:t>
            </a:r>
            <a:r>
              <a:rPr lang="en-US" sz="6988" spc="950">
                <a:solidFill>
                  <a:srgbClr val="7B00AD"/>
                </a:solidFill>
                <a:latin typeface="Chunk Five"/>
                <a:ea typeface="Chunk Five"/>
                <a:cs typeface="Chunk Five"/>
                <a:sym typeface="Chunk Five"/>
              </a:rPr>
              <a:t>d</a:t>
            </a:r>
            <a:r>
              <a:rPr lang="en-US" sz="6988" spc="950">
                <a:solidFill>
                  <a:srgbClr val="FF0000"/>
                </a:solidFill>
                <a:latin typeface="Chunk Five"/>
                <a:ea typeface="Chunk Five"/>
                <a:cs typeface="Chunk Five"/>
                <a:sym typeface="Chunk Five"/>
              </a:rPr>
              <a:t>i</a:t>
            </a:r>
            <a:r>
              <a:rPr lang="en-US" sz="6988" spc="950">
                <a:solidFill>
                  <a:srgbClr val="FF66C4"/>
                </a:solidFill>
                <a:latin typeface="Chunk Five"/>
                <a:ea typeface="Chunk Five"/>
                <a:cs typeface="Chunk Five"/>
                <a:sym typeface="Chunk Five"/>
              </a:rPr>
              <a:t>o</a:t>
            </a:r>
            <a:r>
              <a:rPr lang="en-US" sz="6988" spc="950">
                <a:solidFill>
                  <a:srgbClr val="00BF63"/>
                </a:solidFill>
                <a:latin typeface="Chunk Five"/>
                <a:ea typeface="Chunk Five"/>
                <a:cs typeface="Chunk Five"/>
                <a:sym typeface="Chunk Five"/>
              </a:rPr>
              <a:t>m</a:t>
            </a:r>
            <a:r>
              <a:rPr lang="en-US" sz="6988" spc="950">
                <a:solidFill>
                  <a:srgbClr val="FF751F"/>
                </a:solidFill>
                <a:latin typeface="Chunk Five"/>
                <a:ea typeface="Chunk Five"/>
                <a:cs typeface="Chunk Five"/>
                <a:sym typeface="Chunk Five"/>
              </a:rPr>
              <a:t>a</a:t>
            </a:r>
          </a:p>
        </p:txBody>
      </p:sp>
      <p:sp>
        <p:nvSpPr>
          <p:cNvPr name="TextBox 19" id="19"/>
          <p:cNvSpPr txBox="true"/>
          <p:nvPr/>
        </p:nvSpPr>
        <p:spPr>
          <a:xfrm rot="0">
            <a:off x="1430866" y="3485295"/>
            <a:ext cx="5055948" cy="660452"/>
          </a:xfrm>
          <a:prstGeom prst="rect">
            <a:avLst/>
          </a:prstGeom>
        </p:spPr>
        <p:txBody>
          <a:bodyPr anchor="t" rtlCol="false" tIns="0" lIns="0" bIns="0" rIns="0">
            <a:spAutoFit/>
          </a:bodyPr>
          <a:lstStyle/>
          <a:p>
            <a:pPr algn="ctr" marL="0" indent="0" lvl="0">
              <a:lnSpc>
                <a:spcPts val="5115"/>
              </a:lnSpc>
              <a:spcBef>
                <a:spcPct val="0"/>
              </a:spcBef>
            </a:pPr>
            <a:r>
              <a:rPr lang="en-US" sz="4262" spc="1027">
                <a:solidFill>
                  <a:srgbClr val="000000"/>
                </a:solidFill>
                <a:latin typeface="Bebas Neue"/>
                <a:ea typeface="Bebas Neue"/>
                <a:cs typeface="Bebas Neue"/>
                <a:sym typeface="Bebas Neue"/>
              </a:rPr>
              <a:t>Aprendices DEL</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 y="9601200"/>
            <a:ext cx="18288000" cy="685800"/>
            <a:chOff x="0" y="0"/>
            <a:chExt cx="24384000" cy="914400"/>
          </a:xfrm>
        </p:grpSpPr>
        <p:sp>
          <p:nvSpPr>
            <p:cNvPr name="Freeform 3" id="3"/>
            <p:cNvSpPr/>
            <p:nvPr/>
          </p:nvSpPr>
          <p:spPr>
            <a:xfrm flipH="false" flipV="false" rot="0">
              <a:off x="0" y="0"/>
              <a:ext cx="24384000" cy="914400"/>
            </a:xfrm>
            <a:custGeom>
              <a:avLst/>
              <a:gdLst/>
              <a:ahLst/>
              <a:cxnLst/>
              <a:rect r="r" b="b" t="t" l="l"/>
              <a:pathLst>
                <a:path h="914400" w="24384000">
                  <a:moveTo>
                    <a:pt x="0" y="0"/>
                  </a:moveTo>
                  <a:lnTo>
                    <a:pt x="24384000" y="0"/>
                  </a:lnTo>
                  <a:lnTo>
                    <a:pt x="24384000" y="914400"/>
                  </a:lnTo>
                  <a:lnTo>
                    <a:pt x="0" y="914400"/>
                  </a:lnTo>
                  <a:close/>
                </a:path>
              </a:pathLst>
            </a:custGeom>
            <a:solidFill>
              <a:srgbClr val="BD582C"/>
            </a:solidFill>
          </p:spPr>
        </p:sp>
      </p:grpSp>
      <p:grpSp>
        <p:nvGrpSpPr>
          <p:cNvPr name="Group 4" id="4"/>
          <p:cNvGrpSpPr/>
          <p:nvPr/>
        </p:nvGrpSpPr>
        <p:grpSpPr>
          <a:xfrm rot="0">
            <a:off x="0" y="9501474"/>
            <a:ext cx="18288002" cy="98997"/>
            <a:chOff x="0" y="0"/>
            <a:chExt cx="24384002" cy="131996"/>
          </a:xfrm>
        </p:grpSpPr>
        <p:sp>
          <p:nvSpPr>
            <p:cNvPr name="Freeform 5" id="5"/>
            <p:cNvSpPr/>
            <p:nvPr/>
          </p:nvSpPr>
          <p:spPr>
            <a:xfrm flipH="false" flipV="false" rot="0">
              <a:off x="0" y="0"/>
              <a:ext cx="24384000" cy="131953"/>
            </a:xfrm>
            <a:custGeom>
              <a:avLst/>
              <a:gdLst/>
              <a:ahLst/>
              <a:cxnLst/>
              <a:rect r="r" b="b" t="t" l="l"/>
              <a:pathLst>
                <a:path h="131953" w="24384000">
                  <a:moveTo>
                    <a:pt x="0" y="0"/>
                  </a:moveTo>
                  <a:lnTo>
                    <a:pt x="24384000" y="0"/>
                  </a:lnTo>
                  <a:lnTo>
                    <a:pt x="24384000" y="131953"/>
                  </a:lnTo>
                  <a:lnTo>
                    <a:pt x="0" y="131953"/>
                  </a:lnTo>
                  <a:close/>
                </a:path>
              </a:pathLst>
            </a:custGeom>
            <a:solidFill>
              <a:srgbClr val="E48312"/>
            </a:solidFill>
          </p:spPr>
        </p:sp>
      </p:grpSp>
      <p:grpSp>
        <p:nvGrpSpPr>
          <p:cNvPr name="Group 6" id="6"/>
          <p:cNvGrpSpPr/>
          <p:nvPr/>
        </p:nvGrpSpPr>
        <p:grpSpPr>
          <a:xfrm rot="0">
            <a:off x="4762" y="9601200"/>
            <a:ext cx="18283238" cy="685800"/>
            <a:chOff x="0" y="0"/>
            <a:chExt cx="24377650" cy="914400"/>
          </a:xfrm>
        </p:grpSpPr>
        <p:sp>
          <p:nvSpPr>
            <p:cNvPr name="Freeform 7" id="7"/>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8" id="8"/>
          <p:cNvGrpSpPr/>
          <p:nvPr/>
        </p:nvGrpSpPr>
        <p:grpSpPr>
          <a:xfrm rot="0">
            <a:off x="22" y="9501474"/>
            <a:ext cx="18283238" cy="96012"/>
            <a:chOff x="0" y="0"/>
            <a:chExt cx="24377650" cy="128016"/>
          </a:xfrm>
        </p:grpSpPr>
        <p:sp>
          <p:nvSpPr>
            <p:cNvPr name="Freeform 9" id="9"/>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sp>
        <p:nvSpPr>
          <p:cNvPr name="TextBox 10" id="10"/>
          <p:cNvSpPr txBox="true"/>
          <p:nvPr/>
        </p:nvSpPr>
        <p:spPr>
          <a:xfrm rot="0">
            <a:off x="770324" y="1635433"/>
            <a:ext cx="14216915" cy="7622867"/>
          </a:xfrm>
          <a:prstGeom prst="rect">
            <a:avLst/>
          </a:prstGeom>
        </p:spPr>
        <p:txBody>
          <a:bodyPr anchor="t" rtlCol="false" tIns="0" lIns="0" bIns="0" rIns="0">
            <a:spAutoFit/>
          </a:bodyPr>
          <a:lstStyle/>
          <a:p>
            <a:pPr algn="l" marL="0" indent="0" lvl="0">
              <a:lnSpc>
                <a:spcPts val="3990"/>
              </a:lnSpc>
            </a:pPr>
          </a:p>
          <a:p>
            <a:pPr algn="l" marL="752236" indent="-376118" lvl="1">
              <a:lnSpc>
                <a:spcPts val="3990"/>
              </a:lnSpc>
              <a:buFont typeface="Arial"/>
              <a:buChar char="•"/>
            </a:pPr>
            <a:r>
              <a:rPr lang="en-US" sz="4156" spc="45">
                <a:solidFill>
                  <a:srgbClr val="000000"/>
                </a:solidFill>
                <a:latin typeface="Arimo"/>
                <a:ea typeface="Arimo"/>
                <a:cs typeface="Arimo"/>
                <a:sym typeface="Arimo"/>
              </a:rPr>
              <a:t>Enséñale a tu hijo a leer, escribir, escuchar y hablar en tu idioma materno.</a:t>
            </a:r>
          </a:p>
          <a:p>
            <a:pPr algn="l" marL="0" indent="0" lvl="0">
              <a:lnSpc>
                <a:spcPts val="3990"/>
              </a:lnSpc>
            </a:pPr>
          </a:p>
          <a:p>
            <a:pPr algn="l" marL="752236" indent="-376118" lvl="1">
              <a:lnSpc>
                <a:spcPts val="3990"/>
              </a:lnSpc>
              <a:buFont typeface="Arial"/>
              <a:buChar char="•"/>
            </a:pPr>
            <a:r>
              <a:rPr lang="en-US" sz="4156" spc="45">
                <a:solidFill>
                  <a:srgbClr val="000000"/>
                </a:solidFill>
                <a:latin typeface="Arimo"/>
                <a:ea typeface="Arimo"/>
                <a:cs typeface="Arimo"/>
                <a:sym typeface="Arimo"/>
              </a:rPr>
              <a:t>Lee a tu hijo y con él.</a:t>
            </a:r>
          </a:p>
          <a:p>
            <a:pPr algn="l" marL="0" indent="0" lvl="0">
              <a:lnSpc>
                <a:spcPts val="3990"/>
              </a:lnSpc>
            </a:pPr>
          </a:p>
          <a:p>
            <a:pPr algn="l" marL="752236" indent="-376118" lvl="1">
              <a:lnSpc>
                <a:spcPts val="3990"/>
              </a:lnSpc>
              <a:buFont typeface="Arial"/>
              <a:buChar char="•"/>
            </a:pPr>
            <a:r>
              <a:rPr lang="en-US" sz="4156" spc="45">
                <a:solidFill>
                  <a:srgbClr val="000000"/>
                </a:solidFill>
                <a:latin typeface="Arimo"/>
                <a:ea typeface="Arimo"/>
                <a:cs typeface="Arimo"/>
                <a:sym typeface="Arimo"/>
              </a:rPr>
              <a:t>Asiste a las conferencias y eventos escolares.</a:t>
            </a:r>
          </a:p>
          <a:p>
            <a:pPr algn="l" marL="0" indent="0" lvl="0">
              <a:lnSpc>
                <a:spcPts val="3990"/>
              </a:lnSpc>
            </a:pPr>
          </a:p>
          <a:p>
            <a:pPr algn="l" marL="752236" indent="-376118" lvl="1">
              <a:lnSpc>
                <a:spcPts val="3990"/>
              </a:lnSpc>
              <a:buFont typeface="Arial"/>
              <a:buChar char="•"/>
            </a:pPr>
            <a:r>
              <a:rPr lang="en-US" sz="4156" spc="45">
                <a:solidFill>
                  <a:srgbClr val="000000"/>
                </a:solidFill>
                <a:latin typeface="Arimo"/>
                <a:ea typeface="Arimo"/>
                <a:cs typeface="Arimo"/>
                <a:sym typeface="Arimo"/>
              </a:rPr>
              <a:t>Ve a la biblioteca pública.</a:t>
            </a:r>
          </a:p>
          <a:p>
            <a:pPr algn="l" marL="0" indent="0" lvl="0">
              <a:lnSpc>
                <a:spcPts val="3990"/>
              </a:lnSpc>
            </a:pPr>
          </a:p>
          <a:p>
            <a:pPr algn="l" marL="752236" indent="-376118" lvl="1">
              <a:lnSpc>
                <a:spcPts val="3990"/>
              </a:lnSpc>
              <a:buFont typeface="Arial"/>
              <a:buChar char="•"/>
            </a:pPr>
            <a:r>
              <a:rPr lang="en-US" sz="4156" spc="45">
                <a:solidFill>
                  <a:srgbClr val="000000"/>
                </a:solidFill>
                <a:latin typeface="Arimo"/>
                <a:ea typeface="Arimo"/>
                <a:cs typeface="Arimo"/>
                <a:sym typeface="Arimo"/>
              </a:rPr>
              <a:t>Comunícate con el profesor de tu hijo.</a:t>
            </a:r>
          </a:p>
          <a:p>
            <a:pPr algn="l" marL="0" indent="0" lvl="0">
              <a:lnSpc>
                <a:spcPts val="3990"/>
              </a:lnSpc>
            </a:pPr>
          </a:p>
          <a:p>
            <a:pPr algn="l" marL="752236" indent="-376118" lvl="1">
              <a:lnSpc>
                <a:spcPts val="3990"/>
              </a:lnSpc>
              <a:buFont typeface="Arial"/>
              <a:buChar char="•"/>
            </a:pPr>
            <a:r>
              <a:rPr lang="en-US" sz="4156" spc="45">
                <a:solidFill>
                  <a:srgbClr val="000000"/>
                </a:solidFill>
                <a:latin typeface="Arimo"/>
                <a:ea typeface="Arimo"/>
                <a:cs typeface="Arimo"/>
                <a:sym typeface="Arimo"/>
              </a:rPr>
              <a:t>Ayuda con la tarea</a:t>
            </a:r>
          </a:p>
          <a:p>
            <a:pPr algn="l" marL="0" indent="0" lvl="0">
              <a:lnSpc>
                <a:spcPts val="3990"/>
              </a:lnSpc>
            </a:pPr>
          </a:p>
          <a:p>
            <a:pPr algn="l" marL="752236" indent="-376118" lvl="1">
              <a:lnSpc>
                <a:spcPts val="3990"/>
              </a:lnSpc>
              <a:buFont typeface="Arial"/>
              <a:buChar char="•"/>
            </a:pPr>
            <a:r>
              <a:rPr lang="en-US" sz="4156" spc="45">
                <a:solidFill>
                  <a:srgbClr val="000000"/>
                </a:solidFill>
                <a:latin typeface="Arimo"/>
                <a:ea typeface="Arimo"/>
                <a:cs typeface="Arimo"/>
                <a:sym typeface="Arimo"/>
              </a:rPr>
              <a:t>Hacer las cuestiones</a:t>
            </a:r>
          </a:p>
        </p:txBody>
      </p:sp>
      <p:sp>
        <p:nvSpPr>
          <p:cNvPr name="Freeform 11" id="11"/>
          <p:cNvSpPr/>
          <p:nvPr/>
        </p:nvSpPr>
        <p:spPr>
          <a:xfrm flipH="false" flipV="false" rot="0">
            <a:off x="11910201" y="5693124"/>
            <a:ext cx="5812767" cy="4533958"/>
          </a:xfrm>
          <a:custGeom>
            <a:avLst/>
            <a:gdLst/>
            <a:ahLst/>
            <a:cxnLst/>
            <a:rect r="r" b="b" t="t" l="l"/>
            <a:pathLst>
              <a:path h="4533958" w="5812767">
                <a:moveTo>
                  <a:pt x="0" y="0"/>
                </a:moveTo>
                <a:lnTo>
                  <a:pt x="5812767" y="0"/>
                </a:lnTo>
                <a:lnTo>
                  <a:pt x="5812767" y="4533958"/>
                </a:lnTo>
                <a:lnTo>
                  <a:pt x="0" y="4533958"/>
                </a:lnTo>
                <a:lnTo>
                  <a:pt x="0" y="0"/>
                </a:lnTo>
                <a:close/>
              </a:path>
            </a:pathLst>
          </a:custGeom>
          <a:blipFill>
            <a:blip r:embed="rId2"/>
            <a:stretch>
              <a:fillRect l="0" t="0" r="0" b="0"/>
            </a:stretch>
          </a:blipFill>
        </p:spPr>
      </p:sp>
      <p:sp>
        <p:nvSpPr>
          <p:cNvPr name="TextBox 12" id="12"/>
          <p:cNvSpPr txBox="true"/>
          <p:nvPr/>
        </p:nvSpPr>
        <p:spPr>
          <a:xfrm rot="0">
            <a:off x="770324" y="323850"/>
            <a:ext cx="17878928" cy="1390650"/>
          </a:xfrm>
          <a:prstGeom prst="rect">
            <a:avLst/>
          </a:prstGeom>
        </p:spPr>
        <p:txBody>
          <a:bodyPr anchor="t" rtlCol="false" tIns="0" lIns="0" bIns="0" rIns="0">
            <a:spAutoFit/>
          </a:bodyPr>
          <a:lstStyle/>
          <a:p>
            <a:pPr algn="ctr" marL="0" indent="0" lvl="0">
              <a:lnSpc>
                <a:spcPts val="5446"/>
              </a:lnSpc>
            </a:pPr>
            <a:r>
              <a:rPr lang="en-US" b="true" sz="4538">
                <a:solidFill>
                  <a:srgbClr val="000000"/>
                </a:solidFill>
                <a:latin typeface="Arimo Bold"/>
                <a:ea typeface="Arimo Bold"/>
                <a:cs typeface="Arimo Bold"/>
                <a:sym typeface="Arimo Bold"/>
              </a:rPr>
              <a:t>¿Cómo puedo ayudar a mi hijo a alcanzar los exigentes estándares académicos estatales?</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 y="9601200"/>
            <a:ext cx="18288000" cy="685800"/>
            <a:chOff x="0" y="0"/>
            <a:chExt cx="24384000" cy="914400"/>
          </a:xfrm>
        </p:grpSpPr>
        <p:sp>
          <p:nvSpPr>
            <p:cNvPr name="Freeform 3" id="3"/>
            <p:cNvSpPr/>
            <p:nvPr/>
          </p:nvSpPr>
          <p:spPr>
            <a:xfrm flipH="false" flipV="false" rot="0">
              <a:off x="0" y="0"/>
              <a:ext cx="24384000" cy="914400"/>
            </a:xfrm>
            <a:custGeom>
              <a:avLst/>
              <a:gdLst/>
              <a:ahLst/>
              <a:cxnLst/>
              <a:rect r="r" b="b" t="t" l="l"/>
              <a:pathLst>
                <a:path h="914400" w="24384000">
                  <a:moveTo>
                    <a:pt x="0" y="0"/>
                  </a:moveTo>
                  <a:lnTo>
                    <a:pt x="24384000" y="0"/>
                  </a:lnTo>
                  <a:lnTo>
                    <a:pt x="24384000" y="914400"/>
                  </a:lnTo>
                  <a:lnTo>
                    <a:pt x="0" y="914400"/>
                  </a:lnTo>
                  <a:close/>
                </a:path>
              </a:pathLst>
            </a:custGeom>
            <a:solidFill>
              <a:srgbClr val="BD582C"/>
            </a:solidFill>
          </p:spPr>
        </p:sp>
      </p:grpSp>
      <p:grpSp>
        <p:nvGrpSpPr>
          <p:cNvPr name="Group 4" id="4"/>
          <p:cNvGrpSpPr/>
          <p:nvPr/>
        </p:nvGrpSpPr>
        <p:grpSpPr>
          <a:xfrm rot="0">
            <a:off x="0" y="9501474"/>
            <a:ext cx="18288002" cy="98997"/>
            <a:chOff x="0" y="0"/>
            <a:chExt cx="24384002" cy="131996"/>
          </a:xfrm>
        </p:grpSpPr>
        <p:sp>
          <p:nvSpPr>
            <p:cNvPr name="Freeform 5" id="5"/>
            <p:cNvSpPr/>
            <p:nvPr/>
          </p:nvSpPr>
          <p:spPr>
            <a:xfrm flipH="false" flipV="false" rot="0">
              <a:off x="0" y="0"/>
              <a:ext cx="24384000" cy="131953"/>
            </a:xfrm>
            <a:custGeom>
              <a:avLst/>
              <a:gdLst/>
              <a:ahLst/>
              <a:cxnLst/>
              <a:rect r="r" b="b" t="t" l="l"/>
              <a:pathLst>
                <a:path h="131953" w="24384000">
                  <a:moveTo>
                    <a:pt x="0" y="0"/>
                  </a:moveTo>
                  <a:lnTo>
                    <a:pt x="24384000" y="0"/>
                  </a:lnTo>
                  <a:lnTo>
                    <a:pt x="24384000" y="131953"/>
                  </a:lnTo>
                  <a:lnTo>
                    <a:pt x="0" y="131953"/>
                  </a:lnTo>
                  <a:close/>
                </a:path>
              </a:pathLst>
            </a:custGeom>
            <a:solidFill>
              <a:srgbClr val="E48312"/>
            </a:solidFill>
          </p:spPr>
        </p:sp>
      </p:grpSp>
      <p:grpSp>
        <p:nvGrpSpPr>
          <p:cNvPr name="Group 6" id="6"/>
          <p:cNvGrpSpPr/>
          <p:nvPr/>
        </p:nvGrpSpPr>
        <p:grpSpPr>
          <a:xfrm rot="0">
            <a:off x="4762" y="9601200"/>
            <a:ext cx="18283238" cy="685800"/>
            <a:chOff x="0" y="0"/>
            <a:chExt cx="24377650" cy="914400"/>
          </a:xfrm>
        </p:grpSpPr>
        <p:sp>
          <p:nvSpPr>
            <p:cNvPr name="Freeform 7" id="7"/>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8" id="8"/>
          <p:cNvGrpSpPr/>
          <p:nvPr/>
        </p:nvGrpSpPr>
        <p:grpSpPr>
          <a:xfrm rot="0">
            <a:off x="22" y="9501474"/>
            <a:ext cx="18283238" cy="96012"/>
            <a:chOff x="0" y="0"/>
            <a:chExt cx="24377650" cy="128016"/>
          </a:xfrm>
        </p:grpSpPr>
        <p:sp>
          <p:nvSpPr>
            <p:cNvPr name="Freeform 9" id="9"/>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sp>
        <p:nvSpPr>
          <p:cNvPr name="TextBox 10" id="10"/>
          <p:cNvSpPr txBox="true"/>
          <p:nvPr/>
        </p:nvSpPr>
        <p:spPr>
          <a:xfrm rot="0">
            <a:off x="567593" y="1685235"/>
            <a:ext cx="15886858" cy="6827302"/>
          </a:xfrm>
          <a:prstGeom prst="rect">
            <a:avLst/>
          </a:prstGeom>
        </p:spPr>
        <p:txBody>
          <a:bodyPr anchor="t" rtlCol="false" tIns="0" lIns="0" bIns="0" rIns="0">
            <a:spAutoFit/>
          </a:bodyPr>
          <a:lstStyle/>
          <a:p>
            <a:pPr algn="l" marL="0" indent="0" lvl="0">
              <a:lnSpc>
                <a:spcPts val="4143"/>
              </a:lnSpc>
            </a:pPr>
          </a:p>
          <a:p>
            <a:pPr algn="l" marL="0" indent="0" lvl="0">
              <a:lnSpc>
                <a:spcPts val="5905"/>
              </a:lnSpc>
            </a:pPr>
            <a:r>
              <a:rPr lang="en-US" b="true" sz="3453">
                <a:solidFill>
                  <a:srgbClr val="000000"/>
                </a:solidFill>
                <a:latin typeface="Arimo Bold"/>
                <a:ea typeface="Arimo Bold"/>
                <a:cs typeface="Arimo Bold"/>
                <a:sym typeface="Arimo Bold"/>
              </a:rPr>
              <a:t>Escuela Primaria David A Perdue</a:t>
            </a:r>
          </a:p>
          <a:p>
            <a:pPr algn="l" marL="624949" indent="-312474" lvl="1">
              <a:lnSpc>
                <a:spcPts val="5905"/>
              </a:lnSpc>
              <a:buFont typeface="Arial"/>
              <a:buChar char="•"/>
            </a:pPr>
            <a:r>
              <a:rPr lang="en-US" b="true" sz="3453" u="sng">
                <a:solidFill>
                  <a:srgbClr val="000000"/>
                </a:solidFill>
                <a:latin typeface="Arimo Bold"/>
                <a:ea typeface="Arimo Bold"/>
                <a:cs typeface="Arimo Bold"/>
                <a:sym typeface="Arimo Bold"/>
              </a:rPr>
              <a:t>Jacqueline Hill </a:t>
            </a:r>
            <a:r>
              <a:rPr lang="en-US" b="true" sz="3453">
                <a:solidFill>
                  <a:srgbClr val="000000"/>
                </a:solidFill>
                <a:latin typeface="Arimo Bold"/>
                <a:ea typeface="Arimo Bold"/>
                <a:cs typeface="Arimo Bold"/>
                <a:sym typeface="Arimo Bold"/>
              </a:rPr>
              <a:t>– </a:t>
            </a:r>
            <a:r>
              <a:rPr lang="en-US" sz="3453">
                <a:solidFill>
                  <a:srgbClr val="000000"/>
                </a:solidFill>
                <a:latin typeface="Arimo"/>
                <a:ea typeface="Arimo"/>
                <a:cs typeface="Arimo"/>
                <a:sym typeface="Arimo"/>
              </a:rPr>
              <a:t>Profesora de inglés para hablantes de otros idiomas</a:t>
            </a:r>
          </a:p>
          <a:p>
            <a:pPr algn="l">
              <a:lnSpc>
                <a:spcPts val="1726"/>
              </a:lnSpc>
            </a:pPr>
          </a:p>
          <a:p>
            <a:pPr algn="l">
              <a:lnSpc>
                <a:spcPts val="4143"/>
              </a:lnSpc>
            </a:pPr>
            <a:r>
              <a:rPr lang="en-US" b="true" sz="3453">
                <a:solidFill>
                  <a:srgbClr val="000000"/>
                </a:solidFill>
                <a:latin typeface="Arimo Bold"/>
                <a:ea typeface="Arimo Bold"/>
                <a:cs typeface="Arimo Bold"/>
                <a:sym typeface="Arimo Bold"/>
              </a:rPr>
              <a:t>Oficina Central de Registro</a:t>
            </a:r>
          </a:p>
          <a:p>
            <a:pPr algn="l" marL="0" indent="0" lvl="0">
              <a:lnSpc>
                <a:spcPts val="4143"/>
              </a:lnSpc>
            </a:pPr>
          </a:p>
          <a:p>
            <a:pPr algn="l" marL="624949" indent="-312474" lvl="1">
              <a:lnSpc>
                <a:spcPts val="5766"/>
              </a:lnSpc>
              <a:buFont typeface="Arial"/>
              <a:buChar char="•"/>
            </a:pPr>
            <a:r>
              <a:rPr lang="en-US" sz="3453" u="sng">
                <a:solidFill>
                  <a:srgbClr val="000000"/>
                </a:solidFill>
                <a:latin typeface="Arimo"/>
                <a:ea typeface="Arimo"/>
                <a:cs typeface="Arimo"/>
                <a:sym typeface="Arimo"/>
              </a:rPr>
              <a:t>Sara Dean</a:t>
            </a:r>
            <a:r>
              <a:rPr lang="en-US" sz="3453">
                <a:solidFill>
                  <a:srgbClr val="000000"/>
                </a:solidFill>
                <a:latin typeface="Arimo"/>
                <a:ea typeface="Arimo"/>
                <a:cs typeface="Arimo"/>
                <a:sym typeface="Arimo"/>
              </a:rPr>
              <a:t> – Especialista en instrucción de ESOL</a:t>
            </a:r>
          </a:p>
          <a:p>
            <a:pPr algn="l" marL="624949" indent="-312474" lvl="1">
              <a:lnSpc>
                <a:spcPts val="5766"/>
              </a:lnSpc>
              <a:buFont typeface="Arial"/>
              <a:buChar char="•"/>
            </a:pPr>
            <a:r>
              <a:rPr lang="en-US" sz="3453" u="sng">
                <a:solidFill>
                  <a:srgbClr val="000000"/>
                </a:solidFill>
                <a:latin typeface="Arimo"/>
                <a:ea typeface="Arimo"/>
                <a:cs typeface="Arimo"/>
                <a:sym typeface="Arimo"/>
              </a:rPr>
              <a:t>Jessica Pérez </a:t>
            </a:r>
            <a:r>
              <a:rPr lang="en-US" sz="3453">
                <a:solidFill>
                  <a:srgbClr val="000000"/>
                </a:solidFill>
                <a:latin typeface="Arimo"/>
                <a:ea typeface="Arimo"/>
                <a:cs typeface="Arimo"/>
                <a:sym typeface="Arimo"/>
              </a:rPr>
              <a:t>– Enlace entre padres y estudiantes de ESOL</a:t>
            </a:r>
          </a:p>
          <a:p>
            <a:pPr algn="l" marL="624949" indent="-312474" lvl="1">
              <a:lnSpc>
                <a:spcPts val="5766"/>
              </a:lnSpc>
              <a:buFont typeface="Arial"/>
              <a:buChar char="•"/>
            </a:pPr>
            <a:r>
              <a:rPr lang="en-US" sz="3453" u="sng">
                <a:solidFill>
                  <a:srgbClr val="000000"/>
                </a:solidFill>
                <a:latin typeface="Arimo"/>
                <a:ea typeface="Arimo"/>
                <a:cs typeface="Arimo"/>
                <a:sym typeface="Arimo"/>
              </a:rPr>
              <a:t>Roslin Rodríguez </a:t>
            </a:r>
            <a:r>
              <a:rPr lang="en-US" sz="3453">
                <a:solidFill>
                  <a:srgbClr val="000000"/>
                </a:solidFill>
                <a:latin typeface="Arimo"/>
                <a:ea typeface="Arimo"/>
                <a:cs typeface="Arimo"/>
                <a:sym typeface="Arimo"/>
              </a:rPr>
              <a:t>– Traductora/Intérprete del Sistema</a:t>
            </a:r>
          </a:p>
          <a:p>
            <a:pPr algn="l" marL="624949" indent="-312474" lvl="1">
              <a:lnSpc>
                <a:spcPts val="5766"/>
              </a:lnSpc>
              <a:buFont typeface="Arial"/>
              <a:buChar char="•"/>
            </a:pPr>
            <a:r>
              <a:rPr lang="en-US" sz="3453" u="sng">
                <a:solidFill>
                  <a:srgbClr val="000000"/>
                </a:solidFill>
                <a:latin typeface="Arimo"/>
                <a:ea typeface="Arimo"/>
                <a:cs typeface="Arimo"/>
                <a:sym typeface="Arimo"/>
              </a:rPr>
              <a:t>Araceli Ulmer</a:t>
            </a:r>
            <a:r>
              <a:rPr lang="en-US" sz="3453">
                <a:solidFill>
                  <a:srgbClr val="000000"/>
                </a:solidFill>
                <a:latin typeface="Arimo"/>
                <a:ea typeface="Arimo"/>
                <a:cs typeface="Arimo"/>
                <a:sym typeface="Arimo"/>
              </a:rPr>
              <a:t> – Enlace entre el hogar y la escuela para migrantes del condado de Houston</a:t>
            </a:r>
          </a:p>
        </p:txBody>
      </p:sp>
      <p:sp>
        <p:nvSpPr>
          <p:cNvPr name="TextBox 11" id="11"/>
          <p:cNvSpPr txBox="true"/>
          <p:nvPr/>
        </p:nvSpPr>
        <p:spPr>
          <a:xfrm rot="0">
            <a:off x="3880564" y="171450"/>
            <a:ext cx="10531635" cy="1685925"/>
          </a:xfrm>
          <a:prstGeom prst="rect">
            <a:avLst/>
          </a:prstGeom>
        </p:spPr>
        <p:txBody>
          <a:bodyPr anchor="t" rtlCol="false" tIns="0" lIns="0" bIns="0" rIns="0">
            <a:spAutoFit/>
          </a:bodyPr>
          <a:lstStyle/>
          <a:p>
            <a:pPr algn="ctr" marL="0" indent="0" lvl="0">
              <a:lnSpc>
                <a:spcPts val="6562"/>
              </a:lnSpc>
            </a:pPr>
            <a:r>
              <a:rPr lang="en-US" b="true" sz="5468">
                <a:solidFill>
                  <a:srgbClr val="000000"/>
                </a:solidFill>
                <a:latin typeface="Arimo Bold"/>
                <a:ea typeface="Arimo Bold"/>
                <a:cs typeface="Arimo Bold"/>
                <a:sym typeface="Arimo Bold"/>
              </a:rPr>
              <a:t>¿Quiénes son mis contactos de ESOL?</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 y="9601200"/>
            <a:ext cx="18288000" cy="685800"/>
            <a:chOff x="0" y="0"/>
            <a:chExt cx="24384000" cy="914400"/>
          </a:xfrm>
        </p:grpSpPr>
        <p:sp>
          <p:nvSpPr>
            <p:cNvPr name="Freeform 3" id="3"/>
            <p:cNvSpPr/>
            <p:nvPr/>
          </p:nvSpPr>
          <p:spPr>
            <a:xfrm flipH="false" flipV="false" rot="0">
              <a:off x="0" y="0"/>
              <a:ext cx="24384000" cy="914400"/>
            </a:xfrm>
            <a:custGeom>
              <a:avLst/>
              <a:gdLst/>
              <a:ahLst/>
              <a:cxnLst/>
              <a:rect r="r" b="b" t="t" l="l"/>
              <a:pathLst>
                <a:path h="914400" w="24384000">
                  <a:moveTo>
                    <a:pt x="0" y="0"/>
                  </a:moveTo>
                  <a:lnTo>
                    <a:pt x="24384000" y="0"/>
                  </a:lnTo>
                  <a:lnTo>
                    <a:pt x="24384000" y="914400"/>
                  </a:lnTo>
                  <a:lnTo>
                    <a:pt x="0" y="914400"/>
                  </a:lnTo>
                  <a:close/>
                </a:path>
              </a:pathLst>
            </a:custGeom>
            <a:solidFill>
              <a:srgbClr val="BD582C"/>
            </a:solidFill>
          </p:spPr>
        </p:sp>
      </p:grpSp>
      <p:grpSp>
        <p:nvGrpSpPr>
          <p:cNvPr name="Group 4" id="4"/>
          <p:cNvGrpSpPr/>
          <p:nvPr/>
        </p:nvGrpSpPr>
        <p:grpSpPr>
          <a:xfrm rot="0">
            <a:off x="0" y="9501474"/>
            <a:ext cx="18288002" cy="98997"/>
            <a:chOff x="0" y="0"/>
            <a:chExt cx="24384002" cy="131996"/>
          </a:xfrm>
        </p:grpSpPr>
        <p:sp>
          <p:nvSpPr>
            <p:cNvPr name="Freeform 5" id="5"/>
            <p:cNvSpPr/>
            <p:nvPr/>
          </p:nvSpPr>
          <p:spPr>
            <a:xfrm flipH="false" flipV="false" rot="0">
              <a:off x="0" y="0"/>
              <a:ext cx="24384000" cy="131953"/>
            </a:xfrm>
            <a:custGeom>
              <a:avLst/>
              <a:gdLst/>
              <a:ahLst/>
              <a:cxnLst/>
              <a:rect r="r" b="b" t="t" l="l"/>
              <a:pathLst>
                <a:path h="131953" w="24384000">
                  <a:moveTo>
                    <a:pt x="0" y="0"/>
                  </a:moveTo>
                  <a:lnTo>
                    <a:pt x="24384000" y="0"/>
                  </a:lnTo>
                  <a:lnTo>
                    <a:pt x="24384000" y="131953"/>
                  </a:lnTo>
                  <a:lnTo>
                    <a:pt x="0" y="131953"/>
                  </a:lnTo>
                  <a:close/>
                </a:path>
              </a:pathLst>
            </a:custGeom>
            <a:solidFill>
              <a:srgbClr val="E48312"/>
            </a:solidFill>
          </p:spPr>
        </p:sp>
      </p:grpSp>
      <p:grpSp>
        <p:nvGrpSpPr>
          <p:cNvPr name="Group 6" id="6"/>
          <p:cNvGrpSpPr/>
          <p:nvPr/>
        </p:nvGrpSpPr>
        <p:grpSpPr>
          <a:xfrm rot="0">
            <a:off x="4762" y="9601200"/>
            <a:ext cx="18283238" cy="685800"/>
            <a:chOff x="0" y="0"/>
            <a:chExt cx="24377650" cy="914400"/>
          </a:xfrm>
        </p:grpSpPr>
        <p:sp>
          <p:nvSpPr>
            <p:cNvPr name="Freeform 7" id="7"/>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8" id="8"/>
          <p:cNvGrpSpPr/>
          <p:nvPr/>
        </p:nvGrpSpPr>
        <p:grpSpPr>
          <a:xfrm rot="0">
            <a:off x="22" y="9501474"/>
            <a:ext cx="18283238" cy="96012"/>
            <a:chOff x="0" y="0"/>
            <a:chExt cx="24377650" cy="128016"/>
          </a:xfrm>
        </p:grpSpPr>
        <p:sp>
          <p:nvSpPr>
            <p:cNvPr name="Freeform 9" id="9"/>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sp>
        <p:nvSpPr>
          <p:cNvPr name="TextBox 10" id="10"/>
          <p:cNvSpPr txBox="true"/>
          <p:nvPr/>
        </p:nvSpPr>
        <p:spPr>
          <a:xfrm rot="0">
            <a:off x="3880564" y="171450"/>
            <a:ext cx="10531635" cy="857250"/>
          </a:xfrm>
          <a:prstGeom prst="rect">
            <a:avLst/>
          </a:prstGeom>
        </p:spPr>
        <p:txBody>
          <a:bodyPr anchor="t" rtlCol="false" tIns="0" lIns="0" bIns="0" rIns="0">
            <a:spAutoFit/>
          </a:bodyPr>
          <a:lstStyle/>
          <a:p>
            <a:pPr algn="ctr" marL="0" indent="0" lvl="0">
              <a:lnSpc>
                <a:spcPts val="6562"/>
              </a:lnSpc>
            </a:pPr>
            <a:r>
              <a:rPr lang="en-US" b="true" sz="5468">
                <a:solidFill>
                  <a:srgbClr val="000000"/>
                </a:solidFill>
                <a:latin typeface="Arimo Bold"/>
                <a:ea typeface="Arimo Bold"/>
                <a:cs typeface="Arimo Bold"/>
                <a:sym typeface="Arimo Bold"/>
              </a:rPr>
              <a:t>Aplicacion HCSD </a:t>
            </a:r>
          </a:p>
        </p:txBody>
      </p:sp>
      <p:pic>
        <p:nvPicPr>
          <p:cNvPr name="Picture 11" id="11"/>
          <p:cNvPicPr>
            <a:picLocks noChangeAspect="true"/>
          </p:cNvPicPr>
          <p:nvPr>
            <a:videoFile r:link="rId3"/>
          </p:nvPr>
        </p:nvPicPr>
        <p:blipFill>
          <a:blip r:embed="rId2"/>
          <a:stretch>
            <a:fillRect/>
          </a:stretch>
        </p:blipFill>
        <p:spPr>
          <a:xfrm rot="0">
            <a:off x="2201186" y="1364128"/>
            <a:ext cx="13880911" cy="7801917"/>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 y="9601200"/>
            <a:ext cx="18288000" cy="685800"/>
            <a:chOff x="0" y="0"/>
            <a:chExt cx="24384000" cy="914400"/>
          </a:xfrm>
        </p:grpSpPr>
        <p:sp>
          <p:nvSpPr>
            <p:cNvPr name="Freeform 3" id="3"/>
            <p:cNvSpPr/>
            <p:nvPr/>
          </p:nvSpPr>
          <p:spPr>
            <a:xfrm flipH="false" flipV="false" rot="0">
              <a:off x="0" y="0"/>
              <a:ext cx="24384000" cy="914400"/>
            </a:xfrm>
            <a:custGeom>
              <a:avLst/>
              <a:gdLst/>
              <a:ahLst/>
              <a:cxnLst/>
              <a:rect r="r" b="b" t="t" l="l"/>
              <a:pathLst>
                <a:path h="914400" w="24384000">
                  <a:moveTo>
                    <a:pt x="0" y="0"/>
                  </a:moveTo>
                  <a:lnTo>
                    <a:pt x="24384000" y="0"/>
                  </a:lnTo>
                  <a:lnTo>
                    <a:pt x="24384000" y="914400"/>
                  </a:lnTo>
                  <a:lnTo>
                    <a:pt x="0" y="914400"/>
                  </a:lnTo>
                  <a:close/>
                </a:path>
              </a:pathLst>
            </a:custGeom>
            <a:solidFill>
              <a:srgbClr val="BD582C"/>
            </a:solidFill>
          </p:spPr>
        </p:sp>
      </p:grpSp>
      <p:grpSp>
        <p:nvGrpSpPr>
          <p:cNvPr name="Group 4" id="4"/>
          <p:cNvGrpSpPr/>
          <p:nvPr/>
        </p:nvGrpSpPr>
        <p:grpSpPr>
          <a:xfrm rot="0">
            <a:off x="0" y="9501474"/>
            <a:ext cx="18288002" cy="98997"/>
            <a:chOff x="0" y="0"/>
            <a:chExt cx="24384002" cy="131996"/>
          </a:xfrm>
        </p:grpSpPr>
        <p:sp>
          <p:nvSpPr>
            <p:cNvPr name="Freeform 5" id="5"/>
            <p:cNvSpPr/>
            <p:nvPr/>
          </p:nvSpPr>
          <p:spPr>
            <a:xfrm flipH="false" flipV="false" rot="0">
              <a:off x="0" y="0"/>
              <a:ext cx="24384000" cy="131953"/>
            </a:xfrm>
            <a:custGeom>
              <a:avLst/>
              <a:gdLst/>
              <a:ahLst/>
              <a:cxnLst/>
              <a:rect r="r" b="b" t="t" l="l"/>
              <a:pathLst>
                <a:path h="131953" w="24384000">
                  <a:moveTo>
                    <a:pt x="0" y="0"/>
                  </a:moveTo>
                  <a:lnTo>
                    <a:pt x="24384000" y="0"/>
                  </a:lnTo>
                  <a:lnTo>
                    <a:pt x="24384000" y="131953"/>
                  </a:lnTo>
                  <a:lnTo>
                    <a:pt x="0" y="131953"/>
                  </a:lnTo>
                  <a:close/>
                </a:path>
              </a:pathLst>
            </a:custGeom>
            <a:solidFill>
              <a:srgbClr val="E48312"/>
            </a:solidFill>
          </p:spPr>
        </p:sp>
      </p:grpSp>
      <p:grpSp>
        <p:nvGrpSpPr>
          <p:cNvPr name="Group 6" id="6"/>
          <p:cNvGrpSpPr/>
          <p:nvPr/>
        </p:nvGrpSpPr>
        <p:grpSpPr>
          <a:xfrm rot="0">
            <a:off x="2260" y="9601200"/>
            <a:ext cx="18283428" cy="685800"/>
            <a:chOff x="0" y="0"/>
            <a:chExt cx="24377904" cy="914400"/>
          </a:xfrm>
        </p:grpSpPr>
        <p:sp>
          <p:nvSpPr>
            <p:cNvPr name="Freeform 7" id="7"/>
            <p:cNvSpPr/>
            <p:nvPr/>
          </p:nvSpPr>
          <p:spPr>
            <a:xfrm flipH="false" flipV="false" rot="0">
              <a:off x="0" y="0"/>
              <a:ext cx="24377904" cy="914400"/>
            </a:xfrm>
            <a:custGeom>
              <a:avLst/>
              <a:gdLst/>
              <a:ahLst/>
              <a:cxnLst/>
              <a:rect r="r" b="b" t="t" l="l"/>
              <a:pathLst>
                <a:path h="914400" w="24377904">
                  <a:moveTo>
                    <a:pt x="0" y="0"/>
                  </a:moveTo>
                  <a:lnTo>
                    <a:pt x="24377904" y="0"/>
                  </a:lnTo>
                  <a:lnTo>
                    <a:pt x="24377904" y="914400"/>
                  </a:lnTo>
                  <a:lnTo>
                    <a:pt x="0" y="914400"/>
                  </a:lnTo>
                  <a:close/>
                </a:path>
              </a:pathLst>
            </a:custGeom>
            <a:solidFill>
              <a:srgbClr val="BD582C"/>
            </a:solidFill>
          </p:spPr>
        </p:sp>
      </p:grpSp>
      <p:sp>
        <p:nvSpPr>
          <p:cNvPr name="TextBox 8" id="8"/>
          <p:cNvSpPr txBox="true"/>
          <p:nvPr/>
        </p:nvSpPr>
        <p:spPr>
          <a:xfrm rot="0">
            <a:off x="216055" y="541017"/>
            <a:ext cx="16888626" cy="8717283"/>
          </a:xfrm>
          <a:prstGeom prst="rect">
            <a:avLst/>
          </a:prstGeom>
        </p:spPr>
        <p:txBody>
          <a:bodyPr anchor="t" rtlCol="false" tIns="0" lIns="0" bIns="0" rIns="0">
            <a:spAutoFit/>
          </a:bodyPr>
          <a:lstStyle/>
          <a:p>
            <a:pPr algn="l" marL="816043" indent="-408022" lvl="1">
              <a:lnSpc>
                <a:spcPts val="4382"/>
              </a:lnSpc>
              <a:buFont typeface="Arial"/>
              <a:buChar char="•"/>
            </a:pPr>
            <a:r>
              <a:rPr lang="en-US" sz="4509">
                <a:solidFill>
                  <a:srgbClr val="404040"/>
                </a:solidFill>
                <a:latin typeface="Handy Casual"/>
                <a:ea typeface="Handy Casual"/>
                <a:cs typeface="Handy Casual"/>
                <a:sym typeface="Handy Casual"/>
              </a:rPr>
              <a:t>¿Qué es ESOL? </a:t>
            </a:r>
          </a:p>
          <a:p>
            <a:pPr algn="l" marL="0" indent="0" lvl="0">
              <a:lnSpc>
                <a:spcPts val="4382"/>
              </a:lnSpc>
            </a:pPr>
          </a:p>
          <a:p>
            <a:pPr algn="l" marL="816043" indent="-408022" lvl="1">
              <a:lnSpc>
                <a:spcPts val="4382"/>
              </a:lnSpc>
              <a:buFont typeface="Arial"/>
              <a:buChar char="•"/>
            </a:pPr>
            <a:r>
              <a:rPr lang="en-US" sz="4509">
                <a:solidFill>
                  <a:srgbClr val="404040"/>
                </a:solidFill>
                <a:latin typeface="Handy Casual"/>
                <a:ea typeface="Handy Casual"/>
                <a:cs typeface="Handy Casual"/>
                <a:sym typeface="Handy Casual"/>
              </a:rPr>
              <a:t>¿Cómo se puede optar a un curso de ESOL?</a:t>
            </a:r>
          </a:p>
          <a:p>
            <a:pPr algn="l" marL="0" indent="0" lvl="0">
              <a:lnSpc>
                <a:spcPts val="4382"/>
              </a:lnSpc>
            </a:pPr>
          </a:p>
          <a:p>
            <a:pPr algn="l" marL="816043" indent="-408022" lvl="1">
              <a:lnSpc>
                <a:spcPts val="4382"/>
              </a:lnSpc>
              <a:buFont typeface="Arial"/>
              <a:buChar char="•"/>
            </a:pPr>
            <a:r>
              <a:rPr lang="en-US" sz="4509">
                <a:solidFill>
                  <a:srgbClr val="404040"/>
                </a:solidFill>
                <a:latin typeface="Handy Casual"/>
                <a:ea typeface="Handy Casual"/>
                <a:cs typeface="Handy Casual"/>
                <a:sym typeface="Handy Casual"/>
              </a:rPr>
              <a:t>¿Cuáles son los modelos de programas ESOL?</a:t>
            </a:r>
          </a:p>
          <a:p>
            <a:pPr algn="l" marL="0" indent="0" lvl="0">
              <a:lnSpc>
                <a:spcPts val="4382"/>
              </a:lnSpc>
            </a:pPr>
          </a:p>
          <a:p>
            <a:pPr algn="l" marL="816043" indent="-408022" lvl="1">
              <a:lnSpc>
                <a:spcPts val="4382"/>
              </a:lnSpc>
              <a:buFont typeface="Arial"/>
              <a:buChar char="•"/>
            </a:pPr>
            <a:r>
              <a:rPr lang="en-US" sz="4509">
                <a:solidFill>
                  <a:srgbClr val="404040"/>
                </a:solidFill>
                <a:latin typeface="Handy Casual"/>
                <a:ea typeface="Handy Casual"/>
                <a:cs typeface="Handy Casual"/>
                <a:sym typeface="Handy Casual"/>
              </a:rPr>
              <a:t>¿Cuál es el papel del profesor de inglés como segunda lengua (ESOL)? ¿Qué hace mi hijo/a en las clases de ESOL? </a:t>
            </a:r>
          </a:p>
          <a:p>
            <a:pPr algn="l" marL="0" indent="0" lvl="0">
              <a:lnSpc>
                <a:spcPts val="4382"/>
              </a:lnSpc>
            </a:pPr>
          </a:p>
          <a:p>
            <a:pPr algn="l" marL="816043" indent="-408022" lvl="1">
              <a:lnSpc>
                <a:spcPts val="4382"/>
              </a:lnSpc>
              <a:buFont typeface="Arial"/>
              <a:buChar char="•"/>
            </a:pPr>
            <a:r>
              <a:rPr lang="en-US" sz="4509">
                <a:solidFill>
                  <a:srgbClr val="404040"/>
                </a:solidFill>
                <a:latin typeface="Handy Casual"/>
                <a:ea typeface="Handy Casual"/>
                <a:cs typeface="Handy Casual"/>
                <a:sym typeface="Handy Casual"/>
              </a:rPr>
              <a:t>¿Cómo puedo saber si mi hijo/a domina el inglés? ¿Qué es la prueba ACCESS?</a:t>
            </a:r>
          </a:p>
          <a:p>
            <a:pPr algn="l" marL="0" indent="0" lvl="0">
              <a:lnSpc>
                <a:spcPts val="4382"/>
              </a:lnSpc>
            </a:pPr>
          </a:p>
          <a:p>
            <a:pPr algn="l" marL="816043" indent="-408022" lvl="1">
              <a:lnSpc>
                <a:spcPts val="4382"/>
              </a:lnSpc>
              <a:buFont typeface="Arial"/>
              <a:buChar char="•"/>
            </a:pPr>
            <a:r>
              <a:rPr lang="en-US" sz="4509">
                <a:solidFill>
                  <a:srgbClr val="404040"/>
                </a:solidFill>
                <a:latin typeface="Handy Casual"/>
                <a:ea typeface="Handy Casual"/>
                <a:cs typeface="Handy Casual"/>
                <a:sym typeface="Handy Casual"/>
              </a:rPr>
              <a:t>¿Cuáles son los niveles de dominio del idioma? </a:t>
            </a:r>
          </a:p>
          <a:p>
            <a:pPr algn="l" marL="0" indent="0" lvl="0">
              <a:lnSpc>
                <a:spcPts val="4382"/>
              </a:lnSpc>
            </a:pPr>
          </a:p>
          <a:p>
            <a:pPr algn="l" marL="816043" indent="-408022" lvl="1">
              <a:lnSpc>
                <a:spcPts val="4382"/>
              </a:lnSpc>
              <a:buFont typeface="Arial"/>
              <a:buChar char="•"/>
            </a:pPr>
            <a:r>
              <a:rPr lang="en-US" sz="4509">
                <a:solidFill>
                  <a:srgbClr val="404040"/>
                </a:solidFill>
                <a:latin typeface="Handy Casual"/>
                <a:ea typeface="Handy Casual"/>
                <a:cs typeface="Handy Casual"/>
                <a:sym typeface="Handy Casual"/>
              </a:rPr>
              <a:t>¿Cómo puedo ayudar a mi hijo a tener éxito en la escuela?</a:t>
            </a:r>
          </a:p>
          <a:p>
            <a:pPr algn="l" marL="0" indent="0" lvl="0">
              <a:lnSpc>
                <a:spcPts val="4382"/>
              </a:lnSpc>
            </a:pPr>
          </a:p>
          <a:p>
            <a:pPr algn="l" marL="816043" indent="-408022" lvl="1">
              <a:lnSpc>
                <a:spcPts val="4382"/>
              </a:lnSpc>
              <a:buFont typeface="Arial"/>
              <a:buChar char="•"/>
            </a:pPr>
            <a:r>
              <a:rPr lang="en-US" sz="4509">
                <a:solidFill>
                  <a:srgbClr val="404040"/>
                </a:solidFill>
                <a:latin typeface="Handy Casual"/>
                <a:ea typeface="Handy Casual"/>
                <a:cs typeface="Handy Casual"/>
                <a:sym typeface="Handy Casual"/>
              </a:rPr>
              <a:t>¿Quiénes son mis contactos de ESOL?</a:t>
            </a:r>
          </a:p>
        </p:txBody>
      </p:sp>
      <p:grpSp>
        <p:nvGrpSpPr>
          <p:cNvPr name="Group 9" id="9"/>
          <p:cNvGrpSpPr/>
          <p:nvPr/>
        </p:nvGrpSpPr>
        <p:grpSpPr>
          <a:xfrm rot="0">
            <a:off x="4574" y="9550972"/>
            <a:ext cx="18283428" cy="96012"/>
            <a:chOff x="0" y="0"/>
            <a:chExt cx="24377904" cy="128016"/>
          </a:xfrm>
        </p:grpSpPr>
        <p:sp>
          <p:nvSpPr>
            <p:cNvPr name="Freeform 10" id="10"/>
            <p:cNvSpPr/>
            <p:nvPr/>
          </p:nvSpPr>
          <p:spPr>
            <a:xfrm flipH="false" flipV="false" rot="0">
              <a:off x="0" y="0"/>
              <a:ext cx="24377904" cy="128016"/>
            </a:xfrm>
            <a:custGeom>
              <a:avLst/>
              <a:gdLst/>
              <a:ahLst/>
              <a:cxnLst/>
              <a:rect r="r" b="b" t="t" l="l"/>
              <a:pathLst>
                <a:path h="128016" w="24377904">
                  <a:moveTo>
                    <a:pt x="0" y="0"/>
                  </a:moveTo>
                  <a:lnTo>
                    <a:pt x="24377904" y="0"/>
                  </a:lnTo>
                  <a:lnTo>
                    <a:pt x="24377904" y="128016"/>
                  </a:lnTo>
                  <a:lnTo>
                    <a:pt x="0" y="128016"/>
                  </a:lnTo>
                  <a:close/>
                </a:path>
              </a:pathLst>
            </a:custGeom>
            <a:solidFill>
              <a:srgbClr val="E48312"/>
            </a:solidFill>
          </p:spPr>
        </p:sp>
      </p:grpSp>
      <p:sp>
        <p:nvSpPr>
          <p:cNvPr name="Freeform 11" id="11"/>
          <p:cNvSpPr/>
          <p:nvPr/>
        </p:nvSpPr>
        <p:spPr>
          <a:xfrm flipH="true" flipV="false" rot="0">
            <a:off x="11252396" y="0"/>
            <a:ext cx="7031032" cy="4737158"/>
          </a:xfrm>
          <a:custGeom>
            <a:avLst/>
            <a:gdLst/>
            <a:ahLst/>
            <a:cxnLst/>
            <a:rect r="r" b="b" t="t" l="l"/>
            <a:pathLst>
              <a:path h="4737158" w="7031032">
                <a:moveTo>
                  <a:pt x="7031032" y="0"/>
                </a:moveTo>
                <a:lnTo>
                  <a:pt x="0" y="0"/>
                </a:lnTo>
                <a:lnTo>
                  <a:pt x="0" y="4737158"/>
                </a:lnTo>
                <a:lnTo>
                  <a:pt x="7031032" y="4737158"/>
                </a:lnTo>
                <a:lnTo>
                  <a:pt x="7031032" y="0"/>
                </a:lnTo>
                <a:close/>
              </a:path>
            </a:pathLst>
          </a:custGeom>
          <a:blipFill>
            <a:blip r:embed="rId2"/>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 y="9601200"/>
            <a:ext cx="18288000" cy="685800"/>
            <a:chOff x="0" y="0"/>
            <a:chExt cx="24384000" cy="914400"/>
          </a:xfrm>
        </p:grpSpPr>
        <p:sp>
          <p:nvSpPr>
            <p:cNvPr name="Freeform 3" id="3"/>
            <p:cNvSpPr/>
            <p:nvPr/>
          </p:nvSpPr>
          <p:spPr>
            <a:xfrm flipH="false" flipV="false" rot="0">
              <a:off x="0" y="0"/>
              <a:ext cx="24384000" cy="914400"/>
            </a:xfrm>
            <a:custGeom>
              <a:avLst/>
              <a:gdLst/>
              <a:ahLst/>
              <a:cxnLst/>
              <a:rect r="r" b="b" t="t" l="l"/>
              <a:pathLst>
                <a:path h="914400" w="24384000">
                  <a:moveTo>
                    <a:pt x="0" y="0"/>
                  </a:moveTo>
                  <a:lnTo>
                    <a:pt x="24384000" y="0"/>
                  </a:lnTo>
                  <a:lnTo>
                    <a:pt x="24384000" y="914400"/>
                  </a:lnTo>
                  <a:lnTo>
                    <a:pt x="0" y="914400"/>
                  </a:lnTo>
                  <a:close/>
                </a:path>
              </a:pathLst>
            </a:custGeom>
            <a:solidFill>
              <a:srgbClr val="BD582C"/>
            </a:solidFill>
          </p:spPr>
        </p:sp>
      </p:grpSp>
      <p:grpSp>
        <p:nvGrpSpPr>
          <p:cNvPr name="Group 4" id="4"/>
          <p:cNvGrpSpPr/>
          <p:nvPr/>
        </p:nvGrpSpPr>
        <p:grpSpPr>
          <a:xfrm rot="0">
            <a:off x="0" y="9501474"/>
            <a:ext cx="18288002" cy="98997"/>
            <a:chOff x="0" y="0"/>
            <a:chExt cx="24384002" cy="131996"/>
          </a:xfrm>
        </p:grpSpPr>
        <p:sp>
          <p:nvSpPr>
            <p:cNvPr name="Freeform 5" id="5"/>
            <p:cNvSpPr/>
            <p:nvPr/>
          </p:nvSpPr>
          <p:spPr>
            <a:xfrm flipH="false" flipV="false" rot="0">
              <a:off x="0" y="0"/>
              <a:ext cx="24384000" cy="131953"/>
            </a:xfrm>
            <a:custGeom>
              <a:avLst/>
              <a:gdLst/>
              <a:ahLst/>
              <a:cxnLst/>
              <a:rect r="r" b="b" t="t" l="l"/>
              <a:pathLst>
                <a:path h="131953" w="24384000">
                  <a:moveTo>
                    <a:pt x="0" y="0"/>
                  </a:moveTo>
                  <a:lnTo>
                    <a:pt x="24384000" y="0"/>
                  </a:lnTo>
                  <a:lnTo>
                    <a:pt x="24384000" y="131953"/>
                  </a:lnTo>
                  <a:lnTo>
                    <a:pt x="0" y="131953"/>
                  </a:lnTo>
                  <a:close/>
                </a:path>
              </a:pathLst>
            </a:custGeom>
            <a:solidFill>
              <a:srgbClr val="E48312"/>
            </a:solidFill>
          </p:spPr>
        </p:sp>
      </p:grpSp>
      <p:grpSp>
        <p:nvGrpSpPr>
          <p:cNvPr name="Group 6" id="6"/>
          <p:cNvGrpSpPr/>
          <p:nvPr/>
        </p:nvGrpSpPr>
        <p:grpSpPr>
          <a:xfrm rot="0">
            <a:off x="4762" y="9601200"/>
            <a:ext cx="18283238" cy="685800"/>
            <a:chOff x="0" y="0"/>
            <a:chExt cx="24377650" cy="914400"/>
          </a:xfrm>
        </p:grpSpPr>
        <p:sp>
          <p:nvSpPr>
            <p:cNvPr name="Freeform 7" id="7"/>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8" id="8"/>
          <p:cNvGrpSpPr/>
          <p:nvPr/>
        </p:nvGrpSpPr>
        <p:grpSpPr>
          <a:xfrm rot="0">
            <a:off x="22" y="9501474"/>
            <a:ext cx="18283238" cy="96012"/>
            <a:chOff x="0" y="0"/>
            <a:chExt cx="24377650" cy="128016"/>
          </a:xfrm>
        </p:grpSpPr>
        <p:sp>
          <p:nvSpPr>
            <p:cNvPr name="Freeform 9" id="9"/>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sp>
        <p:nvSpPr>
          <p:cNvPr name="AutoShape 10" id="10"/>
          <p:cNvSpPr/>
          <p:nvPr/>
        </p:nvSpPr>
        <p:spPr>
          <a:xfrm>
            <a:off x="902216" y="4886473"/>
            <a:ext cx="8088627" cy="0"/>
          </a:xfrm>
          <a:prstGeom prst="line">
            <a:avLst/>
          </a:prstGeom>
          <a:ln cap="rnd" w="9525">
            <a:solidFill>
              <a:srgbClr val="545454"/>
            </a:solidFill>
            <a:prstDash val="solid"/>
            <a:headEnd type="none" len="sm" w="sm"/>
            <a:tailEnd type="none" len="sm" w="sm"/>
          </a:ln>
        </p:spPr>
      </p:sp>
      <p:grpSp>
        <p:nvGrpSpPr>
          <p:cNvPr name="Group 11" id="11"/>
          <p:cNvGrpSpPr/>
          <p:nvPr/>
        </p:nvGrpSpPr>
        <p:grpSpPr>
          <a:xfrm rot="0">
            <a:off x="9353316" y="-404056"/>
            <a:ext cx="6146991" cy="10691056"/>
            <a:chOff x="0" y="0"/>
            <a:chExt cx="5811763" cy="10108016"/>
          </a:xfrm>
        </p:grpSpPr>
        <p:sp>
          <p:nvSpPr>
            <p:cNvPr name="Freeform 12" id="12"/>
            <p:cNvSpPr/>
            <p:nvPr/>
          </p:nvSpPr>
          <p:spPr>
            <a:xfrm flipH="false" flipV="false" rot="0">
              <a:off x="0" y="0"/>
              <a:ext cx="5811762" cy="10108016"/>
            </a:xfrm>
            <a:custGeom>
              <a:avLst/>
              <a:gdLst/>
              <a:ahLst/>
              <a:cxnLst/>
              <a:rect r="r" b="b" t="t" l="l"/>
              <a:pathLst>
                <a:path h="10108016" w="5811762">
                  <a:moveTo>
                    <a:pt x="0" y="0"/>
                  </a:moveTo>
                  <a:lnTo>
                    <a:pt x="5811762" y="0"/>
                  </a:lnTo>
                  <a:lnTo>
                    <a:pt x="5811762" y="10108016"/>
                  </a:lnTo>
                  <a:lnTo>
                    <a:pt x="0" y="10108016"/>
                  </a:lnTo>
                  <a:close/>
                </a:path>
              </a:pathLst>
            </a:custGeom>
          </p:spPr>
        </p:sp>
        <p:sp>
          <p:nvSpPr>
            <p:cNvPr name="TextBox 13" id="13"/>
            <p:cNvSpPr txBox="true"/>
            <p:nvPr/>
          </p:nvSpPr>
          <p:spPr>
            <a:xfrm>
              <a:off x="0" y="47625"/>
              <a:ext cx="5811763" cy="10060391"/>
            </a:xfrm>
            <a:prstGeom prst="rect">
              <a:avLst/>
            </a:prstGeom>
          </p:spPr>
          <p:txBody>
            <a:bodyPr anchor="ctr" rtlCol="false" tIns="0" lIns="0" bIns="0" rIns="0"/>
            <a:lstStyle/>
            <a:p>
              <a:pPr algn="l" marL="0" indent="0" lvl="0">
                <a:lnSpc>
                  <a:spcPts val="5076"/>
                </a:lnSpc>
              </a:pPr>
              <a:r>
                <a:rPr lang="en-US" b="true" sz="4700" spc="398">
                  <a:solidFill>
                    <a:srgbClr val="545454"/>
                  </a:solidFill>
                  <a:latin typeface="TT Rounds Condensed Bold"/>
                  <a:ea typeface="TT Rounds Condensed Bold"/>
                  <a:cs typeface="TT Rounds Condensed Bold"/>
                  <a:sym typeface="TT Rounds Condensed Bold"/>
                </a:rPr>
                <a:t>El aprendizaje del idioma inglés es un programa educativo para estudiantes que…</a:t>
              </a:r>
            </a:p>
            <a:p>
              <a:pPr algn="l" marL="0" indent="0" lvl="0">
                <a:lnSpc>
                  <a:spcPts val="5076"/>
                </a:lnSpc>
              </a:pPr>
              <a:r>
                <a:rPr lang="en-US" sz="4700" spc="398">
                  <a:solidFill>
                    <a:srgbClr val="545454"/>
                  </a:solidFill>
                  <a:latin typeface="TT Rounds Condensed"/>
                  <a:ea typeface="TT Rounds Condensed"/>
                  <a:cs typeface="TT Rounds Condensed"/>
                  <a:sym typeface="TT Rounds Condensed"/>
                </a:rPr>
                <a:t>Hablan o están expuestos a más de un idioma.</a:t>
              </a:r>
            </a:p>
            <a:p>
              <a:pPr algn="l" marL="0" indent="0" lvl="0">
                <a:lnSpc>
                  <a:spcPts val="5076"/>
                </a:lnSpc>
              </a:pPr>
              <a:r>
                <a:rPr lang="en-US" sz="4700" spc="398">
                  <a:solidFill>
                    <a:srgbClr val="545454"/>
                  </a:solidFill>
                  <a:latin typeface="TT Rounds Condensed"/>
                  <a:ea typeface="TT Rounds Condensed"/>
                  <a:cs typeface="TT Rounds Condensed"/>
                  <a:sym typeface="TT Rounds Condensed"/>
                </a:rPr>
                <a:t>Necesitan ayuda para comprender el inglés que se usa en clase y por parte de sus compañeros.</a:t>
              </a:r>
            </a:p>
          </p:txBody>
        </p:sp>
      </p:grpSp>
      <p:sp>
        <p:nvSpPr>
          <p:cNvPr name="AutoShape 14" id="14"/>
          <p:cNvSpPr/>
          <p:nvPr/>
        </p:nvSpPr>
        <p:spPr>
          <a:xfrm>
            <a:off x="8971793" y="2465319"/>
            <a:ext cx="19050" cy="5356362"/>
          </a:xfrm>
          <a:prstGeom prst="line">
            <a:avLst/>
          </a:prstGeom>
          <a:ln cap="rnd" w="9525">
            <a:solidFill>
              <a:srgbClr val="637052"/>
            </a:solidFill>
            <a:prstDash val="solid"/>
            <a:headEnd type="none" len="sm" w="sm"/>
            <a:tailEnd type="none" len="sm" w="sm"/>
          </a:ln>
        </p:spPr>
      </p:sp>
      <p:grpSp>
        <p:nvGrpSpPr>
          <p:cNvPr name="Group 15" id="15"/>
          <p:cNvGrpSpPr/>
          <p:nvPr/>
        </p:nvGrpSpPr>
        <p:grpSpPr>
          <a:xfrm rot="0">
            <a:off x="4762" y="9601200"/>
            <a:ext cx="18283238" cy="685800"/>
            <a:chOff x="0" y="0"/>
            <a:chExt cx="24377650" cy="914400"/>
          </a:xfrm>
        </p:grpSpPr>
        <p:sp>
          <p:nvSpPr>
            <p:cNvPr name="Freeform 16" id="16"/>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17" id="17"/>
          <p:cNvGrpSpPr/>
          <p:nvPr/>
        </p:nvGrpSpPr>
        <p:grpSpPr>
          <a:xfrm rot="0">
            <a:off x="22" y="9511413"/>
            <a:ext cx="18283238" cy="96012"/>
            <a:chOff x="0" y="0"/>
            <a:chExt cx="24377650" cy="128016"/>
          </a:xfrm>
        </p:grpSpPr>
        <p:sp>
          <p:nvSpPr>
            <p:cNvPr name="Freeform 18" id="18"/>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sp>
        <p:nvSpPr>
          <p:cNvPr name="Freeform 19" id="19"/>
          <p:cNvSpPr/>
          <p:nvPr/>
        </p:nvSpPr>
        <p:spPr>
          <a:xfrm flipH="false" flipV="false" rot="0">
            <a:off x="14712815" y="6712193"/>
            <a:ext cx="4345563" cy="2895232"/>
          </a:xfrm>
          <a:custGeom>
            <a:avLst/>
            <a:gdLst/>
            <a:ahLst/>
            <a:cxnLst/>
            <a:rect r="r" b="b" t="t" l="l"/>
            <a:pathLst>
              <a:path h="2895232" w="4345563">
                <a:moveTo>
                  <a:pt x="0" y="0"/>
                </a:moveTo>
                <a:lnTo>
                  <a:pt x="4345563" y="0"/>
                </a:lnTo>
                <a:lnTo>
                  <a:pt x="4345563" y="2895232"/>
                </a:lnTo>
                <a:lnTo>
                  <a:pt x="0" y="2895232"/>
                </a:lnTo>
                <a:lnTo>
                  <a:pt x="0" y="0"/>
                </a:lnTo>
                <a:close/>
              </a:path>
            </a:pathLst>
          </a:custGeom>
          <a:blipFill>
            <a:blip r:embed="rId2"/>
            <a:stretch>
              <a:fillRect l="0" t="0" r="0" b="0"/>
            </a:stretch>
          </a:blipFill>
        </p:spPr>
      </p:sp>
      <p:sp>
        <p:nvSpPr>
          <p:cNvPr name="TextBox 20" id="20"/>
          <p:cNvSpPr txBox="true"/>
          <p:nvPr/>
        </p:nvSpPr>
        <p:spPr>
          <a:xfrm rot="0">
            <a:off x="902216" y="1271989"/>
            <a:ext cx="7545535" cy="7209917"/>
          </a:xfrm>
          <a:prstGeom prst="rect">
            <a:avLst/>
          </a:prstGeom>
        </p:spPr>
        <p:txBody>
          <a:bodyPr anchor="t" rtlCol="false" tIns="0" lIns="0" bIns="0" rIns="0">
            <a:spAutoFit/>
          </a:bodyPr>
          <a:lstStyle/>
          <a:p>
            <a:pPr algn="just" marL="0" indent="0" lvl="0">
              <a:lnSpc>
                <a:spcPts val="5690"/>
              </a:lnSpc>
            </a:pPr>
            <a:r>
              <a:rPr lang="en-US" b="true" sz="4741">
                <a:solidFill>
                  <a:srgbClr val="000000"/>
                </a:solidFill>
                <a:latin typeface="Arimo Bold"/>
                <a:ea typeface="Arimo Bold"/>
                <a:cs typeface="Arimo Bold"/>
                <a:sym typeface="Arimo Bold"/>
              </a:rPr>
              <a:t>¿Qué es ESOL?</a:t>
            </a:r>
          </a:p>
          <a:p>
            <a:pPr algn="just" marL="0" indent="0" lvl="0">
              <a:lnSpc>
                <a:spcPts val="5690"/>
              </a:lnSpc>
            </a:pPr>
          </a:p>
          <a:p>
            <a:pPr algn="just" marL="0" indent="0" lvl="0">
              <a:lnSpc>
                <a:spcPts val="5690"/>
              </a:lnSpc>
            </a:pPr>
            <a:r>
              <a:rPr lang="en-US" b="true" sz="4741">
                <a:solidFill>
                  <a:srgbClr val="FF0000"/>
                </a:solidFill>
                <a:latin typeface="Arimo Bold"/>
                <a:ea typeface="Arimo Bold"/>
                <a:cs typeface="Arimo Bold"/>
                <a:sym typeface="Arimo Bold"/>
              </a:rPr>
              <a:t>Inglés para hablantes de otros idiomas</a:t>
            </a:r>
          </a:p>
          <a:p>
            <a:pPr algn="just" marL="0" indent="0" lvl="0">
              <a:lnSpc>
                <a:spcPts val="5690"/>
              </a:lnSpc>
            </a:pPr>
          </a:p>
          <a:p>
            <a:pPr algn="just" marL="0" indent="0" lvl="0">
              <a:lnSpc>
                <a:spcPts val="5690"/>
              </a:lnSpc>
            </a:pPr>
          </a:p>
          <a:p>
            <a:pPr algn="just" marL="0" indent="0" lvl="0">
              <a:lnSpc>
                <a:spcPts val="5690"/>
              </a:lnSpc>
            </a:pPr>
            <a:r>
              <a:rPr lang="en-US" b="true" sz="4741">
                <a:solidFill>
                  <a:srgbClr val="000000"/>
                </a:solidFill>
                <a:latin typeface="Arimo Bold"/>
                <a:ea typeface="Arimo Bold"/>
                <a:cs typeface="Arimo Bold"/>
                <a:sym typeface="Arimo Bold"/>
              </a:rPr>
              <a:t>¿Qué significan las siglas ELL?</a:t>
            </a:r>
          </a:p>
          <a:p>
            <a:pPr algn="just" marL="0" indent="0" lvl="0">
              <a:lnSpc>
                <a:spcPts val="5690"/>
              </a:lnSpc>
            </a:pPr>
          </a:p>
          <a:p>
            <a:pPr algn="just" marL="0" indent="0" lvl="0">
              <a:lnSpc>
                <a:spcPts val="5690"/>
              </a:lnSpc>
            </a:pPr>
            <a:r>
              <a:rPr lang="en-US" b="true" sz="4741">
                <a:solidFill>
                  <a:srgbClr val="FF0000"/>
                </a:solidFill>
                <a:latin typeface="Arimo Bold"/>
                <a:ea typeface="Arimo Bold"/>
                <a:cs typeface="Arimo Bold"/>
                <a:sym typeface="Arimo Bold"/>
              </a:rPr>
              <a:t>Aprendices de inglés</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 y="9601200"/>
            <a:ext cx="18288000" cy="685800"/>
            <a:chOff x="0" y="0"/>
            <a:chExt cx="24384000" cy="914400"/>
          </a:xfrm>
        </p:grpSpPr>
        <p:sp>
          <p:nvSpPr>
            <p:cNvPr name="Freeform 3" id="3"/>
            <p:cNvSpPr/>
            <p:nvPr/>
          </p:nvSpPr>
          <p:spPr>
            <a:xfrm flipH="false" flipV="false" rot="0">
              <a:off x="0" y="0"/>
              <a:ext cx="24384000" cy="914400"/>
            </a:xfrm>
            <a:custGeom>
              <a:avLst/>
              <a:gdLst/>
              <a:ahLst/>
              <a:cxnLst/>
              <a:rect r="r" b="b" t="t" l="l"/>
              <a:pathLst>
                <a:path h="914400" w="24384000">
                  <a:moveTo>
                    <a:pt x="0" y="0"/>
                  </a:moveTo>
                  <a:lnTo>
                    <a:pt x="24384000" y="0"/>
                  </a:lnTo>
                  <a:lnTo>
                    <a:pt x="24384000" y="914400"/>
                  </a:lnTo>
                  <a:lnTo>
                    <a:pt x="0" y="914400"/>
                  </a:lnTo>
                  <a:close/>
                </a:path>
              </a:pathLst>
            </a:custGeom>
            <a:solidFill>
              <a:srgbClr val="BD582C"/>
            </a:solidFill>
          </p:spPr>
        </p:sp>
      </p:grpSp>
      <p:grpSp>
        <p:nvGrpSpPr>
          <p:cNvPr name="Group 4" id="4"/>
          <p:cNvGrpSpPr/>
          <p:nvPr/>
        </p:nvGrpSpPr>
        <p:grpSpPr>
          <a:xfrm rot="0">
            <a:off x="0" y="9501474"/>
            <a:ext cx="18288002" cy="98997"/>
            <a:chOff x="0" y="0"/>
            <a:chExt cx="24384002" cy="131996"/>
          </a:xfrm>
        </p:grpSpPr>
        <p:sp>
          <p:nvSpPr>
            <p:cNvPr name="Freeform 5" id="5"/>
            <p:cNvSpPr/>
            <p:nvPr/>
          </p:nvSpPr>
          <p:spPr>
            <a:xfrm flipH="false" flipV="false" rot="0">
              <a:off x="0" y="0"/>
              <a:ext cx="24384000" cy="131953"/>
            </a:xfrm>
            <a:custGeom>
              <a:avLst/>
              <a:gdLst/>
              <a:ahLst/>
              <a:cxnLst/>
              <a:rect r="r" b="b" t="t" l="l"/>
              <a:pathLst>
                <a:path h="131953" w="24384000">
                  <a:moveTo>
                    <a:pt x="0" y="0"/>
                  </a:moveTo>
                  <a:lnTo>
                    <a:pt x="24384000" y="0"/>
                  </a:lnTo>
                  <a:lnTo>
                    <a:pt x="24384000" y="131953"/>
                  </a:lnTo>
                  <a:lnTo>
                    <a:pt x="0" y="131953"/>
                  </a:lnTo>
                  <a:close/>
                </a:path>
              </a:pathLst>
            </a:custGeom>
            <a:solidFill>
              <a:srgbClr val="E48312"/>
            </a:solidFill>
          </p:spPr>
        </p:sp>
      </p:grpSp>
      <p:sp>
        <p:nvSpPr>
          <p:cNvPr name="AutoShape 6" id="6"/>
          <p:cNvSpPr/>
          <p:nvPr/>
        </p:nvSpPr>
        <p:spPr>
          <a:xfrm flipV="true">
            <a:off x="763002" y="3150578"/>
            <a:ext cx="10398131" cy="0"/>
          </a:xfrm>
          <a:prstGeom prst="line">
            <a:avLst/>
          </a:prstGeom>
          <a:ln cap="rnd" w="9525">
            <a:solidFill>
              <a:srgbClr val="000000"/>
            </a:solidFill>
            <a:prstDash val="solid"/>
            <a:headEnd type="none" len="sm" w="sm"/>
            <a:tailEnd type="none" len="sm" w="sm"/>
          </a:ln>
        </p:spPr>
      </p:sp>
      <p:grpSp>
        <p:nvGrpSpPr>
          <p:cNvPr name="Group 7" id="7"/>
          <p:cNvGrpSpPr/>
          <p:nvPr/>
        </p:nvGrpSpPr>
        <p:grpSpPr>
          <a:xfrm rot="0">
            <a:off x="4762" y="9601200"/>
            <a:ext cx="18283238" cy="685800"/>
            <a:chOff x="0" y="0"/>
            <a:chExt cx="24377650" cy="914400"/>
          </a:xfrm>
        </p:grpSpPr>
        <p:sp>
          <p:nvSpPr>
            <p:cNvPr name="Freeform 8" id="8"/>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9" id="9"/>
          <p:cNvGrpSpPr/>
          <p:nvPr/>
        </p:nvGrpSpPr>
        <p:grpSpPr>
          <a:xfrm rot="0">
            <a:off x="22" y="9501474"/>
            <a:ext cx="18283238" cy="96012"/>
            <a:chOff x="0" y="0"/>
            <a:chExt cx="24377650" cy="128016"/>
          </a:xfrm>
        </p:grpSpPr>
        <p:sp>
          <p:nvSpPr>
            <p:cNvPr name="Freeform 10" id="10"/>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grpSp>
        <p:nvGrpSpPr>
          <p:cNvPr name="Group 11" id="11"/>
          <p:cNvGrpSpPr/>
          <p:nvPr/>
        </p:nvGrpSpPr>
        <p:grpSpPr>
          <a:xfrm rot="0">
            <a:off x="11544991" y="626492"/>
            <a:ext cx="6565681" cy="8507855"/>
            <a:chOff x="0" y="0"/>
            <a:chExt cx="8253985" cy="10695571"/>
          </a:xfrm>
        </p:grpSpPr>
        <p:sp>
          <p:nvSpPr>
            <p:cNvPr name="Freeform 12" id="12"/>
            <p:cNvSpPr/>
            <p:nvPr/>
          </p:nvSpPr>
          <p:spPr>
            <a:xfrm flipH="false" flipV="false" rot="0">
              <a:off x="0" y="0"/>
              <a:ext cx="8253985" cy="10695571"/>
            </a:xfrm>
            <a:custGeom>
              <a:avLst/>
              <a:gdLst/>
              <a:ahLst/>
              <a:cxnLst/>
              <a:rect r="r" b="b" t="t" l="l"/>
              <a:pathLst>
                <a:path h="10695571" w="8253985">
                  <a:moveTo>
                    <a:pt x="0" y="0"/>
                  </a:moveTo>
                  <a:lnTo>
                    <a:pt x="8253985" y="0"/>
                  </a:lnTo>
                  <a:lnTo>
                    <a:pt x="8253985" y="10695571"/>
                  </a:lnTo>
                  <a:lnTo>
                    <a:pt x="0" y="10695571"/>
                  </a:lnTo>
                  <a:close/>
                </a:path>
              </a:pathLst>
            </a:custGeom>
          </p:spPr>
        </p:sp>
        <p:sp>
          <p:nvSpPr>
            <p:cNvPr name="TextBox 13" id="13"/>
            <p:cNvSpPr txBox="true"/>
            <p:nvPr/>
          </p:nvSpPr>
          <p:spPr>
            <a:xfrm>
              <a:off x="0" y="47625"/>
              <a:ext cx="8253985" cy="10647946"/>
            </a:xfrm>
            <a:prstGeom prst="rect">
              <a:avLst/>
            </a:prstGeom>
          </p:spPr>
          <p:txBody>
            <a:bodyPr anchor="ctr" rtlCol="false" tIns="0" lIns="0" bIns="0" rIns="0"/>
            <a:lstStyle/>
            <a:p>
              <a:pPr algn="l" marL="0" indent="0" lvl="0">
                <a:lnSpc>
                  <a:spcPts val="4859"/>
                </a:lnSpc>
              </a:pPr>
              <a:r>
                <a:rPr lang="en-US" b="true" sz="4499" spc="377">
                  <a:solidFill>
                    <a:srgbClr val="404040"/>
                  </a:solidFill>
                  <a:latin typeface="TT Rounds Condensed Bold"/>
                  <a:ea typeface="TT Rounds Condensed Bold"/>
                  <a:cs typeface="TT Rounds Condensed Bold"/>
                  <a:sym typeface="TT Rounds Condensed Bold"/>
                </a:rPr>
                <a:t>¿Qué mide la prueba W-APT/Screener?</a:t>
              </a:r>
            </a:p>
            <a:p>
              <a:pPr algn="l" marL="0" indent="0" lvl="0">
                <a:lnSpc>
                  <a:spcPts val="4859"/>
                </a:lnSpc>
              </a:pPr>
              <a:r>
                <a:rPr lang="en-US" b="true" sz="4499" spc="377">
                  <a:solidFill>
                    <a:srgbClr val="404040"/>
                  </a:solidFill>
                  <a:latin typeface="TT Rounds Condensed Bold"/>
                  <a:ea typeface="TT Rounds Condensed Bold"/>
                  <a:cs typeface="TT Rounds Condensed Bold"/>
                  <a:sym typeface="TT Rounds Condensed Bold"/>
                </a:rPr>
                <a:t> </a:t>
              </a:r>
            </a:p>
            <a:p>
              <a:pPr algn="l" marL="0" indent="0" lvl="0">
                <a:lnSpc>
                  <a:spcPts val="4643"/>
                </a:lnSpc>
              </a:pPr>
              <a:r>
                <a:rPr lang="en-US" sz="4299" spc="364">
                  <a:solidFill>
                    <a:srgbClr val="404040"/>
                  </a:solidFill>
                  <a:latin typeface="TT Rounds Condensed"/>
                  <a:ea typeface="TT Rounds Condensed"/>
                  <a:cs typeface="TT Rounds Condensed"/>
                  <a:sym typeface="TT Rounds Condensed"/>
                </a:rPr>
                <a:t>Se utiliza para medir el dominio del inglés de los estudiantes. Nos permite determinar si un niño necesita servicios de enseñanza del inglés y, de ser así, en qué nivel. Las pruebas fueron desarrolladas por el Consorcio WIDA.</a:t>
              </a:r>
            </a:p>
          </p:txBody>
        </p:sp>
      </p:grpSp>
      <p:sp>
        <p:nvSpPr>
          <p:cNvPr name="AutoShape 14" id="14"/>
          <p:cNvSpPr/>
          <p:nvPr/>
        </p:nvSpPr>
        <p:spPr>
          <a:xfrm>
            <a:off x="11161133" y="784139"/>
            <a:ext cx="136088" cy="8350208"/>
          </a:xfrm>
          <a:prstGeom prst="line">
            <a:avLst/>
          </a:prstGeom>
          <a:ln cap="rnd" w="9525">
            <a:solidFill>
              <a:srgbClr val="637052"/>
            </a:solidFill>
            <a:prstDash val="solid"/>
            <a:headEnd type="none" len="sm" w="sm"/>
            <a:tailEnd type="none" len="sm" w="sm"/>
          </a:ln>
        </p:spPr>
      </p:sp>
      <p:grpSp>
        <p:nvGrpSpPr>
          <p:cNvPr name="Group 15" id="15"/>
          <p:cNvGrpSpPr/>
          <p:nvPr/>
        </p:nvGrpSpPr>
        <p:grpSpPr>
          <a:xfrm rot="0">
            <a:off x="4762" y="9601200"/>
            <a:ext cx="18283238" cy="685800"/>
            <a:chOff x="0" y="0"/>
            <a:chExt cx="24377650" cy="914400"/>
          </a:xfrm>
        </p:grpSpPr>
        <p:sp>
          <p:nvSpPr>
            <p:cNvPr name="Freeform 16" id="16"/>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17" id="17"/>
          <p:cNvGrpSpPr/>
          <p:nvPr/>
        </p:nvGrpSpPr>
        <p:grpSpPr>
          <a:xfrm rot="0">
            <a:off x="22" y="9511413"/>
            <a:ext cx="18283238" cy="96012"/>
            <a:chOff x="0" y="0"/>
            <a:chExt cx="24377650" cy="128016"/>
          </a:xfrm>
        </p:grpSpPr>
        <p:sp>
          <p:nvSpPr>
            <p:cNvPr name="Freeform 18" id="18"/>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sp>
        <p:nvSpPr>
          <p:cNvPr name="TextBox 19" id="19"/>
          <p:cNvSpPr txBox="true"/>
          <p:nvPr/>
        </p:nvSpPr>
        <p:spPr>
          <a:xfrm rot="0">
            <a:off x="501538" y="3448816"/>
            <a:ext cx="10423843" cy="5200650"/>
          </a:xfrm>
          <a:prstGeom prst="rect">
            <a:avLst/>
          </a:prstGeom>
        </p:spPr>
        <p:txBody>
          <a:bodyPr anchor="t" rtlCol="false" tIns="0" lIns="0" bIns="0" rIns="0">
            <a:spAutoFit/>
          </a:bodyPr>
          <a:lstStyle/>
          <a:p>
            <a:pPr algn="l" marL="0" indent="0" lvl="0">
              <a:lnSpc>
                <a:spcPts val="5159"/>
              </a:lnSpc>
            </a:pPr>
            <a:r>
              <a:rPr lang="en-US" sz="4299">
                <a:solidFill>
                  <a:srgbClr val="000000"/>
                </a:solidFill>
                <a:latin typeface="Arimo"/>
                <a:ea typeface="Arimo"/>
                <a:cs typeface="Arimo"/>
                <a:sym typeface="Arimo"/>
              </a:rPr>
              <a:t>Al momento de la inscripción, si la encuesta sobre el idioma del hogar indica que en el hogar se habla un idioma distinto al inglés, el maestro de ESOL administrará la prueba W-APT (WIDA ACCESS Placement Test for Kindergarten) o la prueba de detección WIDA (para estudiantes de 1.º a 12.º grado). </a:t>
            </a:r>
          </a:p>
        </p:txBody>
      </p:sp>
      <p:sp>
        <p:nvSpPr>
          <p:cNvPr name="TextBox 20" id="20"/>
          <p:cNvSpPr txBox="true"/>
          <p:nvPr/>
        </p:nvSpPr>
        <p:spPr>
          <a:xfrm rot="0">
            <a:off x="138862" y="765089"/>
            <a:ext cx="11149194" cy="2190750"/>
          </a:xfrm>
          <a:prstGeom prst="rect">
            <a:avLst/>
          </a:prstGeom>
        </p:spPr>
        <p:txBody>
          <a:bodyPr anchor="t" rtlCol="false" tIns="0" lIns="0" bIns="0" rIns="0">
            <a:spAutoFit/>
          </a:bodyPr>
          <a:lstStyle/>
          <a:p>
            <a:pPr algn="ctr" marL="0" indent="0" lvl="0">
              <a:lnSpc>
                <a:spcPts val="5759"/>
              </a:lnSpc>
              <a:spcBef>
                <a:spcPct val="0"/>
              </a:spcBef>
            </a:pPr>
            <a:r>
              <a:rPr lang="en-US" b="true" sz="4800">
                <a:solidFill>
                  <a:srgbClr val="000000"/>
                </a:solidFill>
                <a:latin typeface="Arimo Bold"/>
                <a:ea typeface="Arimo Bold"/>
                <a:cs typeface="Arimo Bold"/>
                <a:sym typeface="Arimo Bold"/>
              </a:rPr>
              <a:t>¿Cómo puede mi hijo/a reunir los requisitos para recibir clases de ESOL?</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 y="9601200"/>
            <a:ext cx="18288000" cy="685800"/>
            <a:chOff x="0" y="0"/>
            <a:chExt cx="24384000" cy="914400"/>
          </a:xfrm>
        </p:grpSpPr>
        <p:sp>
          <p:nvSpPr>
            <p:cNvPr name="Freeform 3" id="3"/>
            <p:cNvSpPr/>
            <p:nvPr/>
          </p:nvSpPr>
          <p:spPr>
            <a:xfrm flipH="false" flipV="false" rot="0">
              <a:off x="0" y="0"/>
              <a:ext cx="24384000" cy="914400"/>
            </a:xfrm>
            <a:custGeom>
              <a:avLst/>
              <a:gdLst/>
              <a:ahLst/>
              <a:cxnLst/>
              <a:rect r="r" b="b" t="t" l="l"/>
              <a:pathLst>
                <a:path h="914400" w="24384000">
                  <a:moveTo>
                    <a:pt x="0" y="0"/>
                  </a:moveTo>
                  <a:lnTo>
                    <a:pt x="24384000" y="0"/>
                  </a:lnTo>
                  <a:lnTo>
                    <a:pt x="24384000" y="914400"/>
                  </a:lnTo>
                  <a:lnTo>
                    <a:pt x="0" y="914400"/>
                  </a:lnTo>
                  <a:close/>
                </a:path>
              </a:pathLst>
            </a:custGeom>
            <a:solidFill>
              <a:srgbClr val="BD582C"/>
            </a:solidFill>
          </p:spPr>
        </p:sp>
      </p:grpSp>
      <p:grpSp>
        <p:nvGrpSpPr>
          <p:cNvPr name="Group 4" id="4"/>
          <p:cNvGrpSpPr/>
          <p:nvPr/>
        </p:nvGrpSpPr>
        <p:grpSpPr>
          <a:xfrm rot="0">
            <a:off x="0" y="9501474"/>
            <a:ext cx="18288002" cy="98997"/>
            <a:chOff x="0" y="0"/>
            <a:chExt cx="24384002" cy="131996"/>
          </a:xfrm>
        </p:grpSpPr>
        <p:sp>
          <p:nvSpPr>
            <p:cNvPr name="Freeform 5" id="5"/>
            <p:cNvSpPr/>
            <p:nvPr/>
          </p:nvSpPr>
          <p:spPr>
            <a:xfrm flipH="false" flipV="false" rot="0">
              <a:off x="0" y="0"/>
              <a:ext cx="24384000" cy="131953"/>
            </a:xfrm>
            <a:custGeom>
              <a:avLst/>
              <a:gdLst/>
              <a:ahLst/>
              <a:cxnLst/>
              <a:rect r="r" b="b" t="t" l="l"/>
              <a:pathLst>
                <a:path h="131953" w="24384000">
                  <a:moveTo>
                    <a:pt x="0" y="0"/>
                  </a:moveTo>
                  <a:lnTo>
                    <a:pt x="24384000" y="0"/>
                  </a:lnTo>
                  <a:lnTo>
                    <a:pt x="24384000" y="131953"/>
                  </a:lnTo>
                  <a:lnTo>
                    <a:pt x="0" y="131953"/>
                  </a:lnTo>
                  <a:close/>
                </a:path>
              </a:pathLst>
            </a:custGeom>
            <a:solidFill>
              <a:srgbClr val="E48312"/>
            </a:solidFill>
          </p:spPr>
        </p:sp>
      </p:grpSp>
      <p:sp>
        <p:nvSpPr>
          <p:cNvPr name="AutoShape 6" id="6"/>
          <p:cNvSpPr/>
          <p:nvPr/>
        </p:nvSpPr>
        <p:spPr>
          <a:xfrm>
            <a:off x="537161" y="2606767"/>
            <a:ext cx="9788569" cy="0"/>
          </a:xfrm>
          <a:prstGeom prst="line">
            <a:avLst/>
          </a:prstGeom>
          <a:ln cap="rnd" w="9525">
            <a:solidFill>
              <a:srgbClr val="000000"/>
            </a:solidFill>
            <a:prstDash val="solid"/>
            <a:headEnd type="none" len="sm" w="sm"/>
            <a:tailEnd type="none" len="sm" w="sm"/>
          </a:ln>
        </p:spPr>
      </p:sp>
      <p:grpSp>
        <p:nvGrpSpPr>
          <p:cNvPr name="Group 7" id="7"/>
          <p:cNvGrpSpPr/>
          <p:nvPr/>
        </p:nvGrpSpPr>
        <p:grpSpPr>
          <a:xfrm rot="0">
            <a:off x="4762" y="9601200"/>
            <a:ext cx="18283238" cy="685800"/>
            <a:chOff x="0" y="0"/>
            <a:chExt cx="24377650" cy="914400"/>
          </a:xfrm>
        </p:grpSpPr>
        <p:sp>
          <p:nvSpPr>
            <p:cNvPr name="Freeform 8" id="8"/>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9" id="9"/>
          <p:cNvGrpSpPr/>
          <p:nvPr/>
        </p:nvGrpSpPr>
        <p:grpSpPr>
          <a:xfrm rot="0">
            <a:off x="22" y="9501474"/>
            <a:ext cx="18283238" cy="96012"/>
            <a:chOff x="0" y="0"/>
            <a:chExt cx="24377650" cy="128016"/>
          </a:xfrm>
        </p:grpSpPr>
        <p:sp>
          <p:nvSpPr>
            <p:cNvPr name="Freeform 10" id="10"/>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grpSp>
        <p:nvGrpSpPr>
          <p:cNvPr name="Group 11" id="11"/>
          <p:cNvGrpSpPr/>
          <p:nvPr/>
        </p:nvGrpSpPr>
        <p:grpSpPr>
          <a:xfrm rot="0">
            <a:off x="10567423" y="126208"/>
            <a:ext cx="7383119" cy="9132092"/>
            <a:chOff x="0" y="0"/>
            <a:chExt cx="9844159" cy="12176122"/>
          </a:xfrm>
        </p:grpSpPr>
        <p:sp>
          <p:nvSpPr>
            <p:cNvPr name="Freeform 12" id="12"/>
            <p:cNvSpPr/>
            <p:nvPr/>
          </p:nvSpPr>
          <p:spPr>
            <a:xfrm flipH="false" flipV="false" rot="0">
              <a:off x="0" y="0"/>
              <a:ext cx="9844158" cy="12176123"/>
            </a:xfrm>
            <a:custGeom>
              <a:avLst/>
              <a:gdLst/>
              <a:ahLst/>
              <a:cxnLst/>
              <a:rect r="r" b="b" t="t" l="l"/>
              <a:pathLst>
                <a:path h="12176123" w="9844158">
                  <a:moveTo>
                    <a:pt x="0" y="0"/>
                  </a:moveTo>
                  <a:lnTo>
                    <a:pt x="9844158" y="0"/>
                  </a:lnTo>
                  <a:lnTo>
                    <a:pt x="9844158" y="12176123"/>
                  </a:lnTo>
                  <a:lnTo>
                    <a:pt x="0" y="12176123"/>
                  </a:lnTo>
                  <a:close/>
                </a:path>
              </a:pathLst>
            </a:custGeom>
          </p:spPr>
        </p:sp>
        <p:sp>
          <p:nvSpPr>
            <p:cNvPr name="TextBox 13" id="13"/>
            <p:cNvSpPr txBox="true"/>
            <p:nvPr/>
          </p:nvSpPr>
          <p:spPr>
            <a:xfrm>
              <a:off x="0" y="38100"/>
              <a:ext cx="9844159" cy="12138022"/>
            </a:xfrm>
            <a:prstGeom prst="rect">
              <a:avLst/>
            </a:prstGeom>
          </p:spPr>
          <p:txBody>
            <a:bodyPr anchor="ctr" rtlCol="false" tIns="0" lIns="0" bIns="0" rIns="0"/>
            <a:lstStyle/>
            <a:p>
              <a:pPr algn="ctr" marL="0" indent="0" lvl="0">
                <a:lnSpc>
                  <a:spcPts val="4265"/>
                </a:lnSpc>
              </a:pPr>
              <a:r>
                <a:rPr lang="en-US" b="true" sz="3949" spc="440">
                  <a:solidFill>
                    <a:srgbClr val="404040"/>
                  </a:solidFill>
                  <a:latin typeface="TT Rounds Condensed Bold"/>
                  <a:ea typeface="TT Rounds Condensed Bold"/>
                  <a:cs typeface="TT Rounds Condensed Bold"/>
                  <a:sym typeface="TT Rounds Condensed Bold"/>
                </a:rPr>
                <a:t>Modelos ESOL</a:t>
              </a:r>
            </a:p>
            <a:p>
              <a:pPr algn="ctr" marL="0" indent="0" lvl="0">
                <a:lnSpc>
                  <a:spcPts val="4265"/>
                </a:lnSpc>
              </a:pPr>
              <a:r>
                <a:rPr lang="en-US" b="true" sz="3949" spc="438">
                  <a:solidFill>
                    <a:srgbClr val="404040"/>
                  </a:solidFill>
                  <a:latin typeface="TT Rounds Condensed Bold"/>
                  <a:ea typeface="TT Rounds Condensed Bold"/>
                  <a:cs typeface="TT Rounds Condensed Bold"/>
                  <a:sym typeface="TT Rounds Condensed Bold"/>
                </a:rPr>
                <a:t>Clase programada:</a:t>
              </a:r>
            </a:p>
            <a:p>
              <a:pPr algn="l" marL="0" indent="0" lvl="0">
                <a:lnSpc>
                  <a:spcPts val="4265"/>
                </a:lnSpc>
              </a:pPr>
            </a:p>
            <a:p>
              <a:pPr algn="l" marL="0" indent="0" lvl="0">
                <a:lnSpc>
                  <a:spcPts val="3833"/>
                </a:lnSpc>
              </a:pPr>
              <a:r>
                <a:rPr lang="en-US" sz="3549" spc="396">
                  <a:solidFill>
                    <a:srgbClr val="404040"/>
                  </a:solidFill>
                  <a:latin typeface="TT Rounds Condensed"/>
                  <a:ea typeface="TT Rounds Condensed"/>
                  <a:cs typeface="TT Rounds Condensed"/>
                  <a:sym typeface="TT Rounds Condensed"/>
                </a:rPr>
                <a:t>A</a:t>
              </a:r>
              <a:r>
                <a:rPr lang="en-US" sz="3549" spc="396">
                  <a:solidFill>
                    <a:srgbClr val="404040"/>
                  </a:solidFill>
                  <a:latin typeface="TT Rounds Condensed"/>
                  <a:ea typeface="TT Rounds Condensed"/>
                  <a:cs typeface="TT Rounds Condensed"/>
                  <a:sym typeface="TT Rounds Condensed"/>
                </a:rPr>
                <a:t> los estudiantes se les asigna un horario de clase con el profesor de ESOL, ya sea en el aula o en la sala de profesores de inglés.</a:t>
              </a:r>
            </a:p>
            <a:p>
              <a:pPr algn="l" marL="0" indent="0" lvl="0">
                <a:lnSpc>
                  <a:spcPts val="3833"/>
                </a:lnSpc>
              </a:pPr>
              <a:r>
                <a:rPr lang="en-US" b="true" sz="3549" spc="396">
                  <a:solidFill>
                    <a:srgbClr val="404040"/>
                  </a:solidFill>
                  <a:latin typeface="TT Rounds Condensed Bold"/>
                  <a:ea typeface="TT Rounds Condensed Bold"/>
                  <a:cs typeface="TT Rounds Condensed Bold"/>
                  <a:sym typeface="TT Rounds Condensed Bold"/>
                </a:rPr>
                <a:t>Contenido protegido:</a:t>
              </a:r>
              <a:r>
                <a:rPr lang="en-US" sz="3549" spc="396">
                  <a:solidFill>
                    <a:srgbClr val="404040"/>
                  </a:solidFill>
                  <a:latin typeface="TT Rounds Condensed"/>
                  <a:ea typeface="TT Rounds Condensed"/>
                  <a:cs typeface="TT Rounds Condensed"/>
                  <a:sym typeface="TT Rounds Condensed"/>
                </a:rPr>
                <a:t> Los estudiantes reciben la enseñanza del contenido académico directamente a través del profesor de inglés como lengua extranjera.</a:t>
              </a:r>
            </a:p>
            <a:p>
              <a:pPr algn="l" marL="0" indent="0" lvl="0">
                <a:lnSpc>
                  <a:spcPts val="3833"/>
                </a:lnSpc>
              </a:pPr>
              <a:r>
                <a:rPr lang="en-US" b="true" sz="3549" spc="396">
                  <a:solidFill>
                    <a:srgbClr val="404040"/>
                  </a:solidFill>
                  <a:latin typeface="TT Rounds Condensed Bold"/>
                  <a:ea typeface="TT Rounds Condensed Bold"/>
                  <a:cs typeface="TT Rounds Condensed Bold"/>
                  <a:sym typeface="TT Rounds Condensed Bold"/>
                </a:rPr>
                <a:t>Consulta: </a:t>
              </a:r>
              <a:r>
                <a:rPr lang="en-US" sz="3549" spc="396">
                  <a:solidFill>
                    <a:srgbClr val="404040"/>
                  </a:solidFill>
                  <a:latin typeface="TT Rounds Condensed"/>
                  <a:ea typeface="TT Rounds Condensed"/>
                  <a:cs typeface="TT Rounds Condensed"/>
                  <a:sym typeface="TT Rounds Condensed"/>
                </a:rPr>
                <a:t>El profesor de ESOL consulta con el profesor de educación especial para apoyar al estudiante.</a:t>
              </a:r>
            </a:p>
          </p:txBody>
        </p:sp>
      </p:grpSp>
      <p:sp>
        <p:nvSpPr>
          <p:cNvPr name="AutoShape 14" id="14"/>
          <p:cNvSpPr/>
          <p:nvPr/>
        </p:nvSpPr>
        <p:spPr>
          <a:xfrm>
            <a:off x="10325730" y="614615"/>
            <a:ext cx="0" cy="8643685"/>
          </a:xfrm>
          <a:prstGeom prst="line">
            <a:avLst/>
          </a:prstGeom>
          <a:ln cap="rnd" w="9525">
            <a:solidFill>
              <a:srgbClr val="637052"/>
            </a:solidFill>
            <a:prstDash val="solid"/>
            <a:headEnd type="none" len="sm" w="sm"/>
            <a:tailEnd type="none" len="sm" w="sm"/>
          </a:ln>
        </p:spPr>
      </p:sp>
      <p:grpSp>
        <p:nvGrpSpPr>
          <p:cNvPr name="Group 15" id="15"/>
          <p:cNvGrpSpPr/>
          <p:nvPr/>
        </p:nvGrpSpPr>
        <p:grpSpPr>
          <a:xfrm rot="0">
            <a:off x="4762" y="9601200"/>
            <a:ext cx="18283238" cy="685800"/>
            <a:chOff x="0" y="0"/>
            <a:chExt cx="24377650" cy="914400"/>
          </a:xfrm>
        </p:grpSpPr>
        <p:sp>
          <p:nvSpPr>
            <p:cNvPr name="Freeform 16" id="16"/>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17" id="17"/>
          <p:cNvGrpSpPr/>
          <p:nvPr/>
        </p:nvGrpSpPr>
        <p:grpSpPr>
          <a:xfrm rot="0">
            <a:off x="22" y="9511413"/>
            <a:ext cx="18283238" cy="96012"/>
            <a:chOff x="0" y="0"/>
            <a:chExt cx="24377650" cy="128016"/>
          </a:xfrm>
        </p:grpSpPr>
        <p:sp>
          <p:nvSpPr>
            <p:cNvPr name="Freeform 18" id="18"/>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sp>
        <p:nvSpPr>
          <p:cNvPr name="TextBox 19" id="19"/>
          <p:cNvSpPr txBox="true"/>
          <p:nvPr/>
        </p:nvSpPr>
        <p:spPr>
          <a:xfrm rot="0">
            <a:off x="231442" y="2782980"/>
            <a:ext cx="10335982" cy="5848350"/>
          </a:xfrm>
          <a:prstGeom prst="rect">
            <a:avLst/>
          </a:prstGeom>
        </p:spPr>
        <p:txBody>
          <a:bodyPr anchor="t" rtlCol="false" tIns="0" lIns="0" bIns="0" rIns="0">
            <a:spAutoFit/>
          </a:bodyPr>
          <a:lstStyle/>
          <a:p>
            <a:pPr algn="l" marL="778188" indent="-389094" lvl="1">
              <a:lnSpc>
                <a:spcPts val="5159"/>
              </a:lnSpc>
              <a:buFont typeface="Arial"/>
              <a:buChar char="•"/>
            </a:pPr>
            <a:r>
              <a:rPr lang="en-US" sz="4299">
                <a:solidFill>
                  <a:srgbClr val="000000"/>
                </a:solidFill>
                <a:latin typeface="Arimo"/>
                <a:ea typeface="Arimo"/>
                <a:cs typeface="Arimo"/>
                <a:sym typeface="Arimo"/>
              </a:rPr>
              <a:t>Los alumnos de jardín de infancia a tercer grado reciben servicio durante 45 minutos diarios.</a:t>
            </a:r>
          </a:p>
          <a:p>
            <a:pPr algn="l" marL="778188" indent="-389094" lvl="1">
              <a:lnSpc>
                <a:spcPts val="7696"/>
              </a:lnSpc>
              <a:buFont typeface="Arial"/>
              <a:buChar char="•"/>
            </a:pPr>
            <a:r>
              <a:rPr lang="en-US" sz="4299">
                <a:solidFill>
                  <a:srgbClr val="000000"/>
                </a:solidFill>
                <a:latin typeface="Arimo"/>
                <a:ea typeface="Arimo"/>
                <a:cs typeface="Arimo"/>
                <a:sym typeface="Arimo"/>
              </a:rPr>
              <a:t>Los alumnos de 4º a 8º grado reciben servicio durante 50 minutos diarios.</a:t>
            </a:r>
          </a:p>
          <a:p>
            <a:pPr algn="l" marL="778188" indent="-389094" lvl="1">
              <a:lnSpc>
                <a:spcPts val="5159"/>
              </a:lnSpc>
              <a:buFont typeface="Arial"/>
              <a:buChar char="•"/>
            </a:pPr>
            <a:r>
              <a:rPr lang="en-US" sz="4299">
                <a:solidFill>
                  <a:srgbClr val="000000"/>
                </a:solidFill>
                <a:latin typeface="Arimo"/>
                <a:ea typeface="Arimo"/>
                <a:cs typeface="Arimo"/>
                <a:sym typeface="Arimo"/>
              </a:rPr>
              <a:t>Los estudiantes de 9º a 12º grado reciben un mínimo de un bloque de clases por año.</a:t>
            </a:r>
          </a:p>
        </p:txBody>
      </p:sp>
      <p:sp>
        <p:nvSpPr>
          <p:cNvPr name="TextBox 20" id="20"/>
          <p:cNvSpPr txBox="true"/>
          <p:nvPr/>
        </p:nvSpPr>
        <p:spPr>
          <a:xfrm rot="0">
            <a:off x="401208" y="944655"/>
            <a:ext cx="9667631" cy="1466850"/>
          </a:xfrm>
          <a:prstGeom prst="rect">
            <a:avLst/>
          </a:prstGeom>
        </p:spPr>
        <p:txBody>
          <a:bodyPr anchor="t" rtlCol="false" tIns="0" lIns="0" bIns="0" rIns="0">
            <a:spAutoFit/>
          </a:bodyPr>
          <a:lstStyle/>
          <a:p>
            <a:pPr algn="ctr" marL="0" indent="0" lvl="0">
              <a:lnSpc>
                <a:spcPts val="5759"/>
              </a:lnSpc>
            </a:pPr>
            <a:r>
              <a:rPr lang="en-US" b="true" sz="4799">
                <a:solidFill>
                  <a:srgbClr val="000000"/>
                </a:solidFill>
                <a:latin typeface="Arimo Bold"/>
                <a:ea typeface="Arimo Bold"/>
                <a:cs typeface="Arimo Bold"/>
                <a:sym typeface="Arimo Bold"/>
              </a:rPr>
              <a:t>¿Cuáles son los segmentos del programa ESOL?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 y="9601200"/>
            <a:ext cx="18288000" cy="685800"/>
            <a:chOff x="0" y="0"/>
            <a:chExt cx="24384000" cy="914400"/>
          </a:xfrm>
        </p:grpSpPr>
        <p:sp>
          <p:nvSpPr>
            <p:cNvPr name="Freeform 3" id="3"/>
            <p:cNvSpPr/>
            <p:nvPr/>
          </p:nvSpPr>
          <p:spPr>
            <a:xfrm flipH="false" flipV="false" rot="0">
              <a:off x="0" y="0"/>
              <a:ext cx="24384000" cy="914400"/>
            </a:xfrm>
            <a:custGeom>
              <a:avLst/>
              <a:gdLst/>
              <a:ahLst/>
              <a:cxnLst/>
              <a:rect r="r" b="b" t="t" l="l"/>
              <a:pathLst>
                <a:path h="914400" w="24384000">
                  <a:moveTo>
                    <a:pt x="0" y="0"/>
                  </a:moveTo>
                  <a:lnTo>
                    <a:pt x="24384000" y="0"/>
                  </a:lnTo>
                  <a:lnTo>
                    <a:pt x="24384000" y="914400"/>
                  </a:lnTo>
                  <a:lnTo>
                    <a:pt x="0" y="914400"/>
                  </a:lnTo>
                  <a:close/>
                </a:path>
              </a:pathLst>
            </a:custGeom>
            <a:solidFill>
              <a:srgbClr val="BD582C"/>
            </a:solidFill>
          </p:spPr>
        </p:sp>
      </p:grpSp>
      <p:grpSp>
        <p:nvGrpSpPr>
          <p:cNvPr name="Group 4" id="4"/>
          <p:cNvGrpSpPr/>
          <p:nvPr/>
        </p:nvGrpSpPr>
        <p:grpSpPr>
          <a:xfrm rot="0">
            <a:off x="0" y="9501474"/>
            <a:ext cx="18288002" cy="98997"/>
            <a:chOff x="0" y="0"/>
            <a:chExt cx="24384002" cy="131996"/>
          </a:xfrm>
        </p:grpSpPr>
        <p:sp>
          <p:nvSpPr>
            <p:cNvPr name="Freeform 5" id="5"/>
            <p:cNvSpPr/>
            <p:nvPr/>
          </p:nvSpPr>
          <p:spPr>
            <a:xfrm flipH="false" flipV="false" rot="0">
              <a:off x="0" y="0"/>
              <a:ext cx="24384000" cy="131953"/>
            </a:xfrm>
            <a:custGeom>
              <a:avLst/>
              <a:gdLst/>
              <a:ahLst/>
              <a:cxnLst/>
              <a:rect r="r" b="b" t="t" l="l"/>
              <a:pathLst>
                <a:path h="131953" w="24384000">
                  <a:moveTo>
                    <a:pt x="0" y="0"/>
                  </a:moveTo>
                  <a:lnTo>
                    <a:pt x="24384000" y="0"/>
                  </a:lnTo>
                  <a:lnTo>
                    <a:pt x="24384000" y="131953"/>
                  </a:lnTo>
                  <a:lnTo>
                    <a:pt x="0" y="131953"/>
                  </a:lnTo>
                  <a:close/>
                </a:path>
              </a:pathLst>
            </a:custGeom>
            <a:solidFill>
              <a:srgbClr val="E48312"/>
            </a:solidFill>
          </p:spPr>
        </p:sp>
      </p:grpSp>
      <p:sp>
        <p:nvSpPr>
          <p:cNvPr name="AutoShape 6" id="6"/>
          <p:cNvSpPr/>
          <p:nvPr/>
        </p:nvSpPr>
        <p:spPr>
          <a:xfrm>
            <a:off x="694604" y="2923990"/>
            <a:ext cx="10616905" cy="0"/>
          </a:xfrm>
          <a:prstGeom prst="line">
            <a:avLst/>
          </a:prstGeom>
          <a:ln cap="rnd" w="9525">
            <a:solidFill>
              <a:srgbClr val="000000"/>
            </a:solidFill>
            <a:prstDash val="solid"/>
            <a:headEnd type="none" len="sm" w="sm"/>
            <a:tailEnd type="none" len="sm" w="sm"/>
          </a:ln>
        </p:spPr>
      </p:sp>
      <p:grpSp>
        <p:nvGrpSpPr>
          <p:cNvPr name="Group 7" id="7"/>
          <p:cNvGrpSpPr/>
          <p:nvPr/>
        </p:nvGrpSpPr>
        <p:grpSpPr>
          <a:xfrm rot="0">
            <a:off x="4762" y="9601200"/>
            <a:ext cx="18283238" cy="685800"/>
            <a:chOff x="0" y="0"/>
            <a:chExt cx="24377650" cy="914400"/>
          </a:xfrm>
        </p:grpSpPr>
        <p:sp>
          <p:nvSpPr>
            <p:cNvPr name="Freeform 8" id="8"/>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9" id="9"/>
          <p:cNvGrpSpPr/>
          <p:nvPr/>
        </p:nvGrpSpPr>
        <p:grpSpPr>
          <a:xfrm rot="0">
            <a:off x="22" y="9501474"/>
            <a:ext cx="18283238" cy="96012"/>
            <a:chOff x="0" y="0"/>
            <a:chExt cx="24377650" cy="128016"/>
          </a:xfrm>
        </p:grpSpPr>
        <p:sp>
          <p:nvSpPr>
            <p:cNvPr name="Freeform 10" id="10"/>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grpSp>
        <p:nvGrpSpPr>
          <p:cNvPr name="Group 11" id="11"/>
          <p:cNvGrpSpPr/>
          <p:nvPr/>
        </p:nvGrpSpPr>
        <p:grpSpPr>
          <a:xfrm rot="0">
            <a:off x="11655434" y="-156011"/>
            <a:ext cx="6343680" cy="9914494"/>
            <a:chOff x="0" y="0"/>
            <a:chExt cx="8666548" cy="13544888"/>
          </a:xfrm>
        </p:grpSpPr>
        <p:sp>
          <p:nvSpPr>
            <p:cNvPr name="Freeform 12" id="12"/>
            <p:cNvSpPr/>
            <p:nvPr/>
          </p:nvSpPr>
          <p:spPr>
            <a:xfrm flipH="false" flipV="false" rot="0">
              <a:off x="0" y="0"/>
              <a:ext cx="8666548" cy="13544890"/>
            </a:xfrm>
            <a:custGeom>
              <a:avLst/>
              <a:gdLst/>
              <a:ahLst/>
              <a:cxnLst/>
              <a:rect r="r" b="b" t="t" l="l"/>
              <a:pathLst>
                <a:path h="13544890" w="8666548">
                  <a:moveTo>
                    <a:pt x="0" y="0"/>
                  </a:moveTo>
                  <a:lnTo>
                    <a:pt x="8666548" y="0"/>
                  </a:lnTo>
                  <a:lnTo>
                    <a:pt x="8666548" y="13544890"/>
                  </a:lnTo>
                  <a:lnTo>
                    <a:pt x="0" y="13544890"/>
                  </a:lnTo>
                  <a:close/>
                </a:path>
              </a:pathLst>
            </a:custGeom>
          </p:spPr>
        </p:sp>
        <p:sp>
          <p:nvSpPr>
            <p:cNvPr name="TextBox 13" id="13"/>
            <p:cNvSpPr txBox="true"/>
            <p:nvPr/>
          </p:nvSpPr>
          <p:spPr>
            <a:xfrm>
              <a:off x="0" y="47625"/>
              <a:ext cx="8666548" cy="13497263"/>
            </a:xfrm>
            <a:prstGeom prst="rect">
              <a:avLst/>
            </a:prstGeom>
          </p:spPr>
          <p:txBody>
            <a:bodyPr anchor="ctr" rtlCol="false" tIns="0" lIns="0" bIns="0" rIns="0"/>
            <a:lstStyle/>
            <a:p>
              <a:pPr algn="l" marL="0" indent="0" lvl="0">
                <a:lnSpc>
                  <a:spcPts val="3888"/>
                </a:lnSpc>
              </a:pPr>
              <a:r>
                <a:rPr lang="en-US" b="true" sz="3600" spc="356">
                  <a:solidFill>
                    <a:srgbClr val="404040"/>
                  </a:solidFill>
                  <a:latin typeface="TT Rounds Condensed Bold"/>
                  <a:ea typeface="TT Rounds Condensed Bold"/>
                  <a:cs typeface="TT Rounds Condensed Bold"/>
                  <a:sym typeface="TT Rounds Condensed Bold"/>
                </a:rPr>
                <a:t>¿Qué sucede en la clase de inglés para hablantes de otros idiomas (ESOL) de su hijo/a?</a:t>
              </a:r>
            </a:p>
            <a:p>
              <a:pPr algn="l" marL="0" indent="0" lvl="0">
                <a:lnSpc>
                  <a:spcPts val="3888"/>
                </a:lnSpc>
              </a:pPr>
            </a:p>
            <a:p>
              <a:pPr algn="l" marL="777243" indent="-388622" lvl="1">
                <a:lnSpc>
                  <a:spcPts val="3888"/>
                </a:lnSpc>
                <a:buFont typeface="Arial"/>
                <a:buChar char="•"/>
              </a:pPr>
              <a:r>
                <a:rPr lang="en-US" sz="3600" spc="356">
                  <a:solidFill>
                    <a:srgbClr val="404040"/>
                  </a:solidFill>
                  <a:latin typeface="TT Rounds Condensed"/>
                  <a:ea typeface="TT Rounds Condensed"/>
                  <a:cs typeface="TT Rounds Condensed"/>
                  <a:sym typeface="TT Rounds Condensed"/>
                </a:rPr>
                <a:t>Tiempo adicional para que los estudiantes procesen la información. </a:t>
              </a:r>
            </a:p>
            <a:p>
              <a:pPr algn="l">
                <a:lnSpc>
                  <a:spcPts val="3888"/>
                </a:lnSpc>
              </a:pPr>
            </a:p>
            <a:p>
              <a:pPr algn="l" marL="777243" indent="-388622" lvl="1">
                <a:lnSpc>
                  <a:spcPts val="3888"/>
                </a:lnSpc>
                <a:buFont typeface="Arial"/>
                <a:buChar char="•"/>
              </a:pPr>
              <a:r>
                <a:rPr lang="en-US" sz="3600" spc="356">
                  <a:solidFill>
                    <a:srgbClr val="404040"/>
                  </a:solidFill>
                  <a:latin typeface="TT Rounds Condensed"/>
                  <a:ea typeface="TT Rounds Condensed"/>
                  <a:cs typeface="TT Rounds Condensed"/>
                  <a:sym typeface="TT Rounds Condensed"/>
                </a:rPr>
                <a:t>Énfasis en el vocabulario con apoyo visual, instrucción en lectura y escritura.</a:t>
              </a:r>
            </a:p>
            <a:p>
              <a:pPr algn="l">
                <a:lnSpc>
                  <a:spcPts val="3888"/>
                </a:lnSpc>
              </a:pPr>
            </a:p>
            <a:p>
              <a:pPr algn="l" marL="777243" indent="-388622" lvl="1">
                <a:lnSpc>
                  <a:spcPts val="3888"/>
                </a:lnSpc>
                <a:buFont typeface="Arial"/>
                <a:buChar char="•"/>
              </a:pPr>
              <a:r>
                <a:rPr lang="en-US" sz="3600" spc="357">
                  <a:solidFill>
                    <a:srgbClr val="404040"/>
                  </a:solidFill>
                  <a:latin typeface="TT Rounds Condensed"/>
                  <a:ea typeface="TT Rounds Condensed"/>
                  <a:cs typeface="TT Rounds Condensed"/>
                  <a:sym typeface="TT Rounds Condensed"/>
                </a:rPr>
                <a:t>Uso de estrategias SIOP y otras estrategias de instrucción. </a:t>
              </a:r>
            </a:p>
          </p:txBody>
        </p:sp>
      </p:grpSp>
      <p:sp>
        <p:nvSpPr>
          <p:cNvPr name="AutoShape 14" id="14"/>
          <p:cNvSpPr/>
          <p:nvPr/>
        </p:nvSpPr>
        <p:spPr>
          <a:xfrm>
            <a:off x="11311509" y="616338"/>
            <a:ext cx="0" cy="8216886"/>
          </a:xfrm>
          <a:prstGeom prst="line">
            <a:avLst/>
          </a:prstGeom>
          <a:ln cap="rnd" w="9525">
            <a:solidFill>
              <a:srgbClr val="637052"/>
            </a:solidFill>
            <a:prstDash val="solid"/>
            <a:headEnd type="none" len="sm" w="sm"/>
            <a:tailEnd type="none" len="sm" w="sm"/>
          </a:ln>
        </p:spPr>
      </p:sp>
      <p:grpSp>
        <p:nvGrpSpPr>
          <p:cNvPr name="Group 15" id="15"/>
          <p:cNvGrpSpPr/>
          <p:nvPr/>
        </p:nvGrpSpPr>
        <p:grpSpPr>
          <a:xfrm rot="0">
            <a:off x="4762" y="9601200"/>
            <a:ext cx="18283238" cy="685800"/>
            <a:chOff x="0" y="0"/>
            <a:chExt cx="24377650" cy="914400"/>
          </a:xfrm>
        </p:grpSpPr>
        <p:sp>
          <p:nvSpPr>
            <p:cNvPr name="Freeform 16" id="16"/>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17" id="17"/>
          <p:cNvGrpSpPr/>
          <p:nvPr/>
        </p:nvGrpSpPr>
        <p:grpSpPr>
          <a:xfrm rot="0">
            <a:off x="22" y="9511413"/>
            <a:ext cx="18283238" cy="96012"/>
            <a:chOff x="0" y="0"/>
            <a:chExt cx="24377650" cy="128016"/>
          </a:xfrm>
        </p:grpSpPr>
        <p:sp>
          <p:nvSpPr>
            <p:cNvPr name="Freeform 18" id="18"/>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sp>
        <p:nvSpPr>
          <p:cNvPr name="TextBox 19" id="19"/>
          <p:cNvSpPr txBox="true"/>
          <p:nvPr/>
        </p:nvSpPr>
        <p:spPr>
          <a:xfrm rot="0">
            <a:off x="1315277" y="2768988"/>
            <a:ext cx="10173993" cy="4781550"/>
          </a:xfrm>
          <a:prstGeom prst="rect">
            <a:avLst/>
          </a:prstGeom>
        </p:spPr>
        <p:txBody>
          <a:bodyPr anchor="t" rtlCol="false" tIns="0" lIns="0" bIns="0" rIns="0">
            <a:spAutoFit/>
          </a:bodyPr>
          <a:lstStyle/>
          <a:p>
            <a:pPr algn="l" marL="0" indent="0" lvl="0">
              <a:lnSpc>
                <a:spcPts val="4081"/>
              </a:lnSpc>
            </a:pPr>
          </a:p>
          <a:p>
            <a:pPr algn="l" marL="615593" indent="-307796" lvl="1">
              <a:lnSpc>
                <a:spcPts val="4081"/>
              </a:lnSpc>
              <a:buFont typeface="Arial"/>
              <a:buChar char="•"/>
            </a:pPr>
            <a:r>
              <a:rPr lang="en-US" sz="3401">
                <a:solidFill>
                  <a:srgbClr val="000000"/>
                </a:solidFill>
                <a:latin typeface="Arimo"/>
                <a:ea typeface="Arimo"/>
                <a:cs typeface="Arimo"/>
                <a:sym typeface="Arimo"/>
              </a:rPr>
              <a:t>Proporciona apoyo lingüístico a través de contenido académico.</a:t>
            </a:r>
          </a:p>
          <a:p>
            <a:pPr algn="l">
              <a:lnSpc>
                <a:spcPts val="4081"/>
              </a:lnSpc>
            </a:pPr>
          </a:p>
          <a:p>
            <a:pPr algn="l" marL="615593" indent="-307796" lvl="1">
              <a:lnSpc>
                <a:spcPts val="4081"/>
              </a:lnSpc>
              <a:buFont typeface="Arial"/>
              <a:buChar char="•"/>
            </a:pPr>
            <a:r>
              <a:rPr lang="en-US" sz="3401">
                <a:solidFill>
                  <a:srgbClr val="000000"/>
                </a:solidFill>
                <a:latin typeface="Arimo"/>
                <a:ea typeface="Arimo"/>
                <a:cs typeface="Arimo"/>
                <a:sym typeface="Arimo"/>
              </a:rPr>
              <a:t>Abarca 4 dominios de ESOL: lectura, escritura, comprensión auditiva y expresión oral.</a:t>
            </a:r>
          </a:p>
          <a:p>
            <a:pPr algn="l">
              <a:lnSpc>
                <a:spcPts val="5161"/>
              </a:lnSpc>
            </a:pPr>
          </a:p>
          <a:p>
            <a:pPr algn="l" marL="615593" indent="-307796" lvl="1">
              <a:lnSpc>
                <a:spcPts val="4081"/>
              </a:lnSpc>
              <a:buFont typeface="Arial"/>
              <a:buChar char="•"/>
            </a:pPr>
            <a:r>
              <a:rPr lang="en-US" sz="3401">
                <a:solidFill>
                  <a:srgbClr val="000000"/>
                </a:solidFill>
                <a:latin typeface="Arimo"/>
                <a:ea typeface="Arimo"/>
                <a:cs typeface="Arimo"/>
                <a:sym typeface="Arimo"/>
              </a:rPr>
              <a:t>Apoya a los estudiantes para que cumplan con los estándares de Georgia.</a:t>
            </a:r>
          </a:p>
        </p:txBody>
      </p:sp>
      <p:sp>
        <p:nvSpPr>
          <p:cNvPr name="TextBox 20" id="20"/>
          <p:cNvSpPr txBox="true"/>
          <p:nvPr/>
        </p:nvSpPr>
        <p:spPr>
          <a:xfrm rot="0">
            <a:off x="694604" y="597288"/>
            <a:ext cx="10173993" cy="2190750"/>
          </a:xfrm>
          <a:prstGeom prst="rect">
            <a:avLst/>
          </a:prstGeom>
        </p:spPr>
        <p:txBody>
          <a:bodyPr anchor="t" rtlCol="false" tIns="0" lIns="0" bIns="0" rIns="0">
            <a:spAutoFit/>
          </a:bodyPr>
          <a:lstStyle/>
          <a:p>
            <a:pPr algn="ctr" marL="0" indent="0" lvl="0">
              <a:lnSpc>
                <a:spcPts val="5759"/>
              </a:lnSpc>
            </a:pPr>
            <a:r>
              <a:rPr lang="en-US" b="true" sz="4800">
                <a:solidFill>
                  <a:srgbClr val="000000"/>
                </a:solidFill>
                <a:latin typeface="Arimo Bold"/>
                <a:ea typeface="Arimo Bold"/>
                <a:cs typeface="Arimo Bold"/>
                <a:sym typeface="Arimo Bold"/>
              </a:rPr>
              <a:t>¿Cuál es el papel del profesor de inglés como segunda lengua (ESOL)?</a:t>
            </a:r>
          </a:p>
        </p:txBody>
      </p:sp>
      <p:sp>
        <p:nvSpPr>
          <p:cNvPr name="Freeform 21" id="21"/>
          <p:cNvSpPr/>
          <p:nvPr/>
        </p:nvSpPr>
        <p:spPr>
          <a:xfrm flipH="false" flipV="false" rot="0">
            <a:off x="-517695" y="7164990"/>
            <a:ext cx="3665944" cy="2442435"/>
          </a:xfrm>
          <a:custGeom>
            <a:avLst/>
            <a:gdLst/>
            <a:ahLst/>
            <a:cxnLst/>
            <a:rect r="r" b="b" t="t" l="l"/>
            <a:pathLst>
              <a:path h="2442435" w="3665944">
                <a:moveTo>
                  <a:pt x="0" y="0"/>
                </a:moveTo>
                <a:lnTo>
                  <a:pt x="3665944" y="0"/>
                </a:lnTo>
                <a:lnTo>
                  <a:pt x="3665944" y="2442435"/>
                </a:lnTo>
                <a:lnTo>
                  <a:pt x="0" y="2442435"/>
                </a:lnTo>
                <a:lnTo>
                  <a:pt x="0" y="0"/>
                </a:lnTo>
                <a:close/>
              </a:path>
            </a:pathLst>
          </a:custGeom>
          <a:blipFill>
            <a:blip r:embed="rId2"/>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 y="9601200"/>
            <a:ext cx="18288000" cy="685800"/>
            <a:chOff x="0" y="0"/>
            <a:chExt cx="24384000" cy="914400"/>
          </a:xfrm>
        </p:grpSpPr>
        <p:sp>
          <p:nvSpPr>
            <p:cNvPr name="Freeform 3" id="3"/>
            <p:cNvSpPr/>
            <p:nvPr/>
          </p:nvSpPr>
          <p:spPr>
            <a:xfrm flipH="false" flipV="false" rot="0">
              <a:off x="0" y="0"/>
              <a:ext cx="24384000" cy="914400"/>
            </a:xfrm>
            <a:custGeom>
              <a:avLst/>
              <a:gdLst/>
              <a:ahLst/>
              <a:cxnLst/>
              <a:rect r="r" b="b" t="t" l="l"/>
              <a:pathLst>
                <a:path h="914400" w="24384000">
                  <a:moveTo>
                    <a:pt x="0" y="0"/>
                  </a:moveTo>
                  <a:lnTo>
                    <a:pt x="24384000" y="0"/>
                  </a:lnTo>
                  <a:lnTo>
                    <a:pt x="24384000" y="914400"/>
                  </a:lnTo>
                  <a:lnTo>
                    <a:pt x="0" y="914400"/>
                  </a:lnTo>
                  <a:close/>
                </a:path>
              </a:pathLst>
            </a:custGeom>
            <a:solidFill>
              <a:srgbClr val="BD582C"/>
            </a:solidFill>
          </p:spPr>
        </p:sp>
      </p:grpSp>
      <p:grpSp>
        <p:nvGrpSpPr>
          <p:cNvPr name="Group 4" id="4"/>
          <p:cNvGrpSpPr/>
          <p:nvPr/>
        </p:nvGrpSpPr>
        <p:grpSpPr>
          <a:xfrm rot="0">
            <a:off x="0" y="9501474"/>
            <a:ext cx="18288002" cy="98997"/>
            <a:chOff x="0" y="0"/>
            <a:chExt cx="24384002" cy="131996"/>
          </a:xfrm>
        </p:grpSpPr>
        <p:sp>
          <p:nvSpPr>
            <p:cNvPr name="Freeform 5" id="5"/>
            <p:cNvSpPr/>
            <p:nvPr/>
          </p:nvSpPr>
          <p:spPr>
            <a:xfrm flipH="false" flipV="false" rot="0">
              <a:off x="0" y="0"/>
              <a:ext cx="24384000" cy="131953"/>
            </a:xfrm>
            <a:custGeom>
              <a:avLst/>
              <a:gdLst/>
              <a:ahLst/>
              <a:cxnLst/>
              <a:rect r="r" b="b" t="t" l="l"/>
              <a:pathLst>
                <a:path h="131953" w="24384000">
                  <a:moveTo>
                    <a:pt x="0" y="0"/>
                  </a:moveTo>
                  <a:lnTo>
                    <a:pt x="24384000" y="0"/>
                  </a:lnTo>
                  <a:lnTo>
                    <a:pt x="24384000" y="131953"/>
                  </a:lnTo>
                  <a:lnTo>
                    <a:pt x="0" y="131953"/>
                  </a:lnTo>
                  <a:close/>
                </a:path>
              </a:pathLst>
            </a:custGeom>
            <a:solidFill>
              <a:srgbClr val="E48312"/>
            </a:solidFill>
          </p:spPr>
        </p:sp>
      </p:grpSp>
      <p:sp>
        <p:nvSpPr>
          <p:cNvPr name="AutoShape 6" id="6"/>
          <p:cNvSpPr/>
          <p:nvPr/>
        </p:nvSpPr>
        <p:spPr>
          <a:xfrm rot="2188">
            <a:off x="1785534" y="2606767"/>
            <a:ext cx="14959968" cy="0"/>
          </a:xfrm>
          <a:prstGeom prst="line">
            <a:avLst/>
          </a:prstGeom>
          <a:ln cap="rnd" w="9525">
            <a:solidFill>
              <a:srgbClr val="000000"/>
            </a:solidFill>
            <a:prstDash val="solid"/>
            <a:headEnd type="none" len="sm" w="sm"/>
            <a:tailEnd type="none" len="sm" w="sm"/>
          </a:ln>
        </p:spPr>
      </p:sp>
      <p:grpSp>
        <p:nvGrpSpPr>
          <p:cNvPr name="Group 7" id="7"/>
          <p:cNvGrpSpPr/>
          <p:nvPr/>
        </p:nvGrpSpPr>
        <p:grpSpPr>
          <a:xfrm rot="0">
            <a:off x="1645920" y="429905"/>
            <a:ext cx="15087600" cy="2176135"/>
            <a:chOff x="0" y="0"/>
            <a:chExt cx="20116800" cy="2901514"/>
          </a:xfrm>
        </p:grpSpPr>
        <p:sp>
          <p:nvSpPr>
            <p:cNvPr name="Freeform 8" id="8"/>
            <p:cNvSpPr/>
            <p:nvPr/>
          </p:nvSpPr>
          <p:spPr>
            <a:xfrm flipH="false" flipV="false" rot="0">
              <a:off x="0" y="0"/>
              <a:ext cx="20116800" cy="2901514"/>
            </a:xfrm>
            <a:custGeom>
              <a:avLst/>
              <a:gdLst/>
              <a:ahLst/>
              <a:cxnLst/>
              <a:rect r="r" b="b" t="t" l="l"/>
              <a:pathLst>
                <a:path h="2901514" w="20116800">
                  <a:moveTo>
                    <a:pt x="0" y="0"/>
                  </a:moveTo>
                  <a:lnTo>
                    <a:pt x="20116800" y="0"/>
                  </a:lnTo>
                  <a:lnTo>
                    <a:pt x="20116800" y="2901514"/>
                  </a:lnTo>
                  <a:lnTo>
                    <a:pt x="0" y="2901514"/>
                  </a:lnTo>
                  <a:close/>
                </a:path>
              </a:pathLst>
            </a:custGeom>
          </p:spPr>
        </p:sp>
        <p:sp>
          <p:nvSpPr>
            <p:cNvPr name="TextBox 9" id="9"/>
            <p:cNvSpPr txBox="true"/>
            <p:nvPr/>
          </p:nvSpPr>
          <p:spPr>
            <a:xfrm>
              <a:off x="0" y="66675"/>
              <a:ext cx="20116800" cy="2834839"/>
            </a:xfrm>
            <a:prstGeom prst="rect">
              <a:avLst/>
            </a:prstGeom>
          </p:spPr>
          <p:txBody>
            <a:bodyPr anchor="b" rtlCol="false" tIns="0" lIns="0" bIns="0" rIns="0"/>
            <a:lstStyle/>
            <a:p>
              <a:pPr algn="l" marL="0" indent="0" lvl="0">
                <a:lnSpc>
                  <a:spcPts val="5661"/>
                </a:lnSpc>
              </a:pPr>
              <a:r>
                <a:rPr lang="en-US" sz="5550" spc="-74">
                  <a:solidFill>
                    <a:srgbClr val="404040"/>
                  </a:solidFill>
                  <a:latin typeface="Times New Roman"/>
                  <a:ea typeface="Times New Roman"/>
                  <a:cs typeface="Times New Roman"/>
                  <a:sym typeface="Times New Roman"/>
                </a:rPr>
                <a:t>¿Cuál es el propósito y la utilidad de la prueba ACCESS?</a:t>
              </a:r>
            </a:p>
          </p:txBody>
        </p:sp>
      </p:grpSp>
      <p:grpSp>
        <p:nvGrpSpPr>
          <p:cNvPr name="Group 10" id="10"/>
          <p:cNvGrpSpPr/>
          <p:nvPr/>
        </p:nvGrpSpPr>
        <p:grpSpPr>
          <a:xfrm rot="0">
            <a:off x="1177451" y="2810307"/>
            <a:ext cx="4797384" cy="3301166"/>
            <a:chOff x="0" y="0"/>
            <a:chExt cx="5846762" cy="4023261"/>
          </a:xfrm>
        </p:grpSpPr>
        <p:sp>
          <p:nvSpPr>
            <p:cNvPr name="Freeform 11" id="11"/>
            <p:cNvSpPr/>
            <p:nvPr/>
          </p:nvSpPr>
          <p:spPr>
            <a:xfrm flipH="false" flipV="false" rot="0">
              <a:off x="15875" y="18141"/>
              <a:ext cx="5814949" cy="3986909"/>
            </a:xfrm>
            <a:custGeom>
              <a:avLst/>
              <a:gdLst/>
              <a:ahLst/>
              <a:cxnLst/>
              <a:rect r="r" b="b" t="t" l="l"/>
              <a:pathLst>
                <a:path h="3986909" w="5814949">
                  <a:moveTo>
                    <a:pt x="0" y="0"/>
                  </a:moveTo>
                  <a:lnTo>
                    <a:pt x="5814949" y="0"/>
                  </a:lnTo>
                  <a:lnTo>
                    <a:pt x="5814949" y="3986909"/>
                  </a:lnTo>
                  <a:lnTo>
                    <a:pt x="0" y="3986909"/>
                  </a:lnTo>
                  <a:close/>
                </a:path>
              </a:pathLst>
            </a:custGeom>
            <a:solidFill>
              <a:srgbClr val="BD582C"/>
            </a:solidFill>
          </p:spPr>
        </p:sp>
        <p:sp>
          <p:nvSpPr>
            <p:cNvPr name="Freeform 12" id="12"/>
            <p:cNvSpPr/>
            <p:nvPr/>
          </p:nvSpPr>
          <p:spPr>
            <a:xfrm flipH="false" flipV="false" rot="0">
              <a:off x="0" y="0"/>
              <a:ext cx="5846699" cy="4023190"/>
            </a:xfrm>
            <a:custGeom>
              <a:avLst/>
              <a:gdLst/>
              <a:ahLst/>
              <a:cxnLst/>
              <a:rect r="r" b="b" t="t" l="l"/>
              <a:pathLst>
                <a:path h="4023190" w="5846699">
                  <a:moveTo>
                    <a:pt x="15875" y="0"/>
                  </a:moveTo>
                  <a:lnTo>
                    <a:pt x="5830824" y="0"/>
                  </a:lnTo>
                  <a:cubicBezTo>
                    <a:pt x="5839587" y="0"/>
                    <a:pt x="5846699" y="8127"/>
                    <a:pt x="5846699" y="18141"/>
                  </a:cubicBezTo>
                  <a:lnTo>
                    <a:pt x="5846699" y="4005050"/>
                  </a:lnTo>
                  <a:cubicBezTo>
                    <a:pt x="5846699" y="4015063"/>
                    <a:pt x="5839587" y="4023190"/>
                    <a:pt x="5830824" y="4023190"/>
                  </a:cubicBezTo>
                  <a:lnTo>
                    <a:pt x="15875" y="4023190"/>
                  </a:lnTo>
                  <a:cubicBezTo>
                    <a:pt x="7112" y="4023190"/>
                    <a:pt x="0" y="4015063"/>
                    <a:pt x="0" y="4005050"/>
                  </a:cubicBezTo>
                  <a:lnTo>
                    <a:pt x="0" y="18141"/>
                  </a:lnTo>
                  <a:cubicBezTo>
                    <a:pt x="0" y="8127"/>
                    <a:pt x="7112" y="0"/>
                    <a:pt x="15875" y="0"/>
                  </a:cubicBezTo>
                  <a:moveTo>
                    <a:pt x="15875" y="36282"/>
                  </a:moveTo>
                  <a:lnTo>
                    <a:pt x="15875" y="18141"/>
                  </a:lnTo>
                  <a:lnTo>
                    <a:pt x="31750" y="18141"/>
                  </a:lnTo>
                  <a:lnTo>
                    <a:pt x="31750" y="4005050"/>
                  </a:lnTo>
                  <a:lnTo>
                    <a:pt x="15875" y="4005050"/>
                  </a:lnTo>
                  <a:lnTo>
                    <a:pt x="15875" y="3986909"/>
                  </a:lnTo>
                  <a:lnTo>
                    <a:pt x="5830824" y="3986909"/>
                  </a:lnTo>
                  <a:lnTo>
                    <a:pt x="5830824" y="4005050"/>
                  </a:lnTo>
                  <a:lnTo>
                    <a:pt x="5814949" y="4005050"/>
                  </a:lnTo>
                  <a:lnTo>
                    <a:pt x="5814949" y="18141"/>
                  </a:lnTo>
                  <a:lnTo>
                    <a:pt x="5830824" y="18141"/>
                  </a:lnTo>
                  <a:lnTo>
                    <a:pt x="5830824" y="36282"/>
                  </a:lnTo>
                  <a:lnTo>
                    <a:pt x="15875" y="36282"/>
                  </a:lnTo>
                  <a:close/>
                </a:path>
              </a:pathLst>
            </a:custGeom>
            <a:solidFill>
              <a:srgbClr val="FFFFFF"/>
            </a:solidFill>
          </p:spPr>
        </p:sp>
      </p:grpSp>
      <p:grpSp>
        <p:nvGrpSpPr>
          <p:cNvPr name="Group 13" id="13"/>
          <p:cNvGrpSpPr/>
          <p:nvPr/>
        </p:nvGrpSpPr>
        <p:grpSpPr>
          <a:xfrm rot="0">
            <a:off x="1383607" y="3187252"/>
            <a:ext cx="4385072" cy="2714671"/>
            <a:chOff x="0" y="0"/>
            <a:chExt cx="5846762" cy="3619561"/>
          </a:xfrm>
        </p:grpSpPr>
        <p:sp>
          <p:nvSpPr>
            <p:cNvPr name="Freeform 14" id="14"/>
            <p:cNvSpPr/>
            <p:nvPr/>
          </p:nvSpPr>
          <p:spPr>
            <a:xfrm flipH="false" flipV="false" rot="0">
              <a:off x="0" y="0"/>
              <a:ext cx="5846762" cy="3619561"/>
            </a:xfrm>
            <a:custGeom>
              <a:avLst/>
              <a:gdLst/>
              <a:ahLst/>
              <a:cxnLst/>
              <a:rect r="r" b="b" t="t" l="l"/>
              <a:pathLst>
                <a:path h="3619561" w="5846762">
                  <a:moveTo>
                    <a:pt x="0" y="0"/>
                  </a:moveTo>
                  <a:lnTo>
                    <a:pt x="5846762" y="0"/>
                  </a:lnTo>
                  <a:lnTo>
                    <a:pt x="5846762" y="3619561"/>
                  </a:lnTo>
                  <a:lnTo>
                    <a:pt x="0" y="3619561"/>
                  </a:lnTo>
                  <a:close/>
                </a:path>
              </a:pathLst>
            </a:custGeom>
          </p:spPr>
        </p:sp>
        <p:sp>
          <p:nvSpPr>
            <p:cNvPr name="TextBox 15" id="15"/>
            <p:cNvSpPr txBox="true"/>
            <p:nvPr/>
          </p:nvSpPr>
          <p:spPr>
            <a:xfrm>
              <a:off x="0" y="-28575"/>
              <a:ext cx="5846762" cy="3648136"/>
            </a:xfrm>
            <a:prstGeom prst="rect">
              <a:avLst/>
            </a:prstGeom>
          </p:spPr>
          <p:txBody>
            <a:bodyPr anchor="ctr" rtlCol="false" tIns="0" lIns="0" bIns="0" rIns="0"/>
            <a:lstStyle/>
            <a:p>
              <a:pPr algn="ctr" marL="0" indent="0" lvl="0">
                <a:lnSpc>
                  <a:spcPts val="3347"/>
                </a:lnSpc>
              </a:pPr>
              <a:r>
                <a:rPr lang="en-US" sz="3099">
                  <a:solidFill>
                    <a:srgbClr val="FFFFFF"/>
                  </a:solidFill>
                  <a:latin typeface="Calibri (MS)"/>
                  <a:ea typeface="Calibri (MS)"/>
                  <a:cs typeface="Calibri (MS)"/>
                  <a:sym typeface="Calibri (MS)"/>
                </a:rPr>
                <a:t>El programa ACCESS ayuda a los estudiantes y a sus familias a comprender el nivel actual de dominio del idioma inglés de los estudiantes.  </a:t>
              </a:r>
            </a:p>
          </p:txBody>
        </p:sp>
      </p:grpSp>
      <p:grpSp>
        <p:nvGrpSpPr>
          <p:cNvPr name="Group 16" id="16"/>
          <p:cNvGrpSpPr/>
          <p:nvPr/>
        </p:nvGrpSpPr>
        <p:grpSpPr>
          <a:xfrm rot="0">
            <a:off x="6749531" y="2810307"/>
            <a:ext cx="4788938" cy="3301166"/>
            <a:chOff x="0" y="0"/>
            <a:chExt cx="5846762" cy="4030357"/>
          </a:xfrm>
        </p:grpSpPr>
        <p:sp>
          <p:nvSpPr>
            <p:cNvPr name="Freeform 17" id="17"/>
            <p:cNvSpPr/>
            <p:nvPr/>
          </p:nvSpPr>
          <p:spPr>
            <a:xfrm flipH="false" flipV="false" rot="0">
              <a:off x="15875" y="18173"/>
              <a:ext cx="5814949" cy="3993940"/>
            </a:xfrm>
            <a:custGeom>
              <a:avLst/>
              <a:gdLst/>
              <a:ahLst/>
              <a:cxnLst/>
              <a:rect r="r" b="b" t="t" l="l"/>
              <a:pathLst>
                <a:path h="3993940" w="5814949">
                  <a:moveTo>
                    <a:pt x="0" y="0"/>
                  </a:moveTo>
                  <a:lnTo>
                    <a:pt x="5814949" y="0"/>
                  </a:lnTo>
                  <a:lnTo>
                    <a:pt x="5814949" y="3993940"/>
                  </a:lnTo>
                  <a:lnTo>
                    <a:pt x="0" y="3993940"/>
                  </a:lnTo>
                  <a:close/>
                </a:path>
              </a:pathLst>
            </a:custGeom>
            <a:solidFill>
              <a:srgbClr val="865640"/>
            </a:solidFill>
          </p:spPr>
        </p:sp>
        <p:sp>
          <p:nvSpPr>
            <p:cNvPr name="Freeform 18" id="18"/>
            <p:cNvSpPr/>
            <p:nvPr/>
          </p:nvSpPr>
          <p:spPr>
            <a:xfrm flipH="false" flipV="false" rot="0">
              <a:off x="0" y="0"/>
              <a:ext cx="5846699" cy="4030286"/>
            </a:xfrm>
            <a:custGeom>
              <a:avLst/>
              <a:gdLst/>
              <a:ahLst/>
              <a:cxnLst/>
              <a:rect r="r" b="b" t="t" l="l"/>
              <a:pathLst>
                <a:path h="4030286" w="5846699">
                  <a:moveTo>
                    <a:pt x="15875" y="0"/>
                  </a:moveTo>
                  <a:lnTo>
                    <a:pt x="5830824" y="0"/>
                  </a:lnTo>
                  <a:cubicBezTo>
                    <a:pt x="5839587" y="0"/>
                    <a:pt x="5846699" y="8141"/>
                    <a:pt x="5846699" y="18173"/>
                  </a:cubicBezTo>
                  <a:lnTo>
                    <a:pt x="5846699" y="4012113"/>
                  </a:lnTo>
                  <a:cubicBezTo>
                    <a:pt x="5846699" y="4022145"/>
                    <a:pt x="5839587" y="4030286"/>
                    <a:pt x="5830824" y="4030286"/>
                  </a:cubicBezTo>
                  <a:lnTo>
                    <a:pt x="15875" y="4030286"/>
                  </a:lnTo>
                  <a:cubicBezTo>
                    <a:pt x="7112" y="4030286"/>
                    <a:pt x="0" y="4022145"/>
                    <a:pt x="0" y="4012113"/>
                  </a:cubicBezTo>
                  <a:lnTo>
                    <a:pt x="0" y="18173"/>
                  </a:lnTo>
                  <a:cubicBezTo>
                    <a:pt x="0" y="8141"/>
                    <a:pt x="7112" y="0"/>
                    <a:pt x="15875" y="0"/>
                  </a:cubicBezTo>
                  <a:moveTo>
                    <a:pt x="15875" y="36346"/>
                  </a:moveTo>
                  <a:lnTo>
                    <a:pt x="15875" y="18173"/>
                  </a:lnTo>
                  <a:lnTo>
                    <a:pt x="31750" y="18173"/>
                  </a:lnTo>
                  <a:lnTo>
                    <a:pt x="31750" y="4012113"/>
                  </a:lnTo>
                  <a:lnTo>
                    <a:pt x="15875" y="4012113"/>
                  </a:lnTo>
                  <a:lnTo>
                    <a:pt x="15875" y="3993941"/>
                  </a:lnTo>
                  <a:lnTo>
                    <a:pt x="5830824" y="3993941"/>
                  </a:lnTo>
                  <a:lnTo>
                    <a:pt x="5830824" y="4012113"/>
                  </a:lnTo>
                  <a:lnTo>
                    <a:pt x="5814949" y="4012113"/>
                  </a:lnTo>
                  <a:lnTo>
                    <a:pt x="5814949" y="18173"/>
                  </a:lnTo>
                  <a:lnTo>
                    <a:pt x="5830824" y="18173"/>
                  </a:lnTo>
                  <a:lnTo>
                    <a:pt x="5830824" y="36346"/>
                  </a:lnTo>
                  <a:lnTo>
                    <a:pt x="15875" y="36346"/>
                  </a:lnTo>
                  <a:close/>
                </a:path>
              </a:pathLst>
            </a:custGeom>
            <a:solidFill>
              <a:srgbClr val="FFFFFF"/>
            </a:solidFill>
          </p:spPr>
        </p:sp>
      </p:grpSp>
      <p:grpSp>
        <p:nvGrpSpPr>
          <p:cNvPr name="Group 19" id="19"/>
          <p:cNvGrpSpPr/>
          <p:nvPr/>
        </p:nvGrpSpPr>
        <p:grpSpPr>
          <a:xfrm rot="0">
            <a:off x="6997184" y="2977702"/>
            <a:ext cx="4385071" cy="3133771"/>
            <a:chOff x="0" y="0"/>
            <a:chExt cx="5846762" cy="4178361"/>
          </a:xfrm>
        </p:grpSpPr>
        <p:sp>
          <p:nvSpPr>
            <p:cNvPr name="Freeform 20" id="20"/>
            <p:cNvSpPr/>
            <p:nvPr/>
          </p:nvSpPr>
          <p:spPr>
            <a:xfrm flipH="false" flipV="false" rot="0">
              <a:off x="0" y="0"/>
              <a:ext cx="5846762" cy="4178361"/>
            </a:xfrm>
            <a:custGeom>
              <a:avLst/>
              <a:gdLst/>
              <a:ahLst/>
              <a:cxnLst/>
              <a:rect r="r" b="b" t="t" l="l"/>
              <a:pathLst>
                <a:path h="4178361" w="5846762">
                  <a:moveTo>
                    <a:pt x="0" y="0"/>
                  </a:moveTo>
                  <a:lnTo>
                    <a:pt x="5846762" y="0"/>
                  </a:lnTo>
                  <a:lnTo>
                    <a:pt x="5846762" y="4178361"/>
                  </a:lnTo>
                  <a:lnTo>
                    <a:pt x="0" y="4178361"/>
                  </a:lnTo>
                  <a:close/>
                </a:path>
              </a:pathLst>
            </a:custGeom>
          </p:spPr>
        </p:sp>
        <p:sp>
          <p:nvSpPr>
            <p:cNvPr name="TextBox 21" id="21"/>
            <p:cNvSpPr txBox="true"/>
            <p:nvPr/>
          </p:nvSpPr>
          <p:spPr>
            <a:xfrm>
              <a:off x="0" y="-28575"/>
              <a:ext cx="5846762" cy="4206936"/>
            </a:xfrm>
            <a:prstGeom prst="rect">
              <a:avLst/>
            </a:prstGeom>
          </p:spPr>
          <p:txBody>
            <a:bodyPr anchor="ctr" rtlCol="false" tIns="0" lIns="0" bIns="0" rIns="0"/>
            <a:lstStyle/>
            <a:p>
              <a:pPr algn="ctr" marL="0" indent="0" lvl="0">
                <a:lnSpc>
                  <a:spcPts val="3347"/>
                </a:lnSpc>
              </a:pPr>
              <a:r>
                <a:rPr lang="en-US" sz="3099">
                  <a:solidFill>
                    <a:srgbClr val="FFFFFF"/>
                  </a:solidFill>
                  <a:latin typeface="Calibri (MS)"/>
                  <a:ea typeface="Calibri (MS)"/>
                  <a:cs typeface="Calibri (MS)"/>
                  <a:sym typeface="Calibri (MS)"/>
                </a:rPr>
                <a:t>Sirve como una de las múltiples medidas utilizadas para determinar si los estudiantes están preparados para salir de los programas de apoyo del idioma inglés.  </a:t>
              </a:r>
            </a:p>
          </p:txBody>
        </p:sp>
      </p:grpSp>
      <p:grpSp>
        <p:nvGrpSpPr>
          <p:cNvPr name="Group 22" id="22"/>
          <p:cNvGrpSpPr/>
          <p:nvPr/>
        </p:nvGrpSpPr>
        <p:grpSpPr>
          <a:xfrm rot="0">
            <a:off x="12140581" y="2727458"/>
            <a:ext cx="5017640" cy="3466863"/>
            <a:chOff x="0" y="0"/>
            <a:chExt cx="6370432" cy="4401554"/>
          </a:xfrm>
        </p:grpSpPr>
        <p:sp>
          <p:nvSpPr>
            <p:cNvPr name="Freeform 23" id="23"/>
            <p:cNvSpPr/>
            <p:nvPr/>
          </p:nvSpPr>
          <p:spPr>
            <a:xfrm flipH="false" flipV="false" rot="0">
              <a:off x="17297" y="19846"/>
              <a:ext cx="6335769" cy="4361784"/>
            </a:xfrm>
            <a:custGeom>
              <a:avLst/>
              <a:gdLst/>
              <a:ahLst/>
              <a:cxnLst/>
              <a:rect r="r" b="b" t="t" l="l"/>
              <a:pathLst>
                <a:path h="4361784" w="6335769">
                  <a:moveTo>
                    <a:pt x="0" y="0"/>
                  </a:moveTo>
                  <a:lnTo>
                    <a:pt x="6335769" y="0"/>
                  </a:lnTo>
                  <a:lnTo>
                    <a:pt x="6335769" y="4361784"/>
                  </a:lnTo>
                  <a:lnTo>
                    <a:pt x="0" y="4361784"/>
                  </a:lnTo>
                  <a:close/>
                </a:path>
              </a:pathLst>
            </a:custGeom>
            <a:solidFill>
              <a:srgbClr val="9B8357"/>
            </a:solidFill>
          </p:spPr>
        </p:sp>
        <p:sp>
          <p:nvSpPr>
            <p:cNvPr name="Freeform 24" id="24"/>
            <p:cNvSpPr/>
            <p:nvPr/>
          </p:nvSpPr>
          <p:spPr>
            <a:xfrm flipH="false" flipV="false" rot="0">
              <a:off x="0" y="0"/>
              <a:ext cx="6370363" cy="4401477"/>
            </a:xfrm>
            <a:custGeom>
              <a:avLst/>
              <a:gdLst/>
              <a:ahLst/>
              <a:cxnLst/>
              <a:rect r="r" b="b" t="t" l="l"/>
              <a:pathLst>
                <a:path h="4401477" w="6370363">
                  <a:moveTo>
                    <a:pt x="17297" y="0"/>
                  </a:moveTo>
                  <a:lnTo>
                    <a:pt x="6353066" y="0"/>
                  </a:lnTo>
                  <a:cubicBezTo>
                    <a:pt x="6362614" y="0"/>
                    <a:pt x="6370363" y="8891"/>
                    <a:pt x="6370363" y="19846"/>
                  </a:cubicBezTo>
                  <a:lnTo>
                    <a:pt x="6370363" y="4381630"/>
                  </a:lnTo>
                  <a:cubicBezTo>
                    <a:pt x="6370363" y="4392585"/>
                    <a:pt x="6362614" y="4401477"/>
                    <a:pt x="6353066" y="4401477"/>
                  </a:cubicBezTo>
                  <a:lnTo>
                    <a:pt x="17297" y="4401477"/>
                  </a:lnTo>
                  <a:cubicBezTo>
                    <a:pt x="7749" y="4401477"/>
                    <a:pt x="0" y="4392585"/>
                    <a:pt x="0" y="4381630"/>
                  </a:cubicBezTo>
                  <a:lnTo>
                    <a:pt x="0" y="19846"/>
                  </a:lnTo>
                  <a:cubicBezTo>
                    <a:pt x="0" y="8891"/>
                    <a:pt x="7749" y="0"/>
                    <a:pt x="17297" y="0"/>
                  </a:cubicBezTo>
                  <a:moveTo>
                    <a:pt x="17297" y="39693"/>
                  </a:moveTo>
                  <a:lnTo>
                    <a:pt x="17297" y="19846"/>
                  </a:lnTo>
                  <a:lnTo>
                    <a:pt x="34594" y="19846"/>
                  </a:lnTo>
                  <a:lnTo>
                    <a:pt x="34594" y="4381630"/>
                  </a:lnTo>
                  <a:lnTo>
                    <a:pt x="17297" y="4381630"/>
                  </a:lnTo>
                  <a:lnTo>
                    <a:pt x="17297" y="4361783"/>
                  </a:lnTo>
                  <a:lnTo>
                    <a:pt x="6353066" y="4361783"/>
                  </a:lnTo>
                  <a:lnTo>
                    <a:pt x="6353066" y="4381630"/>
                  </a:lnTo>
                  <a:lnTo>
                    <a:pt x="6335769" y="4381630"/>
                  </a:lnTo>
                  <a:lnTo>
                    <a:pt x="6335769" y="19846"/>
                  </a:lnTo>
                  <a:lnTo>
                    <a:pt x="6353066" y="19846"/>
                  </a:lnTo>
                  <a:lnTo>
                    <a:pt x="6353066" y="39693"/>
                  </a:lnTo>
                  <a:lnTo>
                    <a:pt x="17297" y="39693"/>
                  </a:lnTo>
                  <a:close/>
                </a:path>
              </a:pathLst>
            </a:custGeom>
            <a:solidFill>
              <a:srgbClr val="FFFFFF"/>
            </a:solidFill>
          </p:spPr>
        </p:sp>
      </p:grpSp>
      <p:grpSp>
        <p:nvGrpSpPr>
          <p:cNvPr name="Group 25" id="25"/>
          <p:cNvGrpSpPr/>
          <p:nvPr/>
        </p:nvGrpSpPr>
        <p:grpSpPr>
          <a:xfrm rot="0">
            <a:off x="12248815" y="2828684"/>
            <a:ext cx="4801173" cy="3431806"/>
            <a:chOff x="0" y="0"/>
            <a:chExt cx="6401563" cy="4575741"/>
          </a:xfrm>
        </p:grpSpPr>
        <p:sp>
          <p:nvSpPr>
            <p:cNvPr name="Freeform 26" id="26"/>
            <p:cNvSpPr/>
            <p:nvPr/>
          </p:nvSpPr>
          <p:spPr>
            <a:xfrm flipH="false" flipV="false" rot="0">
              <a:off x="0" y="0"/>
              <a:ext cx="6401564" cy="4575741"/>
            </a:xfrm>
            <a:custGeom>
              <a:avLst/>
              <a:gdLst/>
              <a:ahLst/>
              <a:cxnLst/>
              <a:rect r="r" b="b" t="t" l="l"/>
              <a:pathLst>
                <a:path h="4575741" w="6401564">
                  <a:moveTo>
                    <a:pt x="0" y="0"/>
                  </a:moveTo>
                  <a:lnTo>
                    <a:pt x="6401564" y="0"/>
                  </a:lnTo>
                  <a:lnTo>
                    <a:pt x="6401564" y="4575741"/>
                  </a:lnTo>
                  <a:lnTo>
                    <a:pt x="0" y="4575741"/>
                  </a:lnTo>
                  <a:close/>
                </a:path>
              </a:pathLst>
            </a:custGeom>
          </p:spPr>
        </p:sp>
        <p:sp>
          <p:nvSpPr>
            <p:cNvPr name="TextBox 27" id="27"/>
            <p:cNvSpPr txBox="true"/>
            <p:nvPr/>
          </p:nvSpPr>
          <p:spPr>
            <a:xfrm>
              <a:off x="0" y="-28575"/>
              <a:ext cx="6401563" cy="4604316"/>
            </a:xfrm>
            <a:prstGeom prst="rect">
              <a:avLst/>
            </a:prstGeom>
          </p:spPr>
          <p:txBody>
            <a:bodyPr anchor="ctr" rtlCol="false" tIns="0" lIns="0" bIns="0" rIns="0"/>
            <a:lstStyle/>
            <a:p>
              <a:pPr algn="ctr" marL="0" indent="0" lvl="0">
                <a:lnSpc>
                  <a:spcPts val="2915"/>
                </a:lnSpc>
              </a:pPr>
              <a:r>
                <a:rPr lang="en-US" sz="2699">
                  <a:solidFill>
                    <a:srgbClr val="FFFFFF"/>
                  </a:solidFill>
                  <a:latin typeface="Calibri (MS)"/>
                  <a:ea typeface="Calibri (MS)"/>
                  <a:cs typeface="Calibri (MS)"/>
                  <a:sym typeface="Calibri (MS)"/>
                </a:rPr>
                <a:t>Genera información que ayuda a determinar si los estudiantes de inglés como lengua extranjera (ELL) han alcanzado el dominio del idioma necesario para participar de manera significativa en las clases de las distintas áreas de contenido sin apoyo del programa.  </a:t>
              </a:r>
            </a:p>
          </p:txBody>
        </p:sp>
      </p:grpSp>
      <p:grpSp>
        <p:nvGrpSpPr>
          <p:cNvPr name="Group 28" id="28"/>
          <p:cNvGrpSpPr/>
          <p:nvPr/>
        </p:nvGrpSpPr>
        <p:grpSpPr>
          <a:xfrm rot="0">
            <a:off x="4419449" y="6260490"/>
            <a:ext cx="4770271" cy="3158493"/>
            <a:chOff x="0" y="0"/>
            <a:chExt cx="6360361" cy="4211324"/>
          </a:xfrm>
        </p:grpSpPr>
        <p:sp>
          <p:nvSpPr>
            <p:cNvPr name="Freeform 29" id="29"/>
            <p:cNvSpPr/>
            <p:nvPr/>
          </p:nvSpPr>
          <p:spPr>
            <a:xfrm flipH="false" flipV="false" rot="0">
              <a:off x="17270" y="18989"/>
              <a:ext cx="6325753" cy="4173273"/>
            </a:xfrm>
            <a:custGeom>
              <a:avLst/>
              <a:gdLst/>
              <a:ahLst/>
              <a:cxnLst/>
              <a:rect r="r" b="b" t="t" l="l"/>
              <a:pathLst>
                <a:path h="4173273" w="6325753">
                  <a:moveTo>
                    <a:pt x="0" y="0"/>
                  </a:moveTo>
                  <a:lnTo>
                    <a:pt x="6325753" y="0"/>
                  </a:lnTo>
                  <a:lnTo>
                    <a:pt x="6325753" y="4173273"/>
                  </a:lnTo>
                  <a:lnTo>
                    <a:pt x="0" y="4173273"/>
                  </a:lnTo>
                  <a:close/>
                </a:path>
              </a:pathLst>
            </a:custGeom>
            <a:solidFill>
              <a:srgbClr val="C2BC80"/>
            </a:solidFill>
          </p:spPr>
        </p:sp>
        <p:sp>
          <p:nvSpPr>
            <p:cNvPr name="Freeform 30" id="30"/>
            <p:cNvSpPr/>
            <p:nvPr/>
          </p:nvSpPr>
          <p:spPr>
            <a:xfrm flipH="false" flipV="false" rot="0">
              <a:off x="0" y="0"/>
              <a:ext cx="6360292" cy="4211250"/>
            </a:xfrm>
            <a:custGeom>
              <a:avLst/>
              <a:gdLst/>
              <a:ahLst/>
              <a:cxnLst/>
              <a:rect r="r" b="b" t="t" l="l"/>
              <a:pathLst>
                <a:path h="4211250" w="6360292">
                  <a:moveTo>
                    <a:pt x="17270" y="0"/>
                  </a:moveTo>
                  <a:lnTo>
                    <a:pt x="6343023" y="0"/>
                  </a:lnTo>
                  <a:cubicBezTo>
                    <a:pt x="6352556" y="0"/>
                    <a:pt x="6360292" y="8507"/>
                    <a:pt x="6360292" y="18989"/>
                  </a:cubicBezTo>
                  <a:lnTo>
                    <a:pt x="6360292" y="4192262"/>
                  </a:lnTo>
                  <a:cubicBezTo>
                    <a:pt x="6360292" y="4202743"/>
                    <a:pt x="6352556" y="4211250"/>
                    <a:pt x="6343023" y="4211250"/>
                  </a:cubicBezTo>
                  <a:lnTo>
                    <a:pt x="17270" y="4211250"/>
                  </a:lnTo>
                  <a:cubicBezTo>
                    <a:pt x="7737" y="4211250"/>
                    <a:pt x="0" y="4202743"/>
                    <a:pt x="0" y="4192262"/>
                  </a:cubicBezTo>
                  <a:lnTo>
                    <a:pt x="0" y="18989"/>
                  </a:lnTo>
                  <a:cubicBezTo>
                    <a:pt x="0" y="8507"/>
                    <a:pt x="7737" y="0"/>
                    <a:pt x="17270" y="0"/>
                  </a:cubicBezTo>
                  <a:moveTo>
                    <a:pt x="17270" y="37978"/>
                  </a:moveTo>
                  <a:lnTo>
                    <a:pt x="17270" y="18989"/>
                  </a:lnTo>
                  <a:lnTo>
                    <a:pt x="34539" y="18989"/>
                  </a:lnTo>
                  <a:lnTo>
                    <a:pt x="34539" y="4192262"/>
                  </a:lnTo>
                  <a:lnTo>
                    <a:pt x="17270" y="4192262"/>
                  </a:lnTo>
                  <a:lnTo>
                    <a:pt x="17270" y="4173273"/>
                  </a:lnTo>
                  <a:lnTo>
                    <a:pt x="6343023" y="4173273"/>
                  </a:lnTo>
                  <a:lnTo>
                    <a:pt x="6343023" y="4192262"/>
                  </a:lnTo>
                  <a:lnTo>
                    <a:pt x="6325753" y="4192262"/>
                  </a:lnTo>
                  <a:lnTo>
                    <a:pt x="6325753" y="18989"/>
                  </a:lnTo>
                  <a:lnTo>
                    <a:pt x="6343023" y="18989"/>
                  </a:lnTo>
                  <a:lnTo>
                    <a:pt x="6343023" y="37978"/>
                  </a:lnTo>
                  <a:lnTo>
                    <a:pt x="17270" y="37978"/>
                  </a:lnTo>
                  <a:close/>
                </a:path>
              </a:pathLst>
            </a:custGeom>
            <a:solidFill>
              <a:srgbClr val="FFFFFF"/>
            </a:solidFill>
          </p:spPr>
        </p:sp>
      </p:grpSp>
      <p:grpSp>
        <p:nvGrpSpPr>
          <p:cNvPr name="Group 31" id="31"/>
          <p:cNvGrpSpPr/>
          <p:nvPr/>
        </p:nvGrpSpPr>
        <p:grpSpPr>
          <a:xfrm rot="0">
            <a:off x="4419449" y="6272851"/>
            <a:ext cx="4770271" cy="3060642"/>
            <a:chOff x="0" y="0"/>
            <a:chExt cx="6360361" cy="4080856"/>
          </a:xfrm>
        </p:grpSpPr>
        <p:sp>
          <p:nvSpPr>
            <p:cNvPr name="Freeform 32" id="32"/>
            <p:cNvSpPr/>
            <p:nvPr/>
          </p:nvSpPr>
          <p:spPr>
            <a:xfrm flipH="false" flipV="false" rot="0">
              <a:off x="0" y="0"/>
              <a:ext cx="6360361" cy="4080856"/>
            </a:xfrm>
            <a:custGeom>
              <a:avLst/>
              <a:gdLst/>
              <a:ahLst/>
              <a:cxnLst/>
              <a:rect r="r" b="b" t="t" l="l"/>
              <a:pathLst>
                <a:path h="4080856" w="6360361">
                  <a:moveTo>
                    <a:pt x="0" y="0"/>
                  </a:moveTo>
                  <a:lnTo>
                    <a:pt x="6360361" y="0"/>
                  </a:lnTo>
                  <a:lnTo>
                    <a:pt x="6360361" y="4080856"/>
                  </a:lnTo>
                  <a:lnTo>
                    <a:pt x="0" y="4080856"/>
                  </a:lnTo>
                  <a:close/>
                </a:path>
              </a:pathLst>
            </a:custGeom>
          </p:spPr>
        </p:sp>
        <p:sp>
          <p:nvSpPr>
            <p:cNvPr name="TextBox 33" id="33"/>
            <p:cNvSpPr txBox="true"/>
            <p:nvPr/>
          </p:nvSpPr>
          <p:spPr>
            <a:xfrm>
              <a:off x="0" y="-28575"/>
              <a:ext cx="6360361" cy="4109431"/>
            </a:xfrm>
            <a:prstGeom prst="rect">
              <a:avLst/>
            </a:prstGeom>
          </p:spPr>
          <p:txBody>
            <a:bodyPr anchor="ctr" rtlCol="false" tIns="0" lIns="0" bIns="0" rIns="0"/>
            <a:lstStyle/>
            <a:p>
              <a:pPr algn="ctr" marL="0" indent="0" lvl="0">
                <a:lnSpc>
                  <a:spcPts val="3239"/>
                </a:lnSpc>
              </a:pPr>
              <a:r>
                <a:rPr lang="en-US" sz="2999">
                  <a:solidFill>
                    <a:srgbClr val="FFFFFF"/>
                  </a:solidFill>
                  <a:latin typeface="Calibri (MS)"/>
                  <a:ea typeface="Calibri (MS)"/>
                  <a:cs typeface="Calibri (MS)"/>
                  <a:sym typeface="Calibri (MS)"/>
                </a:rPr>
                <a:t>Proporciona a los profesores información que pueden utilizar para mejorar la enseñanza y el aprendizaje en programas para sus alumnos de inglés como lengua extranjera.     </a:t>
              </a:r>
            </a:p>
          </p:txBody>
        </p:sp>
      </p:grpSp>
      <p:grpSp>
        <p:nvGrpSpPr>
          <p:cNvPr name="Group 34" id="34"/>
          <p:cNvGrpSpPr/>
          <p:nvPr/>
        </p:nvGrpSpPr>
        <p:grpSpPr>
          <a:xfrm rot="0">
            <a:off x="9395401" y="6312877"/>
            <a:ext cx="4853353" cy="3053718"/>
            <a:chOff x="0" y="0"/>
            <a:chExt cx="6471137" cy="4071624"/>
          </a:xfrm>
        </p:grpSpPr>
        <p:sp>
          <p:nvSpPr>
            <p:cNvPr name="Freeform 35" id="35"/>
            <p:cNvSpPr/>
            <p:nvPr/>
          </p:nvSpPr>
          <p:spPr>
            <a:xfrm flipH="false" flipV="false" rot="0">
              <a:off x="17570" y="18359"/>
              <a:ext cx="6435927" cy="4034835"/>
            </a:xfrm>
            <a:custGeom>
              <a:avLst/>
              <a:gdLst/>
              <a:ahLst/>
              <a:cxnLst/>
              <a:rect r="r" b="b" t="t" l="l"/>
              <a:pathLst>
                <a:path h="4034835" w="6435927">
                  <a:moveTo>
                    <a:pt x="0" y="0"/>
                  </a:moveTo>
                  <a:lnTo>
                    <a:pt x="6435927" y="0"/>
                  </a:lnTo>
                  <a:lnTo>
                    <a:pt x="6435927" y="4034835"/>
                  </a:lnTo>
                  <a:lnTo>
                    <a:pt x="0" y="4034835"/>
                  </a:lnTo>
                  <a:close/>
                </a:path>
              </a:pathLst>
            </a:custGeom>
            <a:solidFill>
              <a:srgbClr val="94A088"/>
            </a:solidFill>
          </p:spPr>
        </p:sp>
        <p:sp>
          <p:nvSpPr>
            <p:cNvPr name="Freeform 36" id="36"/>
            <p:cNvSpPr/>
            <p:nvPr/>
          </p:nvSpPr>
          <p:spPr>
            <a:xfrm flipH="false" flipV="false" rot="0">
              <a:off x="0" y="0"/>
              <a:ext cx="6471068" cy="4071553"/>
            </a:xfrm>
            <a:custGeom>
              <a:avLst/>
              <a:gdLst/>
              <a:ahLst/>
              <a:cxnLst/>
              <a:rect r="r" b="b" t="t" l="l"/>
              <a:pathLst>
                <a:path h="4071553" w="6471068">
                  <a:moveTo>
                    <a:pt x="17570" y="0"/>
                  </a:moveTo>
                  <a:lnTo>
                    <a:pt x="6453497" y="0"/>
                  </a:lnTo>
                  <a:cubicBezTo>
                    <a:pt x="6463196" y="0"/>
                    <a:pt x="6471068" y="8225"/>
                    <a:pt x="6471068" y="18359"/>
                  </a:cubicBezTo>
                  <a:lnTo>
                    <a:pt x="6471068" y="4053194"/>
                  </a:lnTo>
                  <a:cubicBezTo>
                    <a:pt x="6471068" y="4063328"/>
                    <a:pt x="6463196" y="4071553"/>
                    <a:pt x="6453497" y="4071553"/>
                  </a:cubicBezTo>
                  <a:lnTo>
                    <a:pt x="17570" y="4071553"/>
                  </a:lnTo>
                  <a:cubicBezTo>
                    <a:pt x="7871" y="4071553"/>
                    <a:pt x="0" y="4063328"/>
                    <a:pt x="0" y="4053194"/>
                  </a:cubicBezTo>
                  <a:lnTo>
                    <a:pt x="0" y="18359"/>
                  </a:lnTo>
                  <a:cubicBezTo>
                    <a:pt x="0" y="8225"/>
                    <a:pt x="7871" y="0"/>
                    <a:pt x="17570" y="0"/>
                  </a:cubicBezTo>
                  <a:moveTo>
                    <a:pt x="17570" y="36718"/>
                  </a:moveTo>
                  <a:lnTo>
                    <a:pt x="17570" y="18359"/>
                  </a:lnTo>
                  <a:lnTo>
                    <a:pt x="35141" y="18359"/>
                  </a:lnTo>
                  <a:lnTo>
                    <a:pt x="35141" y="4053194"/>
                  </a:lnTo>
                  <a:lnTo>
                    <a:pt x="17570" y="4053194"/>
                  </a:lnTo>
                  <a:lnTo>
                    <a:pt x="17570" y="4034835"/>
                  </a:lnTo>
                  <a:lnTo>
                    <a:pt x="6453497" y="4034835"/>
                  </a:lnTo>
                  <a:lnTo>
                    <a:pt x="6453497" y="4053194"/>
                  </a:lnTo>
                  <a:lnTo>
                    <a:pt x="6435927" y="4053194"/>
                  </a:lnTo>
                  <a:lnTo>
                    <a:pt x="6435927" y="18359"/>
                  </a:lnTo>
                  <a:lnTo>
                    <a:pt x="6453497" y="18359"/>
                  </a:lnTo>
                  <a:lnTo>
                    <a:pt x="6453497" y="36718"/>
                  </a:lnTo>
                  <a:lnTo>
                    <a:pt x="17570" y="36718"/>
                  </a:lnTo>
                  <a:close/>
                </a:path>
              </a:pathLst>
            </a:custGeom>
            <a:solidFill>
              <a:srgbClr val="FFFFFF"/>
            </a:solidFill>
          </p:spPr>
        </p:sp>
      </p:grpSp>
      <p:grpSp>
        <p:nvGrpSpPr>
          <p:cNvPr name="Group 37" id="37"/>
          <p:cNvGrpSpPr/>
          <p:nvPr/>
        </p:nvGrpSpPr>
        <p:grpSpPr>
          <a:xfrm rot="0">
            <a:off x="9629542" y="6655387"/>
            <a:ext cx="4385072" cy="2295571"/>
            <a:chOff x="0" y="0"/>
            <a:chExt cx="5846762" cy="3060761"/>
          </a:xfrm>
        </p:grpSpPr>
        <p:sp>
          <p:nvSpPr>
            <p:cNvPr name="Freeform 38" id="38"/>
            <p:cNvSpPr/>
            <p:nvPr/>
          </p:nvSpPr>
          <p:spPr>
            <a:xfrm flipH="false" flipV="false" rot="0">
              <a:off x="0" y="0"/>
              <a:ext cx="5846762" cy="3060761"/>
            </a:xfrm>
            <a:custGeom>
              <a:avLst/>
              <a:gdLst/>
              <a:ahLst/>
              <a:cxnLst/>
              <a:rect r="r" b="b" t="t" l="l"/>
              <a:pathLst>
                <a:path h="3060761" w="5846762">
                  <a:moveTo>
                    <a:pt x="0" y="0"/>
                  </a:moveTo>
                  <a:lnTo>
                    <a:pt x="5846762" y="0"/>
                  </a:lnTo>
                  <a:lnTo>
                    <a:pt x="5846762" y="3060761"/>
                  </a:lnTo>
                  <a:lnTo>
                    <a:pt x="0" y="3060761"/>
                  </a:lnTo>
                  <a:close/>
                </a:path>
              </a:pathLst>
            </a:custGeom>
          </p:spPr>
        </p:sp>
        <p:sp>
          <p:nvSpPr>
            <p:cNvPr name="TextBox 39" id="39"/>
            <p:cNvSpPr txBox="true"/>
            <p:nvPr/>
          </p:nvSpPr>
          <p:spPr>
            <a:xfrm>
              <a:off x="0" y="-28575"/>
              <a:ext cx="5846762" cy="3089336"/>
            </a:xfrm>
            <a:prstGeom prst="rect">
              <a:avLst/>
            </a:prstGeom>
          </p:spPr>
          <p:txBody>
            <a:bodyPr anchor="ctr" rtlCol="false" tIns="0" lIns="0" bIns="0" rIns="0"/>
            <a:lstStyle/>
            <a:p>
              <a:pPr algn="ctr" marL="0" indent="0" lvl="0">
                <a:lnSpc>
                  <a:spcPts val="3347"/>
                </a:lnSpc>
              </a:pPr>
              <a:r>
                <a:rPr lang="en-US" sz="3099">
                  <a:solidFill>
                    <a:srgbClr val="FFFFFF"/>
                  </a:solidFill>
                  <a:latin typeface="Calibri (MS)"/>
                  <a:ea typeface="Calibri (MS)"/>
                  <a:cs typeface="Calibri (MS)"/>
                  <a:sym typeface="Calibri (MS)"/>
                </a:rPr>
                <a:t>Proporciona a los distritos información que les ayuda a evaluar la eficacia de sus programas de inglés como segundo idioma/bilingües.</a:t>
              </a:r>
            </a:p>
          </p:txBody>
        </p:sp>
      </p:gr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 y="9601200"/>
            <a:ext cx="18288000" cy="685800"/>
            <a:chOff x="0" y="0"/>
            <a:chExt cx="24384000" cy="914400"/>
          </a:xfrm>
        </p:grpSpPr>
        <p:sp>
          <p:nvSpPr>
            <p:cNvPr name="Freeform 3" id="3"/>
            <p:cNvSpPr/>
            <p:nvPr/>
          </p:nvSpPr>
          <p:spPr>
            <a:xfrm flipH="false" flipV="false" rot="0">
              <a:off x="0" y="0"/>
              <a:ext cx="24384000" cy="914400"/>
            </a:xfrm>
            <a:custGeom>
              <a:avLst/>
              <a:gdLst/>
              <a:ahLst/>
              <a:cxnLst/>
              <a:rect r="r" b="b" t="t" l="l"/>
              <a:pathLst>
                <a:path h="914400" w="24384000">
                  <a:moveTo>
                    <a:pt x="0" y="0"/>
                  </a:moveTo>
                  <a:lnTo>
                    <a:pt x="24384000" y="0"/>
                  </a:lnTo>
                  <a:lnTo>
                    <a:pt x="24384000" y="914400"/>
                  </a:lnTo>
                  <a:lnTo>
                    <a:pt x="0" y="914400"/>
                  </a:lnTo>
                  <a:close/>
                </a:path>
              </a:pathLst>
            </a:custGeom>
            <a:solidFill>
              <a:srgbClr val="BD582C"/>
            </a:solidFill>
          </p:spPr>
        </p:sp>
      </p:grpSp>
      <p:grpSp>
        <p:nvGrpSpPr>
          <p:cNvPr name="Group 4" id="4"/>
          <p:cNvGrpSpPr/>
          <p:nvPr/>
        </p:nvGrpSpPr>
        <p:grpSpPr>
          <a:xfrm rot="0">
            <a:off x="0" y="9501474"/>
            <a:ext cx="18288002" cy="98997"/>
            <a:chOff x="0" y="0"/>
            <a:chExt cx="24384002" cy="131996"/>
          </a:xfrm>
        </p:grpSpPr>
        <p:sp>
          <p:nvSpPr>
            <p:cNvPr name="Freeform 5" id="5"/>
            <p:cNvSpPr/>
            <p:nvPr/>
          </p:nvSpPr>
          <p:spPr>
            <a:xfrm flipH="false" flipV="false" rot="0">
              <a:off x="0" y="0"/>
              <a:ext cx="24384000" cy="131953"/>
            </a:xfrm>
            <a:custGeom>
              <a:avLst/>
              <a:gdLst/>
              <a:ahLst/>
              <a:cxnLst/>
              <a:rect r="r" b="b" t="t" l="l"/>
              <a:pathLst>
                <a:path h="131953" w="24384000">
                  <a:moveTo>
                    <a:pt x="0" y="0"/>
                  </a:moveTo>
                  <a:lnTo>
                    <a:pt x="24384000" y="0"/>
                  </a:lnTo>
                  <a:lnTo>
                    <a:pt x="24384000" y="131953"/>
                  </a:lnTo>
                  <a:lnTo>
                    <a:pt x="0" y="131953"/>
                  </a:lnTo>
                  <a:close/>
                </a:path>
              </a:pathLst>
            </a:custGeom>
            <a:solidFill>
              <a:srgbClr val="E48312"/>
            </a:solidFill>
          </p:spPr>
        </p:sp>
      </p:grpSp>
      <p:sp>
        <p:nvSpPr>
          <p:cNvPr name="AutoShape 6" id="6"/>
          <p:cNvSpPr/>
          <p:nvPr/>
        </p:nvSpPr>
        <p:spPr>
          <a:xfrm>
            <a:off x="9280624" y="-4611654"/>
            <a:ext cx="0" cy="14959968"/>
          </a:xfrm>
          <a:prstGeom prst="line">
            <a:avLst/>
          </a:prstGeom>
          <a:ln cap="rnd" w="9525">
            <a:solidFill>
              <a:srgbClr val="000000"/>
            </a:solidFill>
            <a:prstDash val="solid"/>
            <a:headEnd type="none" len="sm" w="sm"/>
            <a:tailEnd type="none" len="sm" w="sm"/>
          </a:ln>
        </p:spPr>
      </p:sp>
      <p:grpSp>
        <p:nvGrpSpPr>
          <p:cNvPr name="Group 7" id="7"/>
          <p:cNvGrpSpPr/>
          <p:nvPr/>
        </p:nvGrpSpPr>
        <p:grpSpPr>
          <a:xfrm rot="0">
            <a:off x="4762" y="9601200"/>
            <a:ext cx="18283238" cy="685800"/>
            <a:chOff x="0" y="0"/>
            <a:chExt cx="24377650" cy="914400"/>
          </a:xfrm>
        </p:grpSpPr>
        <p:sp>
          <p:nvSpPr>
            <p:cNvPr name="Freeform 8" id="8"/>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9" id="9"/>
          <p:cNvGrpSpPr/>
          <p:nvPr/>
        </p:nvGrpSpPr>
        <p:grpSpPr>
          <a:xfrm rot="0">
            <a:off x="22" y="9501474"/>
            <a:ext cx="18283238" cy="96012"/>
            <a:chOff x="0" y="0"/>
            <a:chExt cx="24377650" cy="128016"/>
          </a:xfrm>
        </p:grpSpPr>
        <p:sp>
          <p:nvSpPr>
            <p:cNvPr name="Freeform 10" id="10"/>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sp>
        <p:nvSpPr>
          <p:cNvPr name="TextBox 11" id="11"/>
          <p:cNvSpPr txBox="true"/>
          <p:nvPr/>
        </p:nvSpPr>
        <p:spPr>
          <a:xfrm rot="0">
            <a:off x="500102" y="409575"/>
            <a:ext cx="8278097" cy="8848725"/>
          </a:xfrm>
          <a:prstGeom prst="rect">
            <a:avLst/>
          </a:prstGeom>
        </p:spPr>
        <p:txBody>
          <a:bodyPr anchor="t" rtlCol="false" tIns="0" lIns="0" bIns="0" rIns="0">
            <a:spAutoFit/>
          </a:bodyPr>
          <a:lstStyle/>
          <a:p>
            <a:pPr algn="l" marL="0" indent="0" lvl="0">
              <a:lnSpc>
                <a:spcPts val="5039"/>
              </a:lnSpc>
            </a:pPr>
            <a:r>
              <a:rPr lang="en-US" b="true" sz="4199">
                <a:solidFill>
                  <a:srgbClr val="000000"/>
                </a:solidFill>
                <a:latin typeface="Arimo Bold"/>
                <a:ea typeface="Arimo Bold"/>
                <a:cs typeface="Arimo Bold"/>
                <a:sym typeface="Arimo Bold"/>
              </a:rPr>
              <a:t>¿Cómo puedo saber cuándo mi hijo domina el inglés?</a:t>
            </a:r>
          </a:p>
          <a:p>
            <a:pPr algn="l" marL="0" indent="0" lvl="0">
              <a:lnSpc>
                <a:spcPts val="4597"/>
              </a:lnSpc>
            </a:pPr>
          </a:p>
          <a:p>
            <a:pPr algn="l" marL="0" indent="0" lvl="0">
              <a:lnSpc>
                <a:spcPts val="4597"/>
              </a:lnSpc>
            </a:pPr>
            <a:r>
              <a:rPr lang="en-US" sz="3830">
                <a:solidFill>
                  <a:srgbClr val="000000"/>
                </a:solidFill>
                <a:latin typeface="Arimo"/>
                <a:ea typeface="Arimo"/>
                <a:cs typeface="Arimo"/>
                <a:sym typeface="Arimo"/>
              </a:rPr>
              <a:t>Todos los estudiantes de ESOL (desde jardín de infancia hasta el último curso de secundaria y los exentos) deben realizar la prueba ACCESS anualmente. (Periodo de pruebas: enero-marzo)</a:t>
            </a:r>
          </a:p>
          <a:p>
            <a:pPr algn="l" marL="0" indent="0" lvl="0">
              <a:lnSpc>
                <a:spcPts val="4597"/>
              </a:lnSpc>
            </a:pPr>
          </a:p>
          <a:p>
            <a:pPr algn="l" marL="0" indent="0" lvl="0">
              <a:lnSpc>
                <a:spcPts val="4597"/>
              </a:lnSpc>
            </a:pPr>
            <a:r>
              <a:rPr lang="en-US" sz="3830">
                <a:solidFill>
                  <a:srgbClr val="000000"/>
                </a:solidFill>
                <a:latin typeface="Arimo"/>
                <a:ea typeface="Arimo"/>
                <a:cs typeface="Arimo"/>
                <a:sym typeface="Arimo"/>
              </a:rPr>
              <a:t>Los padres recibirán los resultados de las pruebas en mayo. </a:t>
            </a:r>
          </a:p>
          <a:p>
            <a:pPr algn="l" marL="0" indent="0" lvl="0">
              <a:lnSpc>
                <a:spcPts val="4597"/>
              </a:lnSpc>
            </a:pPr>
          </a:p>
          <a:p>
            <a:pPr algn="l" marL="0" indent="0" lvl="0">
              <a:lnSpc>
                <a:spcPts val="4597"/>
              </a:lnSpc>
            </a:pPr>
            <a:r>
              <a:rPr lang="en-US" sz="3830">
                <a:solidFill>
                  <a:srgbClr val="000000"/>
                </a:solidFill>
                <a:latin typeface="Arimo"/>
                <a:ea typeface="Arimo"/>
                <a:cs typeface="Arimo"/>
                <a:sym typeface="Arimo"/>
              </a:rPr>
              <a:t>Los resultados explican el nivel de dominio del inglés de su hijo/a.</a:t>
            </a:r>
          </a:p>
        </p:txBody>
      </p:sp>
      <p:sp>
        <p:nvSpPr>
          <p:cNvPr name="TextBox 12" id="12"/>
          <p:cNvSpPr txBox="true"/>
          <p:nvPr/>
        </p:nvSpPr>
        <p:spPr>
          <a:xfrm rot="0">
            <a:off x="9280624" y="238125"/>
            <a:ext cx="8734761" cy="9020175"/>
          </a:xfrm>
          <a:prstGeom prst="rect">
            <a:avLst/>
          </a:prstGeom>
        </p:spPr>
        <p:txBody>
          <a:bodyPr anchor="t" rtlCol="false" tIns="0" lIns="0" bIns="0" rIns="0">
            <a:spAutoFit/>
          </a:bodyPr>
          <a:lstStyle/>
          <a:p>
            <a:pPr algn="ctr" marL="0" indent="0" lvl="0">
              <a:lnSpc>
                <a:spcPts val="4560"/>
              </a:lnSpc>
            </a:pPr>
            <a:r>
              <a:rPr lang="en-US" b="true" sz="3800">
                <a:solidFill>
                  <a:srgbClr val="000000"/>
                </a:solidFill>
                <a:latin typeface="Arimo Bold"/>
                <a:ea typeface="Arimo Bold"/>
                <a:cs typeface="Arimo Bold"/>
                <a:sym typeface="Arimo Bold"/>
              </a:rPr>
              <a:t>¿Qué es la prueba ACCESS?</a:t>
            </a:r>
          </a:p>
          <a:p>
            <a:pPr algn="l" marL="0" indent="0" lvl="0">
              <a:lnSpc>
                <a:spcPts val="4200"/>
              </a:lnSpc>
            </a:pPr>
          </a:p>
          <a:p>
            <a:pPr algn="l" marL="723900" indent="-361950" lvl="1">
              <a:lnSpc>
                <a:spcPts val="4199"/>
              </a:lnSpc>
              <a:buFont typeface="Arial"/>
              <a:buChar char="•"/>
            </a:pPr>
            <a:r>
              <a:rPr lang="en-US" sz="3999">
                <a:solidFill>
                  <a:srgbClr val="000000"/>
                </a:solidFill>
                <a:latin typeface="Arimo"/>
                <a:ea typeface="Arimo"/>
                <a:cs typeface="Arimo"/>
                <a:sym typeface="Arimo"/>
              </a:rPr>
              <a:t>Acceso a la comprensión y comunicación en inglés de estado a estado.</a:t>
            </a:r>
          </a:p>
          <a:p>
            <a:pPr algn="l" marL="0" indent="0" lvl="0">
              <a:lnSpc>
                <a:spcPts val="4199"/>
              </a:lnSpc>
            </a:pPr>
          </a:p>
          <a:p>
            <a:pPr algn="l" marL="723900" indent="-361950" lvl="1">
              <a:lnSpc>
                <a:spcPts val="4199"/>
              </a:lnSpc>
              <a:buFont typeface="Arial"/>
              <a:buChar char="•"/>
            </a:pPr>
            <a:r>
              <a:rPr lang="en-US" sz="3999">
                <a:solidFill>
                  <a:srgbClr val="000000"/>
                </a:solidFill>
                <a:latin typeface="Arimo"/>
                <a:ea typeface="Arimo"/>
                <a:cs typeface="Arimo"/>
                <a:sym typeface="Arimo"/>
              </a:rPr>
              <a:t>Evalúa la lectura, la escritura, la comprensión auditiva y la expresión oral.</a:t>
            </a:r>
          </a:p>
          <a:p>
            <a:pPr algn="l" marL="0" indent="0" lvl="0">
              <a:lnSpc>
                <a:spcPts val="4199"/>
              </a:lnSpc>
            </a:pPr>
          </a:p>
          <a:p>
            <a:pPr algn="l" marL="723900" indent="-361950" lvl="1">
              <a:lnSpc>
                <a:spcPts val="4199"/>
              </a:lnSpc>
              <a:buFont typeface="Arial"/>
              <a:buChar char="•"/>
            </a:pPr>
            <a:r>
              <a:rPr lang="en-US" sz="3999">
                <a:solidFill>
                  <a:srgbClr val="000000"/>
                </a:solidFill>
                <a:latin typeface="Arimo"/>
                <a:ea typeface="Arimo"/>
                <a:cs typeface="Arimo"/>
                <a:sym typeface="Arimo"/>
              </a:rPr>
              <a:t>En formato digital/papel (1.º a 12.º grado) En formato papel (K)</a:t>
            </a:r>
          </a:p>
          <a:p>
            <a:pPr algn="l" marL="0" indent="0" lvl="0">
              <a:lnSpc>
                <a:spcPts val="4199"/>
              </a:lnSpc>
            </a:pPr>
          </a:p>
          <a:p>
            <a:pPr algn="l" marL="723900" indent="-361950" lvl="1">
              <a:lnSpc>
                <a:spcPts val="4199"/>
              </a:lnSpc>
              <a:buFont typeface="Arial"/>
              <a:buChar char="•"/>
            </a:pPr>
            <a:r>
              <a:rPr lang="en-US" sz="3999">
                <a:solidFill>
                  <a:srgbClr val="000000"/>
                </a:solidFill>
                <a:latin typeface="Arimo"/>
                <a:ea typeface="Arimo"/>
                <a:cs typeface="Arimo"/>
                <a:sym typeface="Arimo"/>
              </a:rPr>
              <a:t>Debe obtener una puntuación de 4,7 o superior en una escala de 6,0 puntos para salir del programa ESOL.</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 y="9601200"/>
            <a:ext cx="18288000" cy="685800"/>
            <a:chOff x="0" y="0"/>
            <a:chExt cx="24384000" cy="914400"/>
          </a:xfrm>
        </p:grpSpPr>
        <p:sp>
          <p:nvSpPr>
            <p:cNvPr name="Freeform 3" id="3"/>
            <p:cNvSpPr/>
            <p:nvPr/>
          </p:nvSpPr>
          <p:spPr>
            <a:xfrm flipH="false" flipV="false" rot="0">
              <a:off x="0" y="0"/>
              <a:ext cx="24384000" cy="914400"/>
            </a:xfrm>
            <a:custGeom>
              <a:avLst/>
              <a:gdLst/>
              <a:ahLst/>
              <a:cxnLst/>
              <a:rect r="r" b="b" t="t" l="l"/>
              <a:pathLst>
                <a:path h="914400" w="24384000">
                  <a:moveTo>
                    <a:pt x="0" y="0"/>
                  </a:moveTo>
                  <a:lnTo>
                    <a:pt x="24384000" y="0"/>
                  </a:lnTo>
                  <a:lnTo>
                    <a:pt x="24384000" y="914400"/>
                  </a:lnTo>
                  <a:lnTo>
                    <a:pt x="0" y="914400"/>
                  </a:lnTo>
                  <a:close/>
                </a:path>
              </a:pathLst>
            </a:custGeom>
            <a:solidFill>
              <a:srgbClr val="BD582C"/>
            </a:solidFill>
          </p:spPr>
        </p:sp>
      </p:grpSp>
      <p:grpSp>
        <p:nvGrpSpPr>
          <p:cNvPr name="Group 4" id="4"/>
          <p:cNvGrpSpPr/>
          <p:nvPr/>
        </p:nvGrpSpPr>
        <p:grpSpPr>
          <a:xfrm rot="0">
            <a:off x="0" y="9501474"/>
            <a:ext cx="18288002" cy="98997"/>
            <a:chOff x="0" y="0"/>
            <a:chExt cx="24384002" cy="131996"/>
          </a:xfrm>
        </p:grpSpPr>
        <p:sp>
          <p:nvSpPr>
            <p:cNvPr name="Freeform 5" id="5"/>
            <p:cNvSpPr/>
            <p:nvPr/>
          </p:nvSpPr>
          <p:spPr>
            <a:xfrm flipH="false" flipV="false" rot="0">
              <a:off x="0" y="0"/>
              <a:ext cx="24384000" cy="131953"/>
            </a:xfrm>
            <a:custGeom>
              <a:avLst/>
              <a:gdLst/>
              <a:ahLst/>
              <a:cxnLst/>
              <a:rect r="r" b="b" t="t" l="l"/>
              <a:pathLst>
                <a:path h="131953" w="24384000">
                  <a:moveTo>
                    <a:pt x="0" y="0"/>
                  </a:moveTo>
                  <a:lnTo>
                    <a:pt x="24384000" y="0"/>
                  </a:lnTo>
                  <a:lnTo>
                    <a:pt x="24384000" y="131953"/>
                  </a:lnTo>
                  <a:lnTo>
                    <a:pt x="0" y="131953"/>
                  </a:lnTo>
                  <a:close/>
                </a:path>
              </a:pathLst>
            </a:custGeom>
            <a:solidFill>
              <a:srgbClr val="E48312"/>
            </a:solidFill>
          </p:spPr>
        </p:sp>
      </p:grpSp>
      <p:grpSp>
        <p:nvGrpSpPr>
          <p:cNvPr name="Group 6" id="6"/>
          <p:cNvGrpSpPr/>
          <p:nvPr/>
        </p:nvGrpSpPr>
        <p:grpSpPr>
          <a:xfrm rot="0">
            <a:off x="4762" y="9601200"/>
            <a:ext cx="18283238" cy="685800"/>
            <a:chOff x="0" y="0"/>
            <a:chExt cx="24377650" cy="914400"/>
          </a:xfrm>
        </p:grpSpPr>
        <p:sp>
          <p:nvSpPr>
            <p:cNvPr name="Freeform 7" id="7"/>
            <p:cNvSpPr/>
            <p:nvPr/>
          </p:nvSpPr>
          <p:spPr>
            <a:xfrm flipH="false" flipV="false" rot="0">
              <a:off x="0" y="0"/>
              <a:ext cx="24377650" cy="914400"/>
            </a:xfrm>
            <a:custGeom>
              <a:avLst/>
              <a:gdLst/>
              <a:ahLst/>
              <a:cxnLst/>
              <a:rect r="r" b="b" t="t" l="l"/>
              <a:pathLst>
                <a:path h="914400" w="24377650">
                  <a:moveTo>
                    <a:pt x="0" y="0"/>
                  </a:moveTo>
                  <a:lnTo>
                    <a:pt x="24377650" y="0"/>
                  </a:lnTo>
                  <a:lnTo>
                    <a:pt x="24377650" y="914400"/>
                  </a:lnTo>
                  <a:lnTo>
                    <a:pt x="0" y="914400"/>
                  </a:lnTo>
                  <a:close/>
                </a:path>
              </a:pathLst>
            </a:custGeom>
            <a:solidFill>
              <a:srgbClr val="BD582C"/>
            </a:solidFill>
          </p:spPr>
        </p:sp>
      </p:grpSp>
      <p:grpSp>
        <p:nvGrpSpPr>
          <p:cNvPr name="Group 8" id="8"/>
          <p:cNvGrpSpPr/>
          <p:nvPr/>
        </p:nvGrpSpPr>
        <p:grpSpPr>
          <a:xfrm rot="0">
            <a:off x="22" y="9501474"/>
            <a:ext cx="18283238" cy="96012"/>
            <a:chOff x="0" y="0"/>
            <a:chExt cx="24377650" cy="128016"/>
          </a:xfrm>
        </p:grpSpPr>
        <p:sp>
          <p:nvSpPr>
            <p:cNvPr name="Freeform 9" id="9"/>
            <p:cNvSpPr/>
            <p:nvPr/>
          </p:nvSpPr>
          <p:spPr>
            <a:xfrm flipH="false" flipV="false" rot="0">
              <a:off x="0" y="0"/>
              <a:ext cx="24377650" cy="128016"/>
            </a:xfrm>
            <a:custGeom>
              <a:avLst/>
              <a:gdLst/>
              <a:ahLst/>
              <a:cxnLst/>
              <a:rect r="r" b="b" t="t" l="l"/>
              <a:pathLst>
                <a:path h="128016" w="24377650">
                  <a:moveTo>
                    <a:pt x="0" y="0"/>
                  </a:moveTo>
                  <a:lnTo>
                    <a:pt x="24377650" y="0"/>
                  </a:lnTo>
                  <a:lnTo>
                    <a:pt x="24377650" y="128016"/>
                  </a:lnTo>
                  <a:lnTo>
                    <a:pt x="0" y="128016"/>
                  </a:lnTo>
                  <a:close/>
                </a:path>
              </a:pathLst>
            </a:custGeom>
            <a:solidFill>
              <a:srgbClr val="E48312"/>
            </a:solidFill>
          </p:spPr>
        </p:sp>
      </p:grpSp>
      <p:grpSp>
        <p:nvGrpSpPr>
          <p:cNvPr name="Group 10" id="10"/>
          <p:cNvGrpSpPr/>
          <p:nvPr/>
        </p:nvGrpSpPr>
        <p:grpSpPr>
          <a:xfrm rot="0">
            <a:off x="2901761" y="1113145"/>
            <a:ext cx="6244620" cy="8145155"/>
            <a:chOff x="0" y="0"/>
            <a:chExt cx="6298444" cy="8215360"/>
          </a:xfrm>
        </p:grpSpPr>
        <p:sp>
          <p:nvSpPr>
            <p:cNvPr name="Freeform 11" id="11">
              <a:hlinkClick r:id="rId2" tooltip="https://wida.wisc.edu/sites/default/files/resource/ACCESS-Sample-Individual-Score-Report-English.pdf"/>
            </p:cNvPr>
            <p:cNvSpPr/>
            <p:nvPr/>
          </p:nvSpPr>
          <p:spPr>
            <a:xfrm flipH="false" flipV="false" rot="0">
              <a:off x="0" y="0"/>
              <a:ext cx="6298438" cy="8215376"/>
            </a:xfrm>
            <a:custGeom>
              <a:avLst/>
              <a:gdLst/>
              <a:ahLst/>
              <a:cxnLst/>
              <a:rect r="r" b="b" t="t" l="l"/>
              <a:pathLst>
                <a:path h="8215376" w="6298438">
                  <a:moveTo>
                    <a:pt x="0" y="0"/>
                  </a:moveTo>
                  <a:lnTo>
                    <a:pt x="6298438" y="0"/>
                  </a:lnTo>
                  <a:lnTo>
                    <a:pt x="6298438" y="8215376"/>
                  </a:lnTo>
                  <a:lnTo>
                    <a:pt x="0" y="8215376"/>
                  </a:lnTo>
                  <a:lnTo>
                    <a:pt x="0" y="0"/>
                  </a:lnTo>
                  <a:close/>
                </a:path>
              </a:pathLst>
            </a:custGeom>
            <a:blipFill>
              <a:blip r:embed="rId3"/>
              <a:stretch>
                <a:fillRect l="0" t="0" r="0" b="0"/>
              </a:stretch>
            </a:blipFill>
          </p:spPr>
        </p:sp>
      </p:grpSp>
      <p:grpSp>
        <p:nvGrpSpPr>
          <p:cNvPr name="Group 12" id="12"/>
          <p:cNvGrpSpPr/>
          <p:nvPr/>
        </p:nvGrpSpPr>
        <p:grpSpPr>
          <a:xfrm rot="0">
            <a:off x="12511556" y="2552298"/>
            <a:ext cx="5295139" cy="6353965"/>
            <a:chOff x="0" y="0"/>
            <a:chExt cx="7060185" cy="8471953"/>
          </a:xfrm>
        </p:grpSpPr>
        <p:grpSp>
          <p:nvGrpSpPr>
            <p:cNvPr name="Group 13" id="13"/>
            <p:cNvGrpSpPr/>
            <p:nvPr/>
          </p:nvGrpSpPr>
          <p:grpSpPr>
            <a:xfrm rot="0">
              <a:off x="0" y="0"/>
              <a:ext cx="7060185" cy="8471953"/>
              <a:chOff x="0" y="0"/>
              <a:chExt cx="1394604" cy="1673472"/>
            </a:xfrm>
          </p:grpSpPr>
          <p:sp>
            <p:nvSpPr>
              <p:cNvPr name="Freeform 14" id="14"/>
              <p:cNvSpPr/>
              <p:nvPr/>
            </p:nvSpPr>
            <p:spPr>
              <a:xfrm flipH="false" flipV="false" rot="0">
                <a:off x="0" y="0"/>
                <a:ext cx="1394605" cy="1673472"/>
              </a:xfrm>
              <a:custGeom>
                <a:avLst/>
                <a:gdLst/>
                <a:ahLst/>
                <a:cxnLst/>
                <a:rect r="r" b="b" t="t" l="l"/>
                <a:pathLst>
                  <a:path h="1673472" w="1394605">
                    <a:moveTo>
                      <a:pt x="74566" y="0"/>
                    </a:moveTo>
                    <a:lnTo>
                      <a:pt x="1320038" y="0"/>
                    </a:lnTo>
                    <a:cubicBezTo>
                      <a:pt x="1361220" y="0"/>
                      <a:pt x="1394605" y="33384"/>
                      <a:pt x="1394605" y="74566"/>
                    </a:cubicBezTo>
                    <a:lnTo>
                      <a:pt x="1394605" y="1598906"/>
                    </a:lnTo>
                    <a:cubicBezTo>
                      <a:pt x="1394605" y="1640088"/>
                      <a:pt x="1361220" y="1673472"/>
                      <a:pt x="1320038" y="1673472"/>
                    </a:cubicBezTo>
                    <a:lnTo>
                      <a:pt x="74566" y="1673472"/>
                    </a:lnTo>
                    <a:cubicBezTo>
                      <a:pt x="33384" y="1673472"/>
                      <a:pt x="0" y="1640088"/>
                      <a:pt x="0" y="1598906"/>
                    </a:cubicBezTo>
                    <a:lnTo>
                      <a:pt x="0" y="74566"/>
                    </a:lnTo>
                    <a:cubicBezTo>
                      <a:pt x="0" y="33384"/>
                      <a:pt x="33384" y="0"/>
                      <a:pt x="74566" y="0"/>
                    </a:cubicBezTo>
                    <a:close/>
                  </a:path>
                </a:pathLst>
              </a:custGeom>
              <a:solidFill>
                <a:srgbClr val="D1B1A1"/>
              </a:solidFill>
            </p:spPr>
          </p:sp>
          <p:sp>
            <p:nvSpPr>
              <p:cNvPr name="TextBox 15" id="15"/>
              <p:cNvSpPr txBox="true"/>
              <p:nvPr/>
            </p:nvSpPr>
            <p:spPr>
              <a:xfrm>
                <a:off x="0" y="9525"/>
                <a:ext cx="1394604" cy="1663947"/>
              </a:xfrm>
              <a:prstGeom prst="rect">
                <a:avLst/>
              </a:prstGeom>
            </p:spPr>
            <p:txBody>
              <a:bodyPr anchor="ctr" rtlCol="false" tIns="50800" lIns="50800" bIns="50800" rIns="50800"/>
              <a:lstStyle/>
              <a:p>
                <a:pPr algn="ctr">
                  <a:lnSpc>
                    <a:spcPts val="1458"/>
                  </a:lnSpc>
                </a:pPr>
              </a:p>
            </p:txBody>
          </p:sp>
        </p:grpSp>
        <p:sp>
          <p:nvSpPr>
            <p:cNvPr name="TextBox 16" id="16"/>
            <p:cNvSpPr txBox="true"/>
            <p:nvPr/>
          </p:nvSpPr>
          <p:spPr>
            <a:xfrm rot="0">
              <a:off x="242571" y="390846"/>
              <a:ext cx="6555497" cy="7639050"/>
            </a:xfrm>
            <a:prstGeom prst="rect">
              <a:avLst/>
            </a:prstGeom>
          </p:spPr>
          <p:txBody>
            <a:bodyPr anchor="t" rtlCol="false" tIns="0" lIns="0" bIns="0" rIns="0">
              <a:spAutoFit/>
            </a:bodyPr>
            <a:lstStyle/>
            <a:p>
              <a:pPr algn="ctr" marL="0" indent="0" lvl="0">
                <a:lnSpc>
                  <a:spcPts val="4541"/>
                </a:lnSpc>
              </a:pPr>
              <a:r>
                <a:rPr lang="en-US" b="true" sz="3784">
                  <a:solidFill>
                    <a:srgbClr val="000000"/>
                  </a:solidFill>
                  <a:latin typeface="Arimo Bold"/>
                  <a:ea typeface="Arimo Bold"/>
                  <a:cs typeface="Arimo Bold"/>
                  <a:sym typeface="Arimo Bold"/>
                </a:rPr>
                <a:t>¿Cuáles son los niveles de dominio del idioma inglés?</a:t>
              </a:r>
            </a:p>
            <a:p>
              <a:pPr algn="l" marL="0" indent="0" lvl="0">
                <a:lnSpc>
                  <a:spcPts val="4541"/>
                </a:lnSpc>
              </a:pPr>
            </a:p>
            <a:p>
              <a:pPr algn="l" marL="0" indent="0" lvl="0">
                <a:lnSpc>
                  <a:spcPts val="4541"/>
                </a:lnSpc>
              </a:pPr>
              <a:r>
                <a:rPr lang="en-US" b="true" sz="3784">
                  <a:solidFill>
                    <a:srgbClr val="000000"/>
                  </a:solidFill>
                  <a:latin typeface="Arimo Bold"/>
                  <a:ea typeface="Arimo Bold"/>
                  <a:cs typeface="Arimo Bold"/>
                  <a:sym typeface="Arimo Bold"/>
                </a:rPr>
                <a:t>Etapa 1: Entrada</a:t>
              </a:r>
            </a:p>
            <a:p>
              <a:pPr algn="l" marL="0" indent="0" lvl="0">
                <a:lnSpc>
                  <a:spcPts val="4541"/>
                </a:lnSpc>
              </a:pPr>
              <a:r>
                <a:rPr lang="en-US" b="true" sz="3784">
                  <a:solidFill>
                    <a:srgbClr val="000000"/>
                  </a:solidFill>
                  <a:latin typeface="Arimo Bold"/>
                  <a:ea typeface="Arimo Bold"/>
                  <a:cs typeface="Arimo Bold"/>
                  <a:sym typeface="Arimo Bold"/>
                </a:rPr>
                <a:t>Etapa 2: Inicio </a:t>
              </a:r>
            </a:p>
            <a:p>
              <a:pPr algn="l" marL="0" indent="0" lvl="0">
                <a:lnSpc>
                  <a:spcPts val="4541"/>
                </a:lnSpc>
              </a:pPr>
              <a:r>
                <a:rPr lang="en-US" b="true" sz="3784">
                  <a:solidFill>
                    <a:srgbClr val="000000"/>
                  </a:solidFill>
                  <a:latin typeface="Arimo Bold"/>
                  <a:ea typeface="Arimo Bold"/>
                  <a:cs typeface="Arimo Bold"/>
                  <a:sym typeface="Arimo Bold"/>
                </a:rPr>
                <a:t>Etapa 3: Desarrollo Etapa 4: Expansión Etapa 5: Conexión Etapa 6: Alcance</a:t>
              </a:r>
            </a:p>
          </p:txBody>
        </p:sp>
      </p:grpSp>
      <p:grpSp>
        <p:nvGrpSpPr>
          <p:cNvPr name="Group 17" id="17"/>
          <p:cNvGrpSpPr/>
          <p:nvPr/>
        </p:nvGrpSpPr>
        <p:grpSpPr>
          <a:xfrm rot="0">
            <a:off x="9754264" y="7570418"/>
            <a:ext cx="2366190" cy="1687882"/>
            <a:chOff x="0" y="0"/>
            <a:chExt cx="3154920" cy="2250510"/>
          </a:xfrm>
        </p:grpSpPr>
        <p:sp>
          <p:nvSpPr>
            <p:cNvPr name="Freeform 18" id="18" descr="Imagen relacionada">
              <a:hlinkClick r:id="rId4" tooltip="https://www.uen.org/core/englishlanguage/downloads/wida_intro.pdf"/>
            </p:cNvPr>
            <p:cNvSpPr/>
            <p:nvPr/>
          </p:nvSpPr>
          <p:spPr>
            <a:xfrm flipH="false" flipV="false" rot="0">
              <a:off x="0" y="0"/>
              <a:ext cx="3154934" cy="2250567"/>
            </a:xfrm>
            <a:custGeom>
              <a:avLst/>
              <a:gdLst/>
              <a:ahLst/>
              <a:cxnLst/>
              <a:rect r="r" b="b" t="t" l="l"/>
              <a:pathLst>
                <a:path h="2250567" w="3154934">
                  <a:moveTo>
                    <a:pt x="0" y="0"/>
                  </a:moveTo>
                  <a:lnTo>
                    <a:pt x="3154934" y="0"/>
                  </a:lnTo>
                  <a:lnTo>
                    <a:pt x="3154934" y="2250567"/>
                  </a:lnTo>
                  <a:lnTo>
                    <a:pt x="0" y="2250567"/>
                  </a:lnTo>
                  <a:lnTo>
                    <a:pt x="0" y="0"/>
                  </a:lnTo>
                  <a:close/>
                </a:path>
              </a:pathLst>
            </a:custGeom>
            <a:blipFill>
              <a:blip r:embed="rId5"/>
              <a:stretch>
                <a:fillRect l="0" t="0" r="0" b="2"/>
              </a:stretch>
            </a:blipFill>
          </p:spPr>
        </p:sp>
      </p:grpSp>
      <p:sp>
        <p:nvSpPr>
          <p:cNvPr name="Freeform 19" id="19"/>
          <p:cNvSpPr/>
          <p:nvPr/>
        </p:nvSpPr>
        <p:spPr>
          <a:xfrm flipH="false" flipV="false" rot="-5400000">
            <a:off x="10304047" y="4162090"/>
            <a:ext cx="928996" cy="2891815"/>
          </a:xfrm>
          <a:custGeom>
            <a:avLst/>
            <a:gdLst/>
            <a:ahLst/>
            <a:cxnLst/>
            <a:rect r="r" b="b" t="t" l="l"/>
            <a:pathLst>
              <a:path h="2891815" w="928996">
                <a:moveTo>
                  <a:pt x="0" y="0"/>
                </a:moveTo>
                <a:lnTo>
                  <a:pt x="928996" y="0"/>
                </a:lnTo>
                <a:lnTo>
                  <a:pt x="928996" y="2891816"/>
                </a:lnTo>
                <a:lnTo>
                  <a:pt x="0" y="28918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0" id="20"/>
          <p:cNvSpPr txBox="true"/>
          <p:nvPr/>
        </p:nvSpPr>
        <p:spPr>
          <a:xfrm rot="0">
            <a:off x="255922" y="174798"/>
            <a:ext cx="18996684" cy="690697"/>
          </a:xfrm>
          <a:prstGeom prst="rect">
            <a:avLst/>
          </a:prstGeom>
        </p:spPr>
        <p:txBody>
          <a:bodyPr anchor="t" rtlCol="false" tIns="0" lIns="0" bIns="0" rIns="0">
            <a:spAutoFit/>
          </a:bodyPr>
          <a:lstStyle/>
          <a:p>
            <a:pPr algn="l" marL="0" indent="0" lvl="0">
              <a:lnSpc>
                <a:spcPts val="5325"/>
              </a:lnSpc>
            </a:pPr>
            <a:r>
              <a:rPr lang="en-US" b="true" sz="4438">
                <a:solidFill>
                  <a:srgbClr val="000000"/>
                </a:solidFill>
                <a:latin typeface="Arimo Bold"/>
                <a:ea typeface="Arimo Bold"/>
                <a:cs typeface="Arimo Bold"/>
                <a:sym typeface="Arimo Bold"/>
              </a:rPr>
              <a:t>Explicación del Informe de Calificaciones del Estudiante ACCESS.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DAG3q5nC68o</dc:identifier>
  <dcterms:modified xsi:type="dcterms:W3CDTF">2011-08-01T06:04:30Z</dcterms:modified>
  <cp:revision>1</cp:revision>
  <dc:title>Copy of ESOL Parent Communication</dc:title>
</cp:coreProperties>
</file>