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4"/>
  </p:notesMasterIdLst>
  <p:sldIdLst>
    <p:sldId id="258" r:id="rId5"/>
    <p:sldId id="261" r:id="rId6"/>
    <p:sldId id="262" r:id="rId7"/>
    <p:sldId id="275" r:id="rId8"/>
    <p:sldId id="266" r:id="rId9"/>
    <p:sldId id="268" r:id="rId10"/>
    <p:sldId id="270" r:id="rId11"/>
    <p:sldId id="273" r:id="rId12"/>
    <p:sldId id="274" r:id="rId13"/>
  </p:sldIdLst>
  <p:sldSz cx="13004800" cy="97536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entury Gothic" panose="020B0502020202020204" pitchFamily="34" charset="0"/>
      <p:regular r:id="rId19"/>
      <p:bold r:id="rId20"/>
      <p:italic r:id="rId21"/>
      <p:boldItalic r:id="rId22"/>
    </p:embeddedFont>
    <p:embeddedFont>
      <p:font typeface="Dreaming Outloud Script Pro" panose="020B0604020202020204" charset="0"/>
      <p:regular r:id="rId23"/>
      <p:italic r:id="rId24"/>
    </p:embeddedFont>
    <p:embeddedFont>
      <p:font typeface="Helvetica Neue" panose="020B0604020202020204" charset="0"/>
      <p:regular r:id="rId25"/>
      <p:bold r:id="rId26"/>
      <p:italic r:id="rId27"/>
      <p:boldItalic r:id="rId28"/>
    </p:embeddedFont>
    <p:embeddedFont>
      <p:font typeface="Helvetica Neue Light" panose="020B0604020202020204" charset="0"/>
      <p:regular r:id="rId29"/>
      <p:bold r:id="rId30"/>
      <p:italic r:id="rId31"/>
      <p:boldItalic r:id="rId32"/>
    </p:embeddedFont>
    <p:embeddedFont>
      <p:font typeface="Janda Safe and Sound" panose="020B0604020202020204" charset="0"/>
      <p:regular r:id="rId33"/>
    </p:embeddedFont>
    <p:embeddedFont>
      <p:font typeface="Janda Safe and Sound Solid" panose="020B0604020202020204" charset="0"/>
      <p:regular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4" roundtripDataSignature="AMtx7mhbe4BTFA+C8icHN5S9+wmqBIru6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143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46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4" Type="http://customschemas.google.com/relationships/presentationmetadata" Target="meta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6"/>
          <p:cNvSpPr txBox="1">
            <a:spLocks noGrp="1"/>
          </p:cNvSpPr>
          <p:nvPr>
            <p:ph type="title"/>
          </p:nvPr>
        </p:nvSpPr>
        <p:spPr>
          <a:xfrm>
            <a:off x="975359" y="3029937"/>
            <a:ext cx="11054082" cy="2090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00" tIns="65000" rIns="65000" bIns="65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Calibri"/>
              <a:buNone/>
              <a:defRPr sz="62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36"/>
          <p:cNvSpPr txBox="1">
            <a:spLocks noGrp="1"/>
          </p:cNvSpPr>
          <p:nvPr>
            <p:ph type="body" idx="1"/>
          </p:nvPr>
        </p:nvSpPr>
        <p:spPr>
          <a:xfrm>
            <a:off x="1950719" y="5527040"/>
            <a:ext cx="9103361" cy="2492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00" tIns="65000" rIns="65000" bIns="650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4400"/>
              <a:buFont typeface="Calibri"/>
              <a:buNone/>
              <a:defRPr sz="4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4400"/>
              <a:buFont typeface="Calibri"/>
              <a:buNone/>
              <a:defRPr sz="4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4400"/>
              <a:buFont typeface="Calibri"/>
              <a:buNone/>
              <a:defRPr sz="4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4400"/>
              <a:buFont typeface="Calibri"/>
              <a:buNone/>
              <a:defRPr sz="4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4400"/>
              <a:buFont typeface="Calibri"/>
              <a:buNone/>
              <a:defRPr sz="4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36"/>
          <p:cNvSpPr txBox="1">
            <a:spLocks noGrp="1"/>
          </p:cNvSpPr>
          <p:nvPr>
            <p:ph type="sldNum" idx="12"/>
          </p:nvPr>
        </p:nvSpPr>
        <p:spPr>
          <a:xfrm>
            <a:off x="11998689" y="9114112"/>
            <a:ext cx="355871" cy="371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00" tIns="65000" rIns="65000" bIns="650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">
  <p:cSld name="Photo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8"/>
          <p:cNvSpPr>
            <a:spLocks noGrp="1"/>
          </p:cNvSpPr>
          <p:nvPr>
            <p:ph type="pic" idx="2"/>
          </p:nvPr>
        </p:nvSpPr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R="0" lvl="1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R="0" lvl="2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R="0" lvl="3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R="0" lvl="4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R="0" lvl="5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R="0" lvl="6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R="0" lvl="7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R="0" lvl="8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60" name="Google Shape;60;p48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9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Center">
  <p:cSld name="Title - Cent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0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0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Vertical">
  <p:cSld name="Photo - Vertical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1"/>
          <p:cNvSpPr>
            <a:spLocks noGrp="1"/>
          </p:cNvSpPr>
          <p:nvPr>
            <p:ph type="pic" idx="2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R="0" lvl="1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R="0" lvl="2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R="0" lvl="3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R="0" lvl="4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R="0" lvl="5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R="0" lvl="6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R="0" lvl="7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R="0" lvl="8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31" name="Google Shape;31;p41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 Light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1"/>
          <p:cNvSpPr txBox="1">
            <a:spLocks noGrp="1"/>
          </p:cNvSpPr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  <a:defRPr sz="3200"/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  <a:defRPr sz="3200"/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  <a:defRPr sz="3200"/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  <a:defRPr sz="3200"/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  <a:defRPr sz="3200"/>
            </a:lvl5pPr>
            <a:lvl6pPr marL="2743200" lvl="5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1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Top">
  <p:cSld name="Title - Top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2"/>
          <p:cNvSpPr txBox="1"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2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>
  <p:cSld name="Title &amp; Bulle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3"/>
          <p:cNvSpPr txBox="1"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3"/>
          <p:cNvSpPr txBox="1"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43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ullets &amp; Photo">
  <p:cSld name="Title, Bullets &amp; Photo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4"/>
          <p:cNvSpPr>
            <a:spLocks noGrp="1"/>
          </p:cNvSpPr>
          <p:nvPr>
            <p:ph type="pic" idx="2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R="0" lvl="1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R="0" lvl="2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R="0" lvl="3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R="0" lvl="4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R="0" lvl="5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R="0" lvl="6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R="0" lvl="7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R="0" lvl="8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43" name="Google Shape;43;p44"/>
          <p:cNvSpPr txBox="1"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44"/>
          <p:cNvSpPr txBox="1"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2800"/>
            </a:lvl1pPr>
            <a:lvl2pPr marL="914400" lvl="1" indent="-2286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2800"/>
            </a:lvl2pPr>
            <a:lvl3pPr marL="1371600" lvl="2" indent="-2286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2800"/>
            </a:lvl3pPr>
            <a:lvl4pPr marL="1828800" lvl="3" indent="-2286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2800"/>
            </a:lvl4pPr>
            <a:lvl5pPr marL="2286000" lvl="4" indent="-2286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2800"/>
            </a:lvl5pPr>
            <a:lvl6pPr marL="2743200" lvl="5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4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">
  <p:cSld name="Bullet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5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5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3 Up">
  <p:cSld name="Photo - 3 Up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6"/>
          <p:cNvSpPr>
            <a:spLocks noGrp="1"/>
          </p:cNvSpPr>
          <p:nvPr>
            <p:ph type="pic" idx="2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R="0" lvl="1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R="0" lvl="2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R="0" lvl="3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R="0" lvl="4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R="0" lvl="5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R="0" lvl="6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R="0" lvl="7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R="0" lvl="8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51" name="Google Shape;51;p46"/>
          <p:cNvSpPr>
            <a:spLocks noGrp="1"/>
          </p:cNvSpPr>
          <p:nvPr>
            <p:ph type="pic" idx="3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R="0" lvl="1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R="0" lvl="2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R="0" lvl="3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R="0" lvl="4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R="0" lvl="5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R="0" lvl="6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R="0" lvl="7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R="0" lvl="8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52" name="Google Shape;52;p46"/>
          <p:cNvSpPr>
            <a:spLocks noGrp="1"/>
          </p:cNvSpPr>
          <p:nvPr>
            <p:ph type="pic" idx="4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R="0" lvl="1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R="0" lvl="2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R="0" lvl="3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R="0" lvl="4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R="0" lvl="5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R="0" lvl="6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R="0" lvl="7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R="0" lvl="8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53" name="Google Shape;53;p46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7"/>
          <p:cNvSpPr txBox="1">
            <a:spLocks noGrp="1"/>
          </p:cNvSpPr>
          <p:nvPr>
            <p:ph type="body" idx="1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/>
            </a:lvl1pPr>
            <a:lvl2pPr marL="914400" lvl="1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7"/>
          <p:cNvSpPr txBox="1">
            <a:spLocks noGrp="1"/>
          </p:cNvSpPr>
          <p:nvPr>
            <p:ph type="body" idx="2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Helvetica Neue Light"/>
              <a:buNone/>
              <a:defRPr sz="3800"/>
            </a:lvl1pPr>
            <a:lvl2pPr marL="914400" lvl="1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47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5"/>
          <p:cNvSpPr txBox="1"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7" name="Google Shape;7;p35"/>
          <p:cNvSpPr txBox="1"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8" name="Google Shape;8;p35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edonteatanythingwithaface.blogspot.com/2013/01/walkers-to-add-real-meat-flavourings-to.html" TargetMode="Externa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danielprattelementary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78518" y="3965740"/>
            <a:ext cx="12247764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Janda Safe and Sound" panose="02000503000000020004" pitchFamily="2" charset="0"/>
              </a:rPr>
              <a:t>School doors open at 7:15.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Janda Safe and Sound" panose="02000503000000020004" pitchFamily="2" charset="0"/>
              </a:rPr>
              <a:t>Front doors close at 7:55.</a:t>
            </a:r>
          </a:p>
          <a:p>
            <a:pPr marL="571500" lvl="2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Janda Safe and Sound" panose="02000503000000020004" pitchFamily="2" charset="0"/>
              </a:rPr>
              <a:t>School begins at 8:00. </a:t>
            </a:r>
          </a:p>
          <a:p>
            <a:pPr marL="571500" lvl="2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Janda Safe and Sound" panose="02000503000000020004" pitchFamily="2" charset="0"/>
              </a:rPr>
              <a:t>Carpool and walkers will enter the front of the school.  Buses will enter by the gym.</a:t>
            </a:r>
          </a:p>
          <a:p>
            <a:pPr marL="571500" lvl="2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Janda Safe and Sound" panose="02000503000000020004" pitchFamily="2" charset="0"/>
              </a:rPr>
              <a:t>Snack can be purchased before 8:00.</a:t>
            </a:r>
          </a:p>
          <a:p>
            <a:pPr marL="571500" lvl="2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Janda Safe and Sound" panose="02000503000000020004" pitchFamily="2" charset="0"/>
              </a:rPr>
              <a:t>Students may eat breakfast before 8:00.</a:t>
            </a:r>
            <a:endParaRPr lang="en-US" sz="3200" dirty="0">
              <a:solidFill>
                <a:srgbClr val="8000FF"/>
              </a:solidFill>
              <a:latin typeface="Janda Safe and Sound" panose="02000503000000020004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65A1EA1-A89A-4A03-A12A-E427EF5BA3D5}"/>
              </a:ext>
            </a:extLst>
          </p:cNvPr>
          <p:cNvSpPr txBox="1"/>
          <p:nvPr/>
        </p:nvSpPr>
        <p:spPr>
          <a:xfrm>
            <a:off x="292850" y="3705871"/>
            <a:ext cx="12419099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Janda Safe and Sound" panose="02000503000000020004" pitchFamily="2" charset="0"/>
              </a:rPr>
              <a:t>Carpool tags are mandatory. If you think there is a possibility that your child might be picked up even one day during the year, you MUST have a carpool tag. If you do not have a tag you will be asked to park and walk in to check-out your child.  Please visit the carpool table today in the lunchroom to sign up for our carpool system and receive your tag.</a:t>
            </a:r>
          </a:p>
          <a:p>
            <a:endParaRPr lang="en-US" sz="3200" dirty="0">
              <a:latin typeface="Janda Safe and Sound" panose="02000503000000020004" pitchFamily="2" charset="0"/>
            </a:endParaRPr>
          </a:p>
          <a:p>
            <a:r>
              <a:rPr lang="en-US" sz="3200" dirty="0">
                <a:latin typeface="Janda Safe and Sound" panose="02000503000000020004" pitchFamily="2" charset="0"/>
              </a:rPr>
              <a:t>• </a:t>
            </a:r>
            <a:r>
              <a:rPr lang="en-US" sz="2800" dirty="0">
                <a:latin typeface="Janda Safe and Sound" panose="02000503000000020004" pitchFamily="2" charset="0"/>
              </a:rPr>
              <a:t>Please make sure your child knows how they will get home starting on the first day of school. (walker, car rider, bus number, </a:t>
            </a:r>
            <a:r>
              <a:rPr lang="en-US" sz="2800" u="sng" dirty="0">
                <a:latin typeface="Janda Safe and Sound" panose="02000503000000020004" pitchFamily="2" charset="0"/>
              </a:rPr>
              <a:t>1st load </a:t>
            </a:r>
            <a:r>
              <a:rPr lang="en-US" sz="2800" dirty="0">
                <a:latin typeface="Janda Safe and Sound" panose="02000503000000020004" pitchFamily="2" charset="0"/>
              </a:rPr>
              <a:t> or </a:t>
            </a:r>
            <a:r>
              <a:rPr lang="en-US" sz="2800" u="sng" dirty="0">
                <a:latin typeface="Janda Safe and Sound" panose="02000503000000020004" pitchFamily="2" charset="0"/>
              </a:rPr>
              <a:t>2nd load bus</a:t>
            </a:r>
            <a:r>
              <a:rPr lang="en-US" sz="2800" dirty="0">
                <a:latin typeface="Janda Safe and Sound" panose="02000503000000020004" pitchFamily="2" charset="0"/>
              </a:rPr>
              <a:t>, daycare, YMCA)  </a:t>
            </a:r>
          </a:p>
          <a:p>
            <a:endParaRPr lang="en-US" sz="2800" dirty="0">
              <a:latin typeface="Janda Safe and Sound" panose="02000503000000020004" pitchFamily="2" charset="0"/>
            </a:endParaRPr>
          </a:p>
          <a:p>
            <a:r>
              <a:rPr lang="en-US" sz="2800" dirty="0">
                <a:latin typeface="Janda Safe and Sound" panose="02000503000000020004" pitchFamily="2" charset="0"/>
              </a:rPr>
              <a:t>We highly recommend using your child’s normal dismissal routine beginning on the first day of school.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865CCC-863D-4CE7-9350-936752226C33}"/>
              </a:ext>
            </a:extLst>
          </p:cNvPr>
          <p:cNvSpPr txBox="1"/>
          <p:nvPr/>
        </p:nvSpPr>
        <p:spPr>
          <a:xfrm>
            <a:off x="304800" y="3081867"/>
            <a:ext cx="12395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Janda Safe and Sound" panose="02000503000000020004" pitchFamily="2" charset="0"/>
              </a:rPr>
              <a:t>Progress Reports and Report Cards will be sent home with students throughout the year. Parents can monitor their child’s progress from home, free of charge, using PowerSchool. </a:t>
            </a:r>
          </a:p>
          <a:p>
            <a:endParaRPr lang="en-US" sz="2000" dirty="0">
              <a:latin typeface="Janda Safe and Sound" panose="02000503000000020004" pitchFamily="2" charset="0"/>
            </a:endParaRPr>
          </a:p>
          <a:p>
            <a:r>
              <a:rPr lang="en-US" sz="2000" dirty="0">
                <a:latin typeface="Janda Safe and Sound" panose="02000503000000020004" pitchFamily="2" charset="0"/>
              </a:rPr>
              <a:t> Reading/Language Arts</a:t>
            </a:r>
          </a:p>
          <a:p>
            <a:r>
              <a:rPr lang="en-US" sz="2000" dirty="0">
                <a:latin typeface="Janda Safe and Sound" panose="02000503000000020004" pitchFamily="2" charset="0"/>
              </a:rPr>
              <a:t>60 % Major Grades (includes reading comprehension tests, vocabulary tests, writing, and unit tests) </a:t>
            </a:r>
          </a:p>
          <a:p>
            <a:r>
              <a:rPr lang="en-US" sz="2000" dirty="0">
                <a:latin typeface="Janda Safe and Sound" panose="02000503000000020004" pitchFamily="2" charset="0"/>
              </a:rPr>
              <a:t>40 % Minor Grades (lesson tests, spelling tests, and skills practice)</a:t>
            </a:r>
          </a:p>
          <a:p>
            <a:endParaRPr lang="en-US" sz="2000" dirty="0">
              <a:latin typeface="Janda Safe and Sound" panose="02000503000000020004" pitchFamily="2" charset="0"/>
            </a:endParaRPr>
          </a:p>
          <a:p>
            <a:r>
              <a:rPr lang="en-US" sz="2000" dirty="0">
                <a:latin typeface="Janda Safe and Sound" panose="02000503000000020004" pitchFamily="2" charset="0"/>
              </a:rPr>
              <a:t> Math </a:t>
            </a:r>
          </a:p>
          <a:p>
            <a:r>
              <a:rPr lang="en-US" sz="2000" dirty="0">
                <a:latin typeface="Janda Safe and Sound" panose="02000503000000020004" pitchFamily="2" charset="0"/>
              </a:rPr>
              <a:t>60% Major (includes topic/unit tests and projects)</a:t>
            </a:r>
          </a:p>
          <a:p>
            <a:r>
              <a:rPr lang="en-US" sz="2000" dirty="0">
                <a:latin typeface="Janda Safe and Sound" panose="02000503000000020004" pitchFamily="2" charset="0"/>
              </a:rPr>
              <a:t>40% Minor (includes DMR tests, skills practice, lesson tests, and timed fluency checks) </a:t>
            </a:r>
          </a:p>
          <a:p>
            <a:endParaRPr lang="en-US" sz="2000" dirty="0">
              <a:latin typeface="Janda Safe and Sound" panose="02000503000000020004" pitchFamily="2" charset="0"/>
            </a:endParaRPr>
          </a:p>
          <a:p>
            <a:r>
              <a:rPr lang="en-US" sz="2000" dirty="0">
                <a:latin typeface="Janda Safe and Sound" panose="02000503000000020004" pitchFamily="2" charset="0"/>
              </a:rPr>
              <a:t>Science &amp; Social Studies </a:t>
            </a:r>
          </a:p>
          <a:p>
            <a:r>
              <a:rPr lang="en-US" sz="2000" dirty="0">
                <a:latin typeface="Janda Safe and Sound" panose="02000503000000020004" pitchFamily="2" charset="0"/>
              </a:rPr>
              <a:t>Grades are not weighted.</a:t>
            </a:r>
          </a:p>
          <a:p>
            <a:endParaRPr lang="en-US" sz="2000" dirty="0">
              <a:latin typeface="Janda Safe and Sound" panose="02000503000000020004" pitchFamily="2" charset="0"/>
            </a:endParaRPr>
          </a:p>
          <a:p>
            <a:r>
              <a:rPr lang="en-US" sz="2000" dirty="0">
                <a:latin typeface="Janda Safe and Sound" panose="02000503000000020004" pitchFamily="2" charset="0"/>
              </a:rPr>
              <a:t>Student work will be sent home weekly.  Please review your child’s work with them, sign the parent signature sheet and return the papers in the folder the following day.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23264C-50B4-43A5-A3F4-83A173FB9AB1}"/>
              </a:ext>
            </a:extLst>
          </p:cNvPr>
          <p:cNvSpPr/>
          <p:nvPr/>
        </p:nvSpPr>
        <p:spPr>
          <a:xfrm>
            <a:off x="1828800" y="485424"/>
            <a:ext cx="9294125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reaming Outloud Script Pro" panose="020F0502020204030204" pitchFamily="66" charset="0"/>
                <a:cs typeface="Dreaming Outloud Script Pro" panose="020F0502020204030204" pitchFamily="66" charset="0"/>
              </a:rPr>
              <a:t>Grading Policy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3"/>
          <p:cNvSpPr/>
          <p:nvPr/>
        </p:nvSpPr>
        <p:spPr>
          <a:xfrm>
            <a:off x="251791" y="3524139"/>
            <a:ext cx="12457044" cy="5888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r>
              <a:rPr lang="en-US" sz="2400" dirty="0">
                <a:latin typeface="Janda Safe and Sound Solid" panose="02000503000000020004" pitchFamily="2" charset="0"/>
              </a:rPr>
              <a:t>         </a:t>
            </a:r>
          </a:p>
          <a:p>
            <a:r>
              <a:rPr lang="en-US" sz="2000" spc="-150" dirty="0">
                <a:latin typeface="Janda Safe and Sound" panose="02000503000000020004" pitchFamily="2" charset="0"/>
              </a:rPr>
              <a:t>Students are expected to have appropriate behavior each day.  If students habitually fail to meet our expectations, we will follow the consequences below. </a:t>
            </a:r>
            <a:r>
              <a:rPr lang="en-US" sz="2000" b="1" spc="-150" dirty="0">
                <a:latin typeface="Janda Safe and Sound" panose="02000503000000020004" pitchFamily="2" charset="0"/>
              </a:rPr>
              <a:t> </a:t>
            </a:r>
            <a:r>
              <a:rPr lang="en-US" sz="2000" spc="-150" dirty="0">
                <a:latin typeface="Janda Safe and Sound" panose="02000503000000020004" pitchFamily="2" charset="0"/>
              </a:rPr>
              <a:t>    </a:t>
            </a:r>
          </a:p>
          <a:p>
            <a:endParaRPr lang="en-US" sz="2200" spc="-150" dirty="0">
              <a:latin typeface="Century Gothic" panose="020B0502020202020204" pitchFamily="34" charset="0"/>
            </a:endParaRPr>
          </a:p>
          <a:p>
            <a:r>
              <a:rPr lang="en-US" sz="2200" u="sng" spc="-150" dirty="0">
                <a:latin typeface="Janda Safe and Sound" panose="02000503000000020004" pitchFamily="2" charset="0"/>
              </a:rPr>
              <a:t>Consequences for inappropriate behavior:</a:t>
            </a:r>
            <a:endParaRPr lang="en-US" sz="2200" spc="-150" dirty="0">
              <a:latin typeface="Janda Safe and Sound" panose="02000503000000020004" pitchFamily="2" charset="0"/>
            </a:endParaRPr>
          </a:p>
          <a:p>
            <a:r>
              <a:rPr lang="en-US" sz="2200" spc="-150" dirty="0">
                <a:latin typeface="Janda Safe and Sound" panose="02000503000000020004" pitchFamily="2" charset="0"/>
              </a:rPr>
              <a:t>First offense – Verbal warning</a:t>
            </a:r>
          </a:p>
          <a:p>
            <a:r>
              <a:rPr lang="en-US" sz="2200" spc="-150" dirty="0">
                <a:latin typeface="Janda Safe and Sound" panose="02000503000000020004" pitchFamily="2" charset="0"/>
              </a:rPr>
              <a:t>Second offense – Teacher and student will discuss behavior</a:t>
            </a:r>
          </a:p>
          <a:p>
            <a:r>
              <a:rPr lang="en-US" sz="2200" spc="-150" dirty="0">
                <a:latin typeface="Janda Safe and Sound" panose="02000503000000020004" pitchFamily="2" charset="0"/>
              </a:rPr>
              <a:t>Third offense – Behavior Step 1: Documentation: Teacher/Student conference</a:t>
            </a:r>
          </a:p>
          <a:p>
            <a:r>
              <a:rPr lang="en-US" sz="2200" spc="-150" dirty="0">
                <a:latin typeface="Janda Safe and Sound" panose="02000503000000020004" pitchFamily="2" charset="0"/>
              </a:rPr>
              <a:t>Fourth offense– Behavior Step 2:  Parent contact through </a:t>
            </a:r>
            <a:r>
              <a:rPr lang="en-US" sz="2200" spc="-150" dirty="0" err="1">
                <a:latin typeface="Janda Safe and Sound" panose="02000503000000020004" pitchFamily="2" charset="0"/>
              </a:rPr>
              <a:t>ParentSquare</a:t>
            </a:r>
            <a:r>
              <a:rPr lang="en-US" sz="2200" spc="-150" dirty="0">
                <a:latin typeface="Janda Safe and Sound" panose="02000503000000020004" pitchFamily="2" charset="0"/>
              </a:rPr>
              <a:t> or phone call and no Fun Friday.</a:t>
            </a:r>
          </a:p>
          <a:p>
            <a:r>
              <a:rPr lang="en-US" sz="2200" spc="-150" dirty="0">
                <a:latin typeface="Janda Safe and Sound" panose="02000503000000020004" pitchFamily="2" charset="0"/>
              </a:rPr>
              <a:t>Fifth offense- Behavior Step 3: Conference with Parent, Teacher, and Admin</a:t>
            </a:r>
          </a:p>
          <a:p>
            <a:r>
              <a:rPr lang="en-US" sz="2200" spc="-150" dirty="0">
                <a:latin typeface="Janda Safe and Sound" panose="02000503000000020004" pitchFamily="2" charset="0"/>
              </a:rPr>
              <a:t>Sixth offense- Behavior Step 4: Office Referral</a:t>
            </a:r>
          </a:p>
          <a:p>
            <a:endParaRPr lang="en-US" sz="1800" spc="-150" dirty="0">
              <a:latin typeface="Janda Safe and Sound" panose="02000503000000020004" pitchFamily="2" charset="0"/>
            </a:endParaRPr>
          </a:p>
          <a:p>
            <a:r>
              <a:rPr lang="en-US" sz="1800" spc="-150" dirty="0">
                <a:latin typeface="Janda Safe and Sound" panose="02000503000000020004" pitchFamily="2" charset="0"/>
              </a:rPr>
              <a:t>Students will be rewarded with Fun Friday each week for having appropriate behavior.</a:t>
            </a:r>
          </a:p>
          <a:p>
            <a:endParaRPr lang="en-US" sz="1800" spc="-150" dirty="0">
              <a:latin typeface="Janda Safe and Sound" panose="02000503000000020004" pitchFamily="2" charset="0"/>
            </a:endParaRPr>
          </a:p>
          <a:p>
            <a:r>
              <a:rPr lang="en-US" sz="1800" spc="-150" dirty="0">
                <a:latin typeface="Janda Safe and Sound" panose="02000503000000020004" pitchFamily="2" charset="0"/>
              </a:rPr>
              <a:t>We believe this plan promotes positive behavior, better attention, responsibility, and more successful students.  Please let us know if you have any questions, concerns, or comments regarding our behavior system.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endParaRPr lang="en-US" sz="2400" dirty="0">
              <a:latin typeface="Janda Safe and Sound" panose="02000503000000020004" pitchFamily="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5"/>
          <p:cNvSpPr/>
          <p:nvPr/>
        </p:nvSpPr>
        <p:spPr>
          <a:xfrm>
            <a:off x="414867" y="4151654"/>
            <a:ext cx="12175066" cy="2534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algn="ctr">
              <a:buSzPts val="3600"/>
            </a:pPr>
            <a:r>
              <a:rPr lang="en-US" sz="2400" dirty="0">
                <a:latin typeface="Janda Safe and Sound" panose="02000503000000020004" pitchFamily="2" charset="0"/>
                <a:ea typeface="DJB The Teacher Font" charset="0"/>
                <a:cs typeface="DJB The Teacher Font" charset="0"/>
              </a:rPr>
              <a:t>We would love to celebrate your child’s birthday! Feel free to send in a special treat. Please check with us for any allergies and our class size, as our numbers change throughout the year. Please only send party invitations if our </a:t>
            </a:r>
            <a:r>
              <a:rPr lang="en-US" sz="2400" b="1" u="sng" dirty="0">
                <a:latin typeface="Janda Safe and Sound" panose="02000503000000020004" pitchFamily="2" charset="0"/>
                <a:ea typeface="DJB The Teacher Font" charset="0"/>
                <a:cs typeface="DJB The Teacher Font" charset="0"/>
              </a:rPr>
              <a:t>whole class</a:t>
            </a:r>
            <a:r>
              <a:rPr lang="en-US" sz="2400" dirty="0">
                <a:latin typeface="Janda Safe and Sound" panose="02000503000000020004" pitchFamily="2" charset="0"/>
                <a:ea typeface="DJB The Teacher Font" charset="0"/>
                <a:cs typeface="DJB The Teacher Font" charset="0"/>
              </a:rPr>
              <a:t> is invited…we’re all friends in 3rd grade! Summer birthday?! No problem! Celebrate on their 1/2 birthday or a day of their choice!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endParaRPr dirty="0"/>
          </a:p>
        </p:txBody>
      </p:sp>
      <p:pic>
        <p:nvPicPr>
          <p:cNvPr id="2" name="Picture 1" descr="Birthday Cake Clip Art Border Free Stock Photo - Public ..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491" y="7019982"/>
            <a:ext cx="8491817" cy="221465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7"/>
          <p:cNvSpPr/>
          <p:nvPr/>
        </p:nvSpPr>
        <p:spPr>
          <a:xfrm>
            <a:off x="636621" y="4406163"/>
            <a:ext cx="11731557" cy="4688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numCol="2" anchor="ctr" anchorCtr="0">
            <a:sp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Wingdings" panose="05000000000000000000" pitchFamily="2" charset="2"/>
              <a:buChar char="Ø"/>
            </a:pPr>
            <a:r>
              <a:rPr lang="en-US" sz="2400" dirty="0">
                <a:latin typeface="Janda Safe and Sound" panose="02000503000000020004" pitchFamily="2" charset="0"/>
                <a:sym typeface="Century Gothic"/>
              </a:rPr>
              <a:t>Aug. 11-First Day of School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Wingdings" panose="05000000000000000000" pitchFamily="2" charset="2"/>
              <a:buChar char="Ø"/>
            </a:pPr>
            <a:r>
              <a:rPr lang="en-US" sz="2400" dirty="0">
                <a:latin typeface="Janda Safe and Sound" panose="02000503000000020004" pitchFamily="2" charset="0"/>
                <a:sym typeface="Century Gothic"/>
              </a:rPr>
              <a:t>Sept. 7-Labor Day Holiday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Wingdings" panose="05000000000000000000" pitchFamily="2" charset="2"/>
              <a:buChar char="Ø"/>
            </a:pPr>
            <a:r>
              <a:rPr lang="en-US" sz="2400" dirty="0">
                <a:latin typeface="Janda Safe and Sound" panose="02000503000000020004" pitchFamily="2" charset="0"/>
                <a:sym typeface="Century Gothic"/>
              </a:rPr>
              <a:t>Oct. 9–Early Dismissal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Wingdings" panose="05000000000000000000" pitchFamily="2" charset="2"/>
              <a:buChar char="Ø"/>
            </a:pPr>
            <a:r>
              <a:rPr lang="en-US" sz="2400" dirty="0">
                <a:latin typeface="Janda Safe and Sound" panose="02000503000000020004" pitchFamily="2" charset="0"/>
                <a:sym typeface="Century Gothic"/>
              </a:rPr>
              <a:t>Oct. 12-13-Fall Break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Wingdings" panose="05000000000000000000" pitchFamily="2" charset="2"/>
              <a:buChar char="Ø"/>
            </a:pPr>
            <a:r>
              <a:rPr lang="en-US" sz="2400" dirty="0">
                <a:latin typeface="Janda Safe and Sound" panose="02000503000000020004" pitchFamily="2" charset="0"/>
                <a:sym typeface="Century Gothic"/>
              </a:rPr>
              <a:t>Nov.11-Veteran’s Day Holiday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Wingdings" panose="05000000000000000000" pitchFamily="2" charset="2"/>
              <a:buChar char="Ø"/>
            </a:pPr>
            <a:r>
              <a:rPr lang="en-US" sz="2400" dirty="0">
                <a:latin typeface="Janda Safe and Sound" panose="02000503000000020004" pitchFamily="2" charset="0"/>
                <a:sym typeface="Century Gothic"/>
              </a:rPr>
              <a:t>Nov.23-27-Thanksgiving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Wingdings" panose="05000000000000000000" pitchFamily="2" charset="2"/>
              <a:buChar char="Ø"/>
            </a:pPr>
            <a:r>
              <a:rPr lang="en-US" sz="2400" dirty="0">
                <a:latin typeface="Janda Safe and Sound" panose="02000503000000020004" pitchFamily="2" charset="0"/>
                <a:sym typeface="Century Gothic"/>
              </a:rPr>
              <a:t>Dec. 18 – Early Dismissal</a:t>
            </a:r>
          </a:p>
          <a:p>
            <a:pPr marL="342900" indent="-342900" algn="ctr">
              <a:buSzPts val="3600"/>
              <a:buFont typeface="Wingdings" panose="05000000000000000000" pitchFamily="2" charset="2"/>
              <a:buChar char="Ø"/>
            </a:pPr>
            <a:r>
              <a:rPr lang="en-US" sz="2400" dirty="0">
                <a:latin typeface="Janda Safe and Sound" panose="02000503000000020004" pitchFamily="2" charset="0"/>
                <a:sym typeface="Century Gothic"/>
              </a:rPr>
              <a:t>Dec. 21-Jan. 6-Christmas Holidays</a:t>
            </a:r>
          </a:p>
          <a:p>
            <a:pPr marL="342900" indent="-342900" algn="ctr">
              <a:buSzPts val="3600"/>
              <a:buFont typeface="Wingdings" panose="05000000000000000000" pitchFamily="2" charset="2"/>
              <a:buChar char="Ø"/>
            </a:pPr>
            <a:r>
              <a:rPr lang="en-US" sz="2400" dirty="0">
                <a:latin typeface="Janda Safe and Sound" panose="02000503000000020004" pitchFamily="2" charset="0"/>
                <a:sym typeface="Century Gothic"/>
              </a:rPr>
              <a:t>Jan.7-School Resumes</a:t>
            </a:r>
          </a:p>
          <a:p>
            <a:pPr marL="342900" indent="-342900" algn="ctr">
              <a:buSzPts val="3600"/>
              <a:buFont typeface="Wingdings" panose="05000000000000000000" pitchFamily="2" charset="2"/>
              <a:buChar char="Ø"/>
            </a:pPr>
            <a:endParaRPr lang="en-US" sz="2400" dirty="0">
              <a:latin typeface="Janda Safe and Sound" panose="02000503000000020004" pitchFamily="2" charset="0"/>
              <a:sym typeface="Century Gothic"/>
            </a:endParaRPr>
          </a:p>
          <a:p>
            <a:pPr algn="ctr">
              <a:buSzPts val="3600"/>
            </a:pPr>
            <a:endParaRPr lang="en-US" sz="2400" dirty="0">
              <a:latin typeface="Janda Safe and Sound" panose="02000503000000020004" pitchFamily="2" charset="0"/>
              <a:sym typeface="Century Gothic"/>
            </a:endParaRPr>
          </a:p>
          <a:p>
            <a:pPr algn="ctr">
              <a:buSzPts val="3600"/>
            </a:pPr>
            <a:endParaRPr lang="en-US" sz="2400" dirty="0">
              <a:latin typeface="Janda Safe and Sound" panose="02000503000000020004" pitchFamily="2" charset="0"/>
              <a:sym typeface="Century Gothic"/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Wingdings" panose="05000000000000000000" pitchFamily="2" charset="2"/>
              <a:buChar char="Ø"/>
            </a:pPr>
            <a:r>
              <a:rPr lang="en-US" sz="2400" dirty="0">
                <a:latin typeface="Janda Safe and Sound" panose="02000503000000020004" pitchFamily="2" charset="0"/>
                <a:sym typeface="Century Gothic"/>
              </a:rPr>
              <a:t>Jan.18-MLK Holiday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Wingdings" panose="05000000000000000000" pitchFamily="2" charset="2"/>
              <a:buChar char="Ø"/>
            </a:pPr>
            <a:r>
              <a:rPr lang="en-US" sz="2400" dirty="0">
                <a:latin typeface="Janda Safe and Sound" panose="02000503000000020004" pitchFamily="2" charset="0"/>
                <a:sym typeface="Century Gothic"/>
              </a:rPr>
              <a:t>Feb. 12 Early Dismissal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Wingdings" panose="05000000000000000000" pitchFamily="2" charset="2"/>
              <a:buChar char="Ø"/>
            </a:pPr>
            <a:r>
              <a:rPr lang="en-US" sz="2400" dirty="0">
                <a:latin typeface="Janda Safe and Sound" panose="02000503000000020004" pitchFamily="2" charset="0"/>
                <a:sym typeface="Century Gothic"/>
              </a:rPr>
              <a:t>Feb. 15-President’s Day Holiday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Wingdings" panose="05000000000000000000" pitchFamily="2" charset="2"/>
              <a:buChar char="Ø"/>
            </a:pPr>
            <a:r>
              <a:rPr lang="en-US" sz="2400" dirty="0">
                <a:latin typeface="Janda Safe and Sound" panose="02000503000000020004" pitchFamily="2" charset="0"/>
                <a:sym typeface="Century Gothic"/>
              </a:rPr>
              <a:t>March 19-Early Dismissal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Wingdings" panose="05000000000000000000" pitchFamily="2" charset="2"/>
              <a:buChar char="Ø"/>
            </a:pPr>
            <a:r>
              <a:rPr lang="en-US" sz="2400" dirty="0">
                <a:latin typeface="Janda Safe and Sound" panose="02000503000000020004" pitchFamily="2" charset="0"/>
                <a:sym typeface="Century Gothic"/>
              </a:rPr>
              <a:t>March 22-26-Spring Break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Wingdings" panose="05000000000000000000" pitchFamily="2" charset="2"/>
              <a:buChar char="Ø"/>
            </a:pPr>
            <a:r>
              <a:rPr lang="en-US" sz="2400" dirty="0">
                <a:latin typeface="Janda Safe and Sound" panose="02000503000000020004" pitchFamily="2" charset="0"/>
                <a:sym typeface="Century Gothic"/>
              </a:rPr>
              <a:t>Apr. 15-16-</a:t>
            </a:r>
            <a:r>
              <a:rPr lang="en-US" sz="2100" dirty="0">
                <a:latin typeface="Janda Safe and Sound" panose="02000503000000020004" pitchFamily="2" charset="0"/>
                <a:sym typeface="Century Gothic"/>
              </a:rPr>
              <a:t>Weather Days-No School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Wingdings" panose="05000000000000000000" pitchFamily="2" charset="2"/>
              <a:buChar char="Ø"/>
            </a:pPr>
            <a:r>
              <a:rPr lang="en-US" sz="2100" dirty="0">
                <a:latin typeface="Janda Safe and Sound" panose="02000503000000020004" pitchFamily="2" charset="0"/>
                <a:sym typeface="Century Gothic"/>
              </a:rPr>
              <a:t>May 27– Teacher Work Day–No School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Wingdings" panose="05000000000000000000" pitchFamily="2" charset="2"/>
              <a:buChar char="Ø"/>
            </a:pPr>
            <a:r>
              <a:rPr lang="en-US" sz="2400" dirty="0">
                <a:latin typeface="Janda Safe and Sound" panose="02000503000000020004" pitchFamily="2" charset="0"/>
                <a:sym typeface="Century Gothic"/>
              </a:rPr>
              <a:t>May 28-Last Day-Early Dismissal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endParaRPr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0"/>
          <p:cNvSpPr/>
          <p:nvPr/>
        </p:nvSpPr>
        <p:spPr>
          <a:xfrm>
            <a:off x="357037" y="3174015"/>
            <a:ext cx="11448275" cy="6473567"/>
          </a:xfrm>
          <a:prstGeom prst="rect">
            <a:avLst/>
          </a:prstGeom>
          <a:noFill/>
          <a:ln w="28575">
            <a:noFill/>
            <a:prstDash val="dashDot"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endParaRPr lang="en-US" sz="1800" b="1" dirty="0">
              <a:latin typeface="Janda Safe and Sound" panose="02000503000000020004" pitchFamily="2" charset="0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endParaRPr lang="en-US" sz="1800" b="1" dirty="0">
              <a:latin typeface="Janda Safe and Sound" panose="02000503000000020004" pitchFamily="2" charset="0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r>
              <a:rPr lang="en-US" sz="1800" b="1" dirty="0">
                <a:latin typeface="Janda Safe and Sound" panose="02000503000000020004" pitchFamily="2" charset="0"/>
              </a:rPr>
              <a:t>Snack-</a:t>
            </a:r>
            <a:r>
              <a:rPr lang="en-US" sz="1800" dirty="0">
                <a:latin typeface="Janda Safe and Sound" panose="02000503000000020004" pitchFamily="2" charset="0"/>
              </a:rPr>
              <a:t>Snacks can be purchased at school or sent in from home. It is vitally important to send snack money in a labeled envelope.  Snacks must be purchased in the morning at the designated time. </a:t>
            </a:r>
            <a:r>
              <a:rPr lang="en-US" sz="1800" b="1" u="sng" dirty="0">
                <a:latin typeface="Janda Safe and Sound" panose="02000503000000020004" pitchFamily="2" charset="0"/>
              </a:rPr>
              <a:t>No carbonated drinks or candy. </a:t>
            </a:r>
            <a:r>
              <a:rPr lang="en-US" sz="1800" dirty="0">
                <a:latin typeface="Janda Safe and Sound" panose="02000503000000020004" pitchFamily="2" charset="0"/>
              </a:rPr>
              <a:t>☺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endParaRPr lang="en-US" sz="1800" b="1" dirty="0">
              <a:latin typeface="Janda Safe and Sound" panose="02000503000000020004" pitchFamily="2" charset="0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r>
              <a:rPr lang="en-US" sz="1800" b="1" dirty="0">
                <a:latin typeface="Janda Safe and Sound" panose="02000503000000020004" pitchFamily="2" charset="0"/>
              </a:rPr>
              <a:t>Front Parking Lot-</a:t>
            </a:r>
            <a:r>
              <a:rPr lang="en-US" sz="1800" dirty="0">
                <a:latin typeface="Janda Safe and Sound" panose="02000503000000020004" pitchFamily="2" charset="0"/>
              </a:rPr>
              <a:t>Students are not to be dropped off in the morning or picked up in the afternoon in the parking lot.  All car riders must use the carpool line for drop-off and pick-up. If you walk from the neighborhood to pick-up, please stand at the Walker Pick-up signs to wait for your child.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endParaRPr lang="en-US" sz="1800" dirty="0">
              <a:latin typeface="Janda Safe and Sound" panose="02000503000000020004" pitchFamily="2" charset="0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r>
              <a:rPr lang="en-US" sz="1800" b="1" dirty="0">
                <a:latin typeface="Janda Safe and Sound" panose="02000503000000020004" pitchFamily="2" charset="0"/>
              </a:rPr>
              <a:t>Urgent Communication-</a:t>
            </a:r>
            <a:r>
              <a:rPr lang="en-US" sz="1800" dirty="0">
                <a:latin typeface="Janda Safe and Sound" panose="02000503000000020004" pitchFamily="2" charset="0"/>
              </a:rPr>
              <a:t>If you have an urgent message please contact the office at 361-6400.  We may not be able to check our </a:t>
            </a:r>
            <a:r>
              <a:rPr lang="en-US" sz="1800" dirty="0" err="1">
                <a:latin typeface="Janda Safe and Sound" panose="02000503000000020004" pitchFamily="2" charset="0"/>
              </a:rPr>
              <a:t>ParentSquare</a:t>
            </a:r>
            <a:r>
              <a:rPr lang="en-US" sz="1800" dirty="0">
                <a:latin typeface="Janda Safe and Sound" panose="02000503000000020004" pitchFamily="2" charset="0"/>
              </a:rPr>
              <a:t> or email messages until after school.  Please allow 24 hours for us to return messages.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endParaRPr lang="en-US" sz="1800" dirty="0">
              <a:latin typeface="Janda Safe and Sound" panose="02000503000000020004" pitchFamily="2" charset="0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r>
              <a:rPr lang="en-US" sz="1800" b="1" dirty="0">
                <a:latin typeface="Janda Safe and Sound" panose="02000503000000020004" pitchFamily="2" charset="0"/>
              </a:rPr>
              <a:t>Lunchroom-</a:t>
            </a:r>
            <a:r>
              <a:rPr lang="en-US" sz="1800" dirty="0">
                <a:latin typeface="Janda Safe and Sound" panose="02000503000000020004" pitchFamily="2" charset="0"/>
              </a:rPr>
              <a:t>We will host Family Lunch Days during the year.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endParaRPr lang="en-US" sz="1800" dirty="0">
              <a:latin typeface="Janda Safe and Sound" panose="02000503000000020004" pitchFamily="2" charset="0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endParaRPr lang="en-US" sz="1800" dirty="0">
              <a:latin typeface="Janda Safe and Sound" panose="02000503000000020004" pitchFamily="2" charset="0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r>
              <a:rPr lang="en-US" sz="1800" b="1" dirty="0">
                <a:latin typeface="Janda Safe and Sound" panose="02000503000000020004" pitchFamily="2" charset="0"/>
              </a:rPr>
              <a:t>Money</a:t>
            </a:r>
            <a:r>
              <a:rPr lang="en-US" sz="1800" dirty="0">
                <a:latin typeface="Janda Safe and Sound" panose="02000503000000020004" pitchFamily="2" charset="0"/>
              </a:rPr>
              <a:t> – All deadlines to turn in money are final. We have to notify the 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r>
              <a:rPr lang="en-US" sz="1800" dirty="0">
                <a:latin typeface="Janda Safe and Sound" panose="02000503000000020004" pitchFamily="2" charset="0"/>
              </a:rPr>
              <a:t>venue of our final count, fill out purchase orders and check requests, 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r>
              <a:rPr lang="en-US" sz="1800" dirty="0">
                <a:latin typeface="Janda Safe and Sound" panose="02000503000000020004" pitchFamily="2" charset="0"/>
              </a:rPr>
              <a:t>and mail payment. We begin this paperwork on the morning of the deadline.   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endParaRPr lang="en-US" sz="1800" dirty="0">
              <a:latin typeface="Janda Safe and Sound" panose="02000503000000020004" pitchFamily="2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endParaRPr sz="1800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91689C9F-21F6-4EE0-B817-27525AC3FB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9704238" y="7298796"/>
            <a:ext cx="2800350" cy="18954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31"/>
          <p:cNvSpPr/>
          <p:nvPr/>
        </p:nvSpPr>
        <p:spPr>
          <a:xfrm>
            <a:off x="335666" y="3676397"/>
            <a:ext cx="12222866" cy="5519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r>
              <a:rPr lang="en-US" sz="2600" dirty="0">
                <a:latin typeface="Janda Safe and Sound" panose="02000503000000020004" pitchFamily="2" charset="0"/>
                <a:ea typeface="Century Gothic"/>
                <a:cs typeface="Century Gothic"/>
                <a:sym typeface="Century Gothic"/>
              </a:rPr>
              <a:t>Teacher Names: Dana </a:t>
            </a:r>
            <a:r>
              <a:rPr lang="en-US" sz="2600" dirty="0" err="1">
                <a:latin typeface="Janda Safe and Sound" panose="02000503000000020004" pitchFamily="2" charset="0"/>
                <a:ea typeface="Century Gothic"/>
                <a:cs typeface="Century Gothic"/>
                <a:sym typeface="Century Gothic"/>
              </a:rPr>
              <a:t>Vansandt</a:t>
            </a:r>
            <a:endParaRPr lang="en-US" sz="2600" dirty="0">
              <a:latin typeface="Janda Safe and Sound" panose="02000503000000020004" pitchFamily="2" charset="0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r>
              <a:rPr lang="en-US" sz="2600" dirty="0">
                <a:latin typeface="Janda Safe and Sound" panose="02000503000000020004" pitchFamily="2" charset="0"/>
                <a:ea typeface="Century Gothic"/>
                <a:cs typeface="Century Gothic"/>
                <a:sym typeface="Century Gothic"/>
              </a:rPr>
              <a:t>                        Julie Stewart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endParaRPr lang="en-US" sz="2600" dirty="0">
              <a:latin typeface="Janda Safe and Sound" panose="02000503000000020004" pitchFamily="2" charset="0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r>
              <a:rPr lang="en-US" sz="2600" dirty="0">
                <a:latin typeface="Janda Safe and Sound" panose="02000503000000020004" pitchFamily="2" charset="0"/>
                <a:ea typeface="Century Gothic"/>
                <a:cs typeface="Century Gothic"/>
                <a:sym typeface="Century Gothic"/>
              </a:rPr>
              <a:t>Email: dana.vansandt@acboe.net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r>
              <a:rPr lang="en-US" sz="2600" dirty="0">
                <a:latin typeface="Janda Safe and Sound" panose="02000503000000020004" pitchFamily="2" charset="0"/>
                <a:ea typeface="Century Gothic"/>
                <a:cs typeface="Century Gothic"/>
                <a:sym typeface="Century Gothic"/>
              </a:rPr>
              <a:t>	   julie.stewart@acboe.net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endParaRPr lang="en-US" sz="2600" dirty="0">
              <a:latin typeface="Janda Safe and Sound" panose="02000503000000020004" pitchFamily="2" charset="0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r>
              <a:rPr lang="en-US" sz="2600" dirty="0">
                <a:latin typeface="Janda Safe and Sound" panose="02000503000000020004" pitchFamily="2" charset="0"/>
                <a:ea typeface="Century Gothic"/>
                <a:cs typeface="Century Gothic"/>
                <a:sym typeface="Century Gothic"/>
              </a:rPr>
              <a:t>Phone: 334-361-6400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r>
              <a:rPr lang="en-US" sz="2600" dirty="0">
                <a:latin typeface="Janda Safe and Sound" panose="02000503000000020004" pitchFamily="2" charset="0"/>
                <a:ea typeface="Century Gothic"/>
                <a:cs typeface="Century Gothic"/>
                <a:sym typeface="Century Gothic"/>
              </a:rPr>
              <a:t>Planning Period: 1:50-2:40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r>
              <a:rPr lang="en-US" sz="2600" dirty="0">
                <a:latin typeface="Janda Safe and Sound" panose="02000503000000020004" pitchFamily="2" charset="0"/>
                <a:ea typeface="Century Gothic"/>
                <a:cs typeface="Century Gothic"/>
                <a:sym typeface="Century Gothic"/>
              </a:rPr>
              <a:t>Website: </a:t>
            </a:r>
            <a:r>
              <a:rPr lang="en-US" sz="2600" dirty="0">
                <a:latin typeface="Janda Safe and Sound" panose="02000503000000020004" pitchFamily="2" charset="0"/>
                <a:ea typeface="Century Gothic"/>
                <a:cs typeface="Century Gothic"/>
                <a:sym typeface="Century Gothic"/>
                <a:hlinkClick r:id="rId4"/>
              </a:rPr>
              <a:t>https://www</a:t>
            </a:r>
            <a:r>
              <a:rPr lang="en-US" sz="2600">
                <a:latin typeface="Janda Safe and Sound" panose="02000503000000020004" pitchFamily="2" charset="0"/>
                <a:ea typeface="Century Gothic"/>
                <a:cs typeface="Century Gothic"/>
                <a:sym typeface="Century Gothic"/>
                <a:hlinkClick r:id="rId4"/>
              </a:rPr>
              <a:t>.danielprattelementary.</a:t>
            </a:r>
            <a:r>
              <a:rPr lang="en-US" sz="2600" dirty="0">
                <a:latin typeface="Janda Safe and Sound" panose="02000503000000020004" pitchFamily="2" charset="0"/>
                <a:ea typeface="Century Gothic"/>
                <a:cs typeface="Century Gothic"/>
                <a:sym typeface="Century Gothic"/>
                <a:hlinkClick r:id="rId4"/>
              </a:rPr>
              <a:t>com</a:t>
            </a:r>
            <a:endParaRPr lang="en-US" sz="2600" dirty="0">
              <a:latin typeface="Janda Safe and Sound" panose="02000503000000020004" pitchFamily="2" charset="0"/>
              <a:ea typeface="Century Gothic"/>
              <a:cs typeface="Century Gothic"/>
              <a:sym typeface="Century Gothic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endParaRPr lang="en-US" sz="2800" dirty="0">
              <a:latin typeface="Janda Safe and Sound" panose="02000503000000020004" pitchFamily="2" charset="0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r>
              <a:rPr lang="en-US" sz="4500" dirty="0">
                <a:latin typeface="Janda Safe and Sound" panose="02000503000000020004" pitchFamily="2" charset="0"/>
                <a:ea typeface="Century Gothic"/>
                <a:cs typeface="Century Gothic"/>
                <a:sym typeface="Century Gothic"/>
              </a:rPr>
              <a:t>We are looking forward to a GREAT year!!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608EC6E2BFCB46AF0F3DBD94CACB47" ma:contentTypeVersion="18" ma:contentTypeDescription="Create a new document." ma:contentTypeScope="" ma:versionID="2347e24ac452e03262f4de470fc51d44">
  <xsd:schema xmlns:xsd="http://www.w3.org/2001/XMLSchema" xmlns:xs="http://www.w3.org/2001/XMLSchema" xmlns:p="http://schemas.microsoft.com/office/2006/metadata/properties" xmlns:ns3="80b9745e-708a-4de7-b76f-403203919f70" xmlns:ns4="731ed004-c88f-4cee-8cbb-3562015e3bf0" targetNamespace="http://schemas.microsoft.com/office/2006/metadata/properties" ma:root="true" ma:fieldsID="e3914470111be0f9d87fe01984388004" ns3:_="" ns4:_="">
    <xsd:import namespace="80b9745e-708a-4de7-b76f-403203919f70"/>
    <xsd:import namespace="731ed004-c88f-4cee-8cbb-3562015e3bf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ServiceLocation" minOccurs="0"/>
                <xsd:element ref="ns3:MediaLengthInSeconds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b9745e-708a-4de7-b76f-403203919f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1ed004-c88f-4cee-8cbb-3562015e3bf0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0b9745e-708a-4de7-b76f-403203919f70" xsi:nil="true"/>
  </documentManagement>
</p:properties>
</file>

<file path=customXml/itemProps1.xml><?xml version="1.0" encoding="utf-8"?>
<ds:datastoreItem xmlns:ds="http://schemas.openxmlformats.org/officeDocument/2006/customXml" ds:itemID="{29110A19-1C14-4A5A-BDBC-EB7D262D55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b9745e-708a-4de7-b76f-403203919f70"/>
    <ds:schemaRef ds:uri="731ed004-c88f-4cee-8cbb-3562015e3b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4E6FB00-003B-4A93-8C7E-6AC74CCFE5E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8D79F01-E961-401E-84F5-C49BFD4ABF39}">
  <ds:schemaRefs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elements/1.1/"/>
    <ds:schemaRef ds:uri="731ed004-c88f-4cee-8cbb-3562015e3bf0"/>
    <ds:schemaRef ds:uri="80b9745e-708a-4de7-b76f-403203919f70"/>
    <ds:schemaRef ds:uri="http://schemas.microsoft.com/office/infopath/2007/PartnerControl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709</TotalTime>
  <Words>884</Words>
  <Application>Microsoft Office PowerPoint</Application>
  <PresentationFormat>Custom</PresentationFormat>
  <Paragraphs>86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Century Gothic</vt:lpstr>
      <vt:lpstr>Wingdings</vt:lpstr>
      <vt:lpstr>Dreaming Outloud Script Pro</vt:lpstr>
      <vt:lpstr>DJB The Teacher Font</vt:lpstr>
      <vt:lpstr>Janda Safe and Sound</vt:lpstr>
      <vt:lpstr>Helvetica Neue</vt:lpstr>
      <vt:lpstr>Arial</vt:lpstr>
      <vt:lpstr>Calibri</vt:lpstr>
      <vt:lpstr>Helvetica Neue Light</vt:lpstr>
      <vt:lpstr>Janda Safe and Sound Solid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Monica Burns</dc:creator>
  <cp:lastModifiedBy>Julie Stewart</cp:lastModifiedBy>
  <cp:revision>38</cp:revision>
  <dcterms:modified xsi:type="dcterms:W3CDTF">2026-08-06T20:52:31Z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0x01010067608EC6E2BFCB46AF0F3DBD94CACB47</vt:lpwstr>
  </property>
</Properties>
</file>