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701" r:id="rId2"/>
  </p:sldMasterIdLst>
  <p:notesMasterIdLst>
    <p:notesMasterId r:id="rId29"/>
  </p:notesMasterIdLst>
  <p:handoutMasterIdLst>
    <p:handoutMasterId r:id="rId30"/>
  </p:handoutMasterIdLst>
  <p:sldIdLst>
    <p:sldId id="355" r:id="rId3"/>
    <p:sldId id="358" r:id="rId4"/>
    <p:sldId id="357" r:id="rId5"/>
    <p:sldId id="349" r:id="rId6"/>
    <p:sldId id="257" r:id="rId7"/>
    <p:sldId id="262" r:id="rId8"/>
    <p:sldId id="269" r:id="rId9"/>
    <p:sldId id="268" r:id="rId10"/>
    <p:sldId id="266" r:id="rId11"/>
    <p:sldId id="264" r:id="rId12"/>
    <p:sldId id="258" r:id="rId13"/>
    <p:sldId id="360" r:id="rId14"/>
    <p:sldId id="364" r:id="rId15"/>
    <p:sldId id="361" r:id="rId16"/>
    <p:sldId id="265" r:id="rId17"/>
    <p:sldId id="259" r:id="rId18"/>
    <p:sldId id="365" r:id="rId19"/>
    <p:sldId id="260" r:id="rId20"/>
    <p:sldId id="362" r:id="rId21"/>
    <p:sldId id="363" r:id="rId22"/>
    <p:sldId id="277" r:id="rId23"/>
    <p:sldId id="279" r:id="rId24"/>
    <p:sldId id="280" r:id="rId25"/>
    <p:sldId id="281" r:id="rId26"/>
    <p:sldId id="282" r:id="rId27"/>
    <p:sldId id="272" r:id="rId2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70A86-DD97-FCE9-AF8E-0F358491DBE5}" v="1" dt="2025-03-18T18:02:10.897"/>
    <p1510:client id="{4DC8C578-B64A-43E9-B6DB-4F0002F1960C}" v="7" dt="2025-03-18T15:17:52.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E8FD3C9-4C8B-46C2-8677-85B1F00EAA25}" type="datetimeFigureOut">
              <a:rPr lang="en-US" smtClean="0"/>
              <a:t>3/18/2025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E11FB2B-46F9-476D-A220-6BE74D19AE89}" type="slidenum">
              <a:rPr lang="en-US" smtClean="0"/>
              <a:t>‹#›</a:t>
            </a:fld>
            <a:endParaRPr lang="en-US"/>
          </a:p>
        </p:txBody>
      </p:sp>
    </p:spTree>
    <p:extLst>
      <p:ext uri="{BB962C8B-B14F-4D97-AF65-F5344CB8AC3E}">
        <p14:creationId xmlns:p14="http://schemas.microsoft.com/office/powerpoint/2010/main" val="2896728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D289951-0B6A-4D36-B1FD-6A97CF0306E2}" type="datetimeFigureOut">
              <a:rPr lang="en-US" smtClean="0"/>
              <a:t>3/18/2025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478E9AB-0911-41D9-A26D-14A787CAEF0A}" type="slidenum">
              <a:rPr lang="en-US" smtClean="0"/>
              <a:t>‹#›</a:t>
            </a:fld>
            <a:endParaRPr lang="en-US"/>
          </a:p>
        </p:txBody>
      </p:sp>
    </p:spTree>
    <p:extLst>
      <p:ext uri="{BB962C8B-B14F-4D97-AF65-F5344CB8AC3E}">
        <p14:creationId xmlns:p14="http://schemas.microsoft.com/office/powerpoint/2010/main" val="402571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78E9AB-0911-41D9-A26D-14A787CAEF0A}" type="slidenum">
              <a:rPr lang="en-US" smtClean="0"/>
              <a:t>5</a:t>
            </a:fld>
            <a:endParaRPr lang="en-US"/>
          </a:p>
        </p:txBody>
      </p:sp>
    </p:spTree>
    <p:extLst>
      <p:ext uri="{BB962C8B-B14F-4D97-AF65-F5344CB8AC3E}">
        <p14:creationId xmlns:p14="http://schemas.microsoft.com/office/powerpoint/2010/main" val="198068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78E9AB-0911-41D9-A26D-14A787CAEF0A}" type="slidenum">
              <a:rPr lang="en-US" smtClean="0"/>
              <a:t>6</a:t>
            </a:fld>
            <a:endParaRPr lang="en-US"/>
          </a:p>
        </p:txBody>
      </p:sp>
    </p:spTree>
    <p:extLst>
      <p:ext uri="{BB962C8B-B14F-4D97-AF65-F5344CB8AC3E}">
        <p14:creationId xmlns:p14="http://schemas.microsoft.com/office/powerpoint/2010/main" val="324182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78E9AB-0911-41D9-A26D-14A787CAEF0A}" type="slidenum">
              <a:rPr lang="en-US" smtClean="0"/>
              <a:t>14</a:t>
            </a:fld>
            <a:endParaRPr lang="en-US"/>
          </a:p>
        </p:txBody>
      </p:sp>
    </p:spTree>
    <p:extLst>
      <p:ext uri="{BB962C8B-B14F-4D97-AF65-F5344CB8AC3E}">
        <p14:creationId xmlns:p14="http://schemas.microsoft.com/office/powerpoint/2010/main" val="35014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78E9AB-0911-41D9-A26D-14A787CAEF0A}" type="slidenum">
              <a:rPr lang="en-US" smtClean="0"/>
              <a:t>19</a:t>
            </a:fld>
            <a:endParaRPr lang="en-US"/>
          </a:p>
        </p:txBody>
      </p:sp>
    </p:spTree>
    <p:extLst>
      <p:ext uri="{BB962C8B-B14F-4D97-AF65-F5344CB8AC3E}">
        <p14:creationId xmlns:p14="http://schemas.microsoft.com/office/powerpoint/2010/main" val="2839812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78E9AB-0911-41D9-A26D-14A787CAEF0A}" type="slidenum">
              <a:rPr lang="en-US" smtClean="0"/>
              <a:t>22</a:t>
            </a:fld>
            <a:endParaRPr lang="en-US"/>
          </a:p>
        </p:txBody>
      </p:sp>
    </p:spTree>
    <p:extLst>
      <p:ext uri="{BB962C8B-B14F-4D97-AF65-F5344CB8AC3E}">
        <p14:creationId xmlns:p14="http://schemas.microsoft.com/office/powerpoint/2010/main" val="100524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78E9AB-0911-41D9-A26D-14A787CAEF0A}" type="slidenum">
              <a:rPr lang="en-US" smtClean="0"/>
              <a:t>23</a:t>
            </a:fld>
            <a:endParaRPr lang="en-US"/>
          </a:p>
        </p:txBody>
      </p:sp>
    </p:spTree>
    <p:extLst>
      <p:ext uri="{BB962C8B-B14F-4D97-AF65-F5344CB8AC3E}">
        <p14:creationId xmlns:p14="http://schemas.microsoft.com/office/powerpoint/2010/main" val="335953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latin typeface="Tahoma" charset="0"/>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latin typeface="Tahoma" charset="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latin typeface="Tahoma" charset="0"/>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latin typeface="Tahoma" charset="0"/>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latin typeface="Tahoma"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latin typeface="Tahoma" charset="0"/>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Tahoma" charset="0"/>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Tahoma" charset="0"/>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latin typeface="Tahoma" charset="0"/>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latin typeface="Tahoma" charset="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latin typeface="Tahoma" charset="0"/>
                </a:endParaRPr>
              </a:p>
            </p:txBody>
          </p:sp>
        </p:grpSp>
      </p:grpSp>
      <p:sp>
        <p:nvSpPr>
          <p:cNvPr id="9232"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923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56ED9319-1507-4607-95B6-BD958B2F7E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3D4CCDB1-9F4A-4BEE-8128-115F354657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29E68C0D-E1F2-4B22-99E6-B271E774FA5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7EFCFAB5-24CF-4016-B9F2-8E959AEC734E}" type="datetimeFigureOut">
              <a:rPr lang="en-US" smtClean="0"/>
              <a:t>3/18/2025</a:t>
            </a:fld>
            <a:endParaRPr lang="en-US"/>
          </a:p>
        </p:txBody>
      </p:sp>
      <p:sp>
        <p:nvSpPr>
          <p:cNvPr id="23" name="Slide Number Placeholder 22"/>
          <p:cNvSpPr>
            <a:spLocks noGrp="1"/>
          </p:cNvSpPr>
          <p:nvPr>
            <p:ph type="sldNum" sz="quarter" idx="11"/>
          </p:nvPr>
        </p:nvSpPr>
        <p:spPr/>
        <p:txBody>
          <a:bodyPr/>
          <a:lstStyle/>
          <a:p>
            <a:fld id="{C35B34EE-3852-4BCF-9CF6-78212AFC6FF6}"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p>
        </p:txBody>
      </p:sp>
    </p:spTree>
    <p:extLst>
      <p:ext uri="{BB962C8B-B14F-4D97-AF65-F5344CB8AC3E}">
        <p14:creationId xmlns:p14="http://schemas.microsoft.com/office/powerpoint/2010/main" val="120459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p:cNvSpPr>
            <a:spLocks noGrp="1"/>
          </p:cNvSpPr>
          <p:nvPr>
            <p:ph type="dt" sz="half" idx="14"/>
          </p:nvPr>
        </p:nvSpPr>
        <p:spPr/>
        <p:txBody>
          <a:bodyPr/>
          <a:lstStyle/>
          <a:p>
            <a:fld id="{7EFCFAB5-24CF-4016-B9F2-8E959AEC734E}" type="datetimeFigureOut">
              <a:rPr lang="en-US" smtClean="0"/>
              <a:t>3/18/2025</a:t>
            </a:fld>
            <a:endParaRPr lang="en-US"/>
          </a:p>
        </p:txBody>
      </p:sp>
      <p:sp>
        <p:nvSpPr>
          <p:cNvPr id="19" name="Slide Number Placeholder 18"/>
          <p:cNvSpPr>
            <a:spLocks noGrp="1"/>
          </p:cNvSpPr>
          <p:nvPr>
            <p:ph type="sldNum" sz="quarter" idx="15"/>
          </p:nvPr>
        </p:nvSpPr>
        <p:spPr/>
        <p:txBody>
          <a:bodyPr/>
          <a:lstStyle/>
          <a:p>
            <a:fld id="{C35B34EE-3852-4BCF-9CF6-78212AFC6FF6}"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519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Date Placeholder 15"/>
          <p:cNvSpPr>
            <a:spLocks noGrp="1"/>
          </p:cNvSpPr>
          <p:nvPr>
            <p:ph type="dt" sz="half" idx="10"/>
          </p:nvPr>
        </p:nvSpPr>
        <p:spPr/>
        <p:txBody>
          <a:bodyPr/>
          <a:lstStyle/>
          <a:p>
            <a:fld id="{7EFCFAB5-24CF-4016-B9F2-8E959AEC734E}" type="datetimeFigureOut">
              <a:rPr lang="en-US" smtClean="0"/>
              <a:t>3/18/2025</a:t>
            </a:fld>
            <a:endParaRPr lang="en-US"/>
          </a:p>
        </p:txBody>
      </p:sp>
      <p:sp>
        <p:nvSpPr>
          <p:cNvPr id="20" name="Slide Number Placeholder 19"/>
          <p:cNvSpPr>
            <a:spLocks noGrp="1"/>
          </p:cNvSpPr>
          <p:nvPr>
            <p:ph type="sldNum" sz="quarter" idx="11"/>
          </p:nvPr>
        </p:nvSpPr>
        <p:spPr/>
        <p:txBody>
          <a:bodyPr/>
          <a:lstStyle/>
          <a:p>
            <a:fld id="{C35B34EE-3852-4BCF-9CF6-78212AFC6FF6}"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p>
        </p:txBody>
      </p:sp>
    </p:spTree>
    <p:extLst>
      <p:ext uri="{BB962C8B-B14F-4D97-AF65-F5344CB8AC3E}">
        <p14:creationId xmlns:p14="http://schemas.microsoft.com/office/powerpoint/2010/main" val="384838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26"/>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5"/>
          </p:nvPr>
        </p:nvSpPr>
        <p:spPr/>
        <p:txBody>
          <a:bodyPr/>
          <a:lstStyle/>
          <a:p>
            <a:fld id="{7EFCFAB5-24CF-4016-B9F2-8E959AEC734E}" type="datetimeFigureOut">
              <a:rPr lang="en-US" smtClean="0"/>
              <a:t>3/18/2025</a:t>
            </a:fld>
            <a:endParaRPr lang="en-US"/>
          </a:p>
        </p:txBody>
      </p:sp>
      <p:sp>
        <p:nvSpPr>
          <p:cNvPr id="25" name="Slide Number Placeholder 24"/>
          <p:cNvSpPr>
            <a:spLocks noGrp="1"/>
          </p:cNvSpPr>
          <p:nvPr>
            <p:ph type="sldNum" sz="quarter" idx="16"/>
          </p:nvPr>
        </p:nvSpPr>
        <p:spPr/>
        <p:txBody>
          <a:bodyPr/>
          <a:lstStyle/>
          <a:p>
            <a:fld id="{C35B34EE-3852-4BCF-9CF6-78212AFC6FF6}"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1431279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7EFCFAB5-24CF-4016-B9F2-8E959AEC734E}" type="datetimeFigureOut">
              <a:rPr lang="en-US" smtClean="0"/>
              <a:t>3/18/2025</a:t>
            </a:fld>
            <a:endParaRPr lang="en-US"/>
          </a:p>
        </p:txBody>
      </p:sp>
      <p:sp>
        <p:nvSpPr>
          <p:cNvPr id="24" name="Slide Number Placeholder 23"/>
          <p:cNvSpPr>
            <a:spLocks noGrp="1"/>
          </p:cNvSpPr>
          <p:nvPr>
            <p:ph type="sldNum" sz="quarter" idx="17"/>
          </p:nvPr>
        </p:nvSpPr>
        <p:spPr/>
        <p:txBody>
          <a:bodyPr/>
          <a:lstStyle/>
          <a:p>
            <a:fld id="{C35B34EE-3852-4BCF-9CF6-78212AFC6FF6}"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416926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7EFCFAB5-24CF-4016-B9F2-8E959AEC734E}" type="datetimeFigureOut">
              <a:rPr lang="en-US" smtClean="0"/>
              <a:t>3/18/2025</a:t>
            </a:fld>
            <a:endParaRPr lang="en-US"/>
          </a:p>
        </p:txBody>
      </p:sp>
      <p:sp>
        <p:nvSpPr>
          <p:cNvPr id="14" name="Slide Number Placeholder 13"/>
          <p:cNvSpPr>
            <a:spLocks noGrp="1"/>
          </p:cNvSpPr>
          <p:nvPr>
            <p:ph type="sldNum" sz="quarter" idx="11"/>
          </p:nvPr>
        </p:nvSpPr>
        <p:spPr/>
        <p:txBody>
          <a:bodyPr/>
          <a:lstStyle/>
          <a:p>
            <a:fld id="{C35B34EE-3852-4BCF-9CF6-78212AFC6FF6}"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78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7EFCFAB5-24CF-4016-B9F2-8E959AEC734E}" type="datetimeFigureOut">
              <a:rPr lang="en-US" smtClean="0"/>
              <a:t>3/18/2025</a:t>
            </a:fld>
            <a:endParaRPr lang="en-US"/>
          </a:p>
        </p:txBody>
      </p:sp>
      <p:sp>
        <p:nvSpPr>
          <p:cNvPr id="12" name="Slide Number Placeholder 11"/>
          <p:cNvSpPr>
            <a:spLocks noGrp="1"/>
          </p:cNvSpPr>
          <p:nvPr>
            <p:ph type="sldNum" sz="quarter" idx="11"/>
          </p:nvPr>
        </p:nvSpPr>
        <p:spPr/>
        <p:txBody>
          <a:bodyPr/>
          <a:lstStyle/>
          <a:p>
            <a:fld id="{C35B34EE-3852-4BCF-9CF6-78212AFC6FF6}"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522871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7EFCFAB5-24CF-4016-B9F2-8E959AEC734E}" type="datetimeFigureOut">
              <a:rPr lang="en-US" smtClean="0"/>
              <a:t>3/18/2025</a:t>
            </a:fld>
            <a:endParaRPr lang="en-US"/>
          </a:p>
        </p:txBody>
      </p:sp>
      <p:sp>
        <p:nvSpPr>
          <p:cNvPr id="18" name="Slide Number Placeholder 17"/>
          <p:cNvSpPr>
            <a:spLocks noGrp="1"/>
          </p:cNvSpPr>
          <p:nvPr>
            <p:ph type="sldNum" sz="quarter" idx="16"/>
          </p:nvPr>
        </p:nvSpPr>
        <p:spPr/>
        <p:txBody>
          <a:bodyPr/>
          <a:lstStyle/>
          <a:p>
            <a:fld id="{C35B34EE-3852-4BCF-9CF6-78212AFC6FF6}"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86966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B55C0411-15DA-4A73-9D65-60DE143D250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p>
        </p:txBody>
      </p:sp>
      <p:sp>
        <p:nvSpPr>
          <p:cNvPr id="13" name="Date Placeholder 12"/>
          <p:cNvSpPr>
            <a:spLocks noGrp="1"/>
          </p:cNvSpPr>
          <p:nvPr>
            <p:ph type="dt" sz="half" idx="14"/>
          </p:nvPr>
        </p:nvSpPr>
        <p:spPr/>
        <p:txBody>
          <a:bodyPr/>
          <a:lstStyle/>
          <a:p>
            <a:fld id="{7EFCFAB5-24CF-4016-B9F2-8E959AEC734E}" type="datetimeFigureOut">
              <a:rPr lang="en-US" smtClean="0"/>
              <a:t>3/18/2025</a:t>
            </a:fld>
            <a:endParaRPr lang="en-US"/>
          </a:p>
        </p:txBody>
      </p:sp>
      <p:sp>
        <p:nvSpPr>
          <p:cNvPr id="20" name="Slide Number Placeholder 19"/>
          <p:cNvSpPr>
            <a:spLocks noGrp="1"/>
          </p:cNvSpPr>
          <p:nvPr>
            <p:ph type="sldNum" sz="quarter" idx="15"/>
          </p:nvPr>
        </p:nvSpPr>
        <p:spPr/>
        <p:txBody>
          <a:bodyPr/>
          <a:lstStyle/>
          <a:p>
            <a:fld id="{C35B34EE-3852-4BCF-9CF6-78212AFC6FF6}"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3838204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CFAB5-24CF-4016-B9F2-8E959AEC734E}"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B34EE-3852-4BCF-9CF6-78212AFC6FF6}" type="slidenum">
              <a:rPr lang="en-US" smtClean="0"/>
              <a:t>‹#›</a:t>
            </a:fld>
            <a:endParaRPr lang="en-US"/>
          </a:p>
        </p:txBody>
      </p:sp>
    </p:spTree>
    <p:extLst>
      <p:ext uri="{BB962C8B-B14F-4D97-AF65-F5344CB8AC3E}">
        <p14:creationId xmlns:p14="http://schemas.microsoft.com/office/powerpoint/2010/main" val="2444651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CFAB5-24CF-4016-B9F2-8E959AEC734E}"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B34EE-3852-4BCF-9CF6-78212AFC6FF6}" type="slidenum">
              <a:rPr lang="en-US" smtClean="0"/>
              <a:t>‹#›</a:t>
            </a:fld>
            <a:endParaRPr lang="en-US"/>
          </a:p>
        </p:txBody>
      </p:sp>
    </p:spTree>
    <p:extLst>
      <p:ext uri="{BB962C8B-B14F-4D97-AF65-F5344CB8AC3E}">
        <p14:creationId xmlns:p14="http://schemas.microsoft.com/office/powerpoint/2010/main" val="246821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BD1088DD-CD4D-470F-BBF0-1365835F5B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AB5EE05A-6683-49EB-8F65-6F282C524C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4F33AB06-B76B-4940-B434-D6038064AC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FA40D198-59B7-48FB-81FB-EF7F343E8D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01B5E7F7-24AE-49C1-98C6-0AFC86B7C9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15778B3F-FEB0-4328-BD48-7F685FE23A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B5F78284-F7A2-4D63-BEAD-F98D7E872F7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8195"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latin typeface="Tahoma" charset="0"/>
              </a:endParaRPr>
            </a:p>
          </p:txBody>
        </p:sp>
        <p:sp>
          <p:nvSpPr>
            <p:cNvPr id="8196"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latin typeface="Tahoma" charset="0"/>
              </a:endParaRPr>
            </a:p>
          </p:txBody>
        </p:sp>
        <p:grpSp>
          <p:nvGrpSpPr>
            <p:cNvPr id="1034" name="Group 5"/>
            <p:cNvGrpSpPr>
              <a:grpSpLocks/>
            </p:cNvGrpSpPr>
            <p:nvPr userDrawn="1"/>
          </p:nvGrpSpPr>
          <p:grpSpPr bwMode="auto">
            <a:xfrm>
              <a:off x="0" y="4"/>
              <a:ext cx="5758" cy="4316"/>
              <a:chOff x="0" y="4"/>
              <a:chExt cx="5758" cy="4316"/>
            </a:xfrm>
          </p:grpSpPr>
          <p:sp>
            <p:nvSpPr>
              <p:cNvPr id="8198"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latin typeface="Tahoma" charset="0"/>
                </a:endParaRPr>
              </a:p>
            </p:txBody>
          </p:sp>
          <p:sp>
            <p:nvSpPr>
              <p:cNvPr id="8199"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latin typeface="Tahoma" charset="0"/>
                </a:endParaRPr>
              </a:p>
            </p:txBody>
          </p:sp>
          <p:sp>
            <p:nvSpPr>
              <p:cNvPr id="8200"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Tahoma" charset="0"/>
                </a:endParaRPr>
              </a:p>
            </p:txBody>
          </p:sp>
          <p:sp>
            <p:nvSpPr>
              <p:cNvPr id="8201"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latin typeface="Tahoma" charset="0"/>
                </a:endParaRPr>
              </a:p>
            </p:txBody>
          </p:sp>
          <p:sp>
            <p:nvSpPr>
              <p:cNvPr id="8202"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latin typeface="Tahoma" charset="0"/>
                </a:endParaRPr>
              </a:p>
            </p:txBody>
          </p:sp>
          <p:sp>
            <p:nvSpPr>
              <p:cNvPr id="820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latin typeface="Tahoma" charset="0"/>
                </a:endParaRPr>
              </a:p>
            </p:txBody>
          </p:sp>
          <p:sp>
            <p:nvSpPr>
              <p:cNvPr id="8204"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latin typeface="Tahoma" charset="0"/>
                </a:endParaRPr>
              </a:p>
            </p:txBody>
          </p:sp>
          <p:sp>
            <p:nvSpPr>
              <p:cNvPr id="8205"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latin typeface="Tahoma" charset="0"/>
                </a:endParaRPr>
              </a:p>
            </p:txBody>
          </p:sp>
          <p:sp>
            <p:nvSpPr>
              <p:cNvPr id="820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latin typeface="Tahoma" charset="0"/>
                </a:endParaRPr>
              </a:p>
            </p:txBody>
          </p:sp>
        </p:grpSp>
      </p:grpSp>
      <p:sp>
        <p:nvSpPr>
          <p:cNvPr id="8207"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08"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09"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Tahoma" charset="0"/>
              </a:defRPr>
            </a:lvl1pPr>
          </a:lstStyle>
          <a:p>
            <a:pPr>
              <a:defRPr/>
            </a:pPr>
            <a:endParaRPr lang="en-US"/>
          </a:p>
        </p:txBody>
      </p:sp>
      <p:sp>
        <p:nvSpPr>
          <p:cNvPr id="8210"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charset="0"/>
              </a:defRPr>
            </a:lvl1pPr>
          </a:lstStyle>
          <a:p>
            <a:pPr>
              <a:defRPr/>
            </a:pPr>
            <a:endParaRPr lang="en-US"/>
          </a:p>
        </p:txBody>
      </p:sp>
      <p:sp>
        <p:nvSpPr>
          <p:cNvPr id="8211"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Tahoma" charset="0"/>
              </a:defRPr>
            </a:lvl1pPr>
          </a:lstStyle>
          <a:p>
            <a:pPr>
              <a:defRPr/>
            </a:pPr>
            <a:fld id="{5D34A319-0BB6-4501-9A45-6180B3D448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7EFCFAB5-24CF-4016-B9F2-8E959AEC734E}" type="datetimeFigureOut">
              <a:rPr lang="en-US" smtClean="0"/>
              <a:t>3/18/2025</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C35B34EE-3852-4BCF-9CF6-78212AFC6FF6}" type="slidenum">
              <a:rPr lang="en-US" smtClean="0"/>
              <a:t>‹#›</a:t>
            </a:fld>
            <a:endParaRPr lang="en-US"/>
          </a:p>
        </p:txBody>
      </p:sp>
    </p:spTree>
    <p:extLst>
      <p:ext uri="{BB962C8B-B14F-4D97-AF65-F5344CB8AC3E}">
        <p14:creationId xmlns:p14="http://schemas.microsoft.com/office/powerpoint/2010/main" val="14833770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4.xml"/><Relationship Id="rId16"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jpeg"/><Relationship Id="rId1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dailyclipart.net/clipart/graduation-mortarboard-clip-ar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aliem.com/faculty-incubator-2019-2020-class/40765392-scholarship-word-cloud-education-concept/" TargetMode="External"/><Relationship Id="rId5" Type="http://schemas.openxmlformats.org/officeDocument/2006/relationships/image" Target="../media/image21.jpeg"/><Relationship Id="rId4" Type="http://schemas.openxmlformats.org/officeDocument/2006/relationships/hyperlink" Target="http://www.rexchimex.com/2016/07/how-to-calculate-your-gpa-and-cgpa-in-nigerian-universities.html?m=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igitaldoorway.blogspot.com/2017/06/your-nursing-career-report-card.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 y="5791108"/>
            <a:ext cx="9163082" cy="1066892"/>
          </a:xfrm>
          <a:prstGeom prst="rect">
            <a:avLst/>
          </a:prstGeom>
        </p:spPr>
      </p:pic>
      <p:pic>
        <p:nvPicPr>
          <p:cNvPr id="6" name="Picture 5"/>
          <p:cNvPicPr>
            <a:picLocks noChangeAspect="1"/>
          </p:cNvPicPr>
          <p:nvPr/>
        </p:nvPicPr>
        <p:blipFill>
          <a:blip r:embed="rId3"/>
          <a:stretch>
            <a:fillRect/>
          </a:stretch>
        </p:blipFill>
        <p:spPr>
          <a:xfrm>
            <a:off x="807782" y="1894648"/>
            <a:ext cx="2926017" cy="1840550"/>
          </a:xfrm>
          <a:prstGeom prst="rect">
            <a:avLst/>
          </a:prstGeom>
        </p:spPr>
      </p:pic>
      <p:pic>
        <p:nvPicPr>
          <p:cNvPr id="8" name="Picture 7"/>
          <p:cNvPicPr>
            <a:picLocks noChangeAspect="1"/>
          </p:cNvPicPr>
          <p:nvPr/>
        </p:nvPicPr>
        <p:blipFill>
          <a:blip r:embed="rId4"/>
          <a:stretch>
            <a:fillRect/>
          </a:stretch>
        </p:blipFill>
        <p:spPr>
          <a:xfrm>
            <a:off x="3505200" y="609600"/>
            <a:ext cx="2575312" cy="3391487"/>
          </a:xfrm>
          <a:prstGeom prst="rect">
            <a:avLst/>
          </a:prstGeom>
        </p:spPr>
      </p:pic>
      <p:sp>
        <p:nvSpPr>
          <p:cNvPr id="2" name="TextBox 1">
            <a:extLst>
              <a:ext uri="{FF2B5EF4-FFF2-40B4-BE49-F238E27FC236}">
                <a16:creationId xmlns:a16="http://schemas.microsoft.com/office/drawing/2014/main" id="{CA9158A8-71C0-42CF-5068-A490D2167D14}"/>
              </a:ext>
            </a:extLst>
          </p:cNvPr>
          <p:cNvSpPr txBox="1"/>
          <p:nvPr/>
        </p:nvSpPr>
        <p:spPr>
          <a:xfrm>
            <a:off x="2209800" y="2971800"/>
            <a:ext cx="6629400" cy="2585323"/>
          </a:xfrm>
          <a:prstGeom prst="rect">
            <a:avLst/>
          </a:prstGeom>
          <a:noFill/>
        </p:spPr>
        <p:txBody>
          <a:bodyPr wrap="square" lIns="91440" tIns="45720" rIns="91440" bIns="45720" rtlCol="0" anchor="t">
            <a:spAutoFit/>
          </a:bodyPr>
          <a:lstStyle/>
          <a:p>
            <a:r>
              <a:rPr lang="en-US" sz="5400">
                <a:solidFill>
                  <a:srgbClr val="FFCC00"/>
                </a:solidFill>
                <a:latin typeface="Sitka Text Semibold"/>
              </a:rPr>
              <a:t>erry High School 8</a:t>
            </a:r>
            <a:r>
              <a:rPr lang="en-US" sz="5400" baseline="30000">
                <a:solidFill>
                  <a:srgbClr val="FFCC00"/>
                </a:solidFill>
                <a:latin typeface="Sitka Text Semibold"/>
              </a:rPr>
              <a:t>th</a:t>
            </a:r>
            <a:r>
              <a:rPr lang="en-US" sz="5400">
                <a:solidFill>
                  <a:srgbClr val="FFCC00"/>
                </a:solidFill>
                <a:latin typeface="Sitka Text Semibold"/>
              </a:rPr>
              <a:t> Grade Transition Night</a:t>
            </a:r>
          </a:p>
        </p:txBody>
      </p:sp>
    </p:spTree>
    <p:extLst>
      <p:ext uri="{BB962C8B-B14F-4D97-AF65-F5344CB8AC3E}">
        <p14:creationId xmlns:p14="http://schemas.microsoft.com/office/powerpoint/2010/main" val="332680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8800"/>
            <a:ext cx="8229600" cy="5029200"/>
          </a:xfrm>
          <a:solidFill>
            <a:schemeClr val="bg1">
              <a:lumMod val="50000"/>
            </a:schemeClr>
          </a:solidFill>
        </p:spPr>
        <p:txBody>
          <a:bodyPr/>
          <a:lstStyle/>
          <a:p>
            <a:pPr marL="0" indent="0">
              <a:buNone/>
            </a:pPr>
            <a:r>
              <a:rPr lang="en-US"/>
              <a:t>For example:</a:t>
            </a:r>
          </a:p>
          <a:p>
            <a:pPr marL="0" indent="0">
              <a:buNone/>
            </a:pPr>
            <a:r>
              <a:rPr lang="en-US"/>
              <a:t>Biology A (first semester) 	80</a:t>
            </a:r>
          </a:p>
          <a:p>
            <a:pPr marL="0" indent="0">
              <a:buNone/>
            </a:pPr>
            <a:endParaRPr lang="en-US"/>
          </a:p>
          <a:p>
            <a:pPr marL="0" indent="0">
              <a:buNone/>
            </a:pPr>
            <a:r>
              <a:rPr lang="en-US"/>
              <a:t>Biology B (second semester)	65</a:t>
            </a:r>
          </a:p>
          <a:p>
            <a:pPr marL="0" indent="0">
              <a:buNone/>
            </a:pPr>
            <a:endParaRPr lang="en-US"/>
          </a:p>
          <a:p>
            <a:pPr marL="0" indent="0">
              <a:buNone/>
            </a:pPr>
            <a:r>
              <a:rPr lang="en-US"/>
              <a:t>The student would have to retake only second semester of the course.</a:t>
            </a:r>
          </a:p>
        </p:txBody>
      </p:sp>
      <p:sp>
        <p:nvSpPr>
          <p:cNvPr id="4" name="Title 3">
            <a:extLst>
              <a:ext uri="{FF2B5EF4-FFF2-40B4-BE49-F238E27FC236}">
                <a16:creationId xmlns:a16="http://schemas.microsoft.com/office/drawing/2014/main" id="{7F20051D-3F8F-6E1F-DB3E-DFDCA329B866}"/>
              </a:ext>
            </a:extLst>
          </p:cNvPr>
          <p:cNvSpPr>
            <a:spLocks noGrp="1"/>
          </p:cNvSpPr>
          <p:nvPr>
            <p:ph type="title"/>
          </p:nvPr>
        </p:nvSpPr>
        <p:spPr/>
        <p:txBody>
          <a:bodyPr/>
          <a:lstStyle/>
          <a:p>
            <a:r>
              <a:rPr lang="en-US"/>
              <a:t>Grading Example</a:t>
            </a:r>
          </a:p>
        </p:txBody>
      </p:sp>
    </p:spTree>
    <p:extLst>
      <p:ext uri="{BB962C8B-B14F-4D97-AF65-F5344CB8AC3E}">
        <p14:creationId xmlns:p14="http://schemas.microsoft.com/office/powerpoint/2010/main" val="84060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828800"/>
          </a:xfrm>
          <a:solidFill>
            <a:schemeClr val="bg1">
              <a:lumMod val="50000"/>
            </a:schemeClr>
          </a:solidFill>
        </p:spPr>
        <p:txBody>
          <a:bodyPr/>
          <a:lstStyle/>
          <a:p>
            <a:pPr>
              <a:defRPr/>
            </a:pPr>
            <a:r>
              <a:rPr lang="en-US"/>
              <a:t>Graduation Requirements</a:t>
            </a:r>
          </a:p>
        </p:txBody>
      </p:sp>
      <p:sp>
        <p:nvSpPr>
          <p:cNvPr id="3" name="Content Placeholder 2"/>
          <p:cNvSpPr>
            <a:spLocks noGrp="1"/>
          </p:cNvSpPr>
          <p:nvPr>
            <p:ph idx="1"/>
          </p:nvPr>
        </p:nvSpPr>
        <p:spPr>
          <a:xfrm>
            <a:off x="838200" y="1447800"/>
            <a:ext cx="8305800" cy="5410200"/>
          </a:xfrm>
          <a:solidFill>
            <a:schemeClr val="bg1">
              <a:lumMod val="50000"/>
            </a:schemeClr>
          </a:solidFill>
        </p:spPr>
        <p:txBody>
          <a:bodyPr/>
          <a:lstStyle/>
          <a:p>
            <a:pPr>
              <a:defRPr/>
            </a:pPr>
            <a:endParaRPr lang="en-US" sz="3000"/>
          </a:p>
          <a:p>
            <a:pPr>
              <a:defRPr/>
            </a:pPr>
            <a:r>
              <a:rPr lang="en-US" sz="3000"/>
              <a:t>4 units of English</a:t>
            </a:r>
          </a:p>
          <a:p>
            <a:pPr>
              <a:defRPr/>
            </a:pPr>
            <a:r>
              <a:rPr lang="en-US" sz="3000"/>
              <a:t>4 units of Math</a:t>
            </a:r>
          </a:p>
          <a:p>
            <a:pPr>
              <a:defRPr/>
            </a:pPr>
            <a:r>
              <a:rPr lang="en-US" sz="3000"/>
              <a:t>3 units of Social Studies</a:t>
            </a:r>
          </a:p>
          <a:p>
            <a:pPr>
              <a:defRPr/>
            </a:pPr>
            <a:r>
              <a:rPr lang="en-US" sz="3000"/>
              <a:t>4 units of Science</a:t>
            </a:r>
          </a:p>
          <a:p>
            <a:pPr>
              <a:defRPr/>
            </a:pPr>
            <a:r>
              <a:rPr lang="en-US" sz="3000"/>
              <a:t>3 units of Career Tech, Fine arts, and/or Foreign Language</a:t>
            </a:r>
          </a:p>
          <a:p>
            <a:pPr>
              <a:defRPr/>
            </a:pPr>
            <a:r>
              <a:rPr lang="en-US" sz="3000"/>
              <a:t>1 unit of Personal Fitness/Health</a:t>
            </a:r>
          </a:p>
          <a:p>
            <a:pPr>
              <a:defRPr/>
            </a:pPr>
            <a:r>
              <a:rPr lang="en-US" sz="3000"/>
              <a:t>5 additional elective credits</a:t>
            </a:r>
          </a:p>
          <a:p>
            <a:pPr>
              <a:defRPr/>
            </a:pPr>
            <a:r>
              <a:rPr lang="en-US" sz="3000"/>
              <a:t>24 total credits </a:t>
            </a:r>
          </a:p>
        </p:txBody>
      </p:sp>
      <p:pic>
        <p:nvPicPr>
          <p:cNvPr id="5" name="Picture 4" descr="A picture containing sky, person, outdoor, sport">
            <a:extLst>
              <a:ext uri="{FF2B5EF4-FFF2-40B4-BE49-F238E27FC236}">
                <a16:creationId xmlns:a16="http://schemas.microsoft.com/office/drawing/2014/main" id="{F8CB400A-5607-ED2A-9E65-ACDDA3051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295400"/>
            <a:ext cx="3962400" cy="1905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346A-D819-573A-772B-1CB7202B386E}"/>
              </a:ext>
            </a:extLst>
          </p:cNvPr>
          <p:cNvSpPr>
            <a:spLocks noGrp="1"/>
          </p:cNvSpPr>
          <p:nvPr>
            <p:ph type="title"/>
          </p:nvPr>
        </p:nvSpPr>
        <p:spPr/>
        <p:txBody>
          <a:bodyPr/>
          <a:lstStyle/>
          <a:p>
            <a:pPr algn="ctr"/>
            <a:r>
              <a:rPr lang="en-US"/>
              <a:t>Sample 9</a:t>
            </a:r>
            <a:r>
              <a:rPr lang="en-US" baseline="30000"/>
              <a:t>th</a:t>
            </a:r>
            <a:r>
              <a:rPr lang="en-US"/>
              <a:t> Grade Schedule</a:t>
            </a:r>
          </a:p>
        </p:txBody>
      </p:sp>
      <p:sp>
        <p:nvSpPr>
          <p:cNvPr id="3" name="Content Placeholder 2">
            <a:extLst>
              <a:ext uri="{FF2B5EF4-FFF2-40B4-BE49-F238E27FC236}">
                <a16:creationId xmlns:a16="http://schemas.microsoft.com/office/drawing/2014/main" id="{712A6C57-0EED-6318-3050-1530B2D5F187}"/>
              </a:ext>
            </a:extLst>
          </p:cNvPr>
          <p:cNvSpPr>
            <a:spLocks noGrp="1"/>
          </p:cNvSpPr>
          <p:nvPr>
            <p:ph idx="1"/>
          </p:nvPr>
        </p:nvSpPr>
        <p:spPr>
          <a:xfrm>
            <a:off x="914400" y="1828800"/>
            <a:ext cx="8229600" cy="5029200"/>
          </a:xfrm>
          <a:solidFill>
            <a:schemeClr val="bg1">
              <a:lumMod val="50000"/>
            </a:schemeClr>
          </a:solidFill>
        </p:spPr>
        <p:txBody>
          <a:bodyPr/>
          <a:lstStyle/>
          <a:p>
            <a:pPr marL="0" indent="0">
              <a:buNone/>
            </a:pPr>
            <a:r>
              <a:rPr lang="en-US" sz="3100"/>
              <a:t>Foundations of Algebra, Algebra 1, Geometry</a:t>
            </a:r>
          </a:p>
          <a:p>
            <a:pPr marL="0" indent="0">
              <a:buNone/>
            </a:pPr>
            <a:r>
              <a:rPr lang="en-US" sz="3100"/>
              <a:t>9</a:t>
            </a:r>
            <a:r>
              <a:rPr lang="en-US" sz="3100" baseline="30000"/>
              <a:t>th</a:t>
            </a:r>
            <a:r>
              <a:rPr lang="en-US" sz="3100"/>
              <a:t> Grade Literature</a:t>
            </a:r>
          </a:p>
          <a:p>
            <a:pPr marL="0" indent="0">
              <a:buNone/>
            </a:pPr>
            <a:r>
              <a:rPr lang="en-US" sz="3100"/>
              <a:t>Physical Science/Biology</a:t>
            </a:r>
          </a:p>
          <a:p>
            <a:pPr marL="0" indent="0">
              <a:buNone/>
            </a:pPr>
            <a:r>
              <a:rPr lang="en-US" sz="3100"/>
              <a:t>Civics/World Geography</a:t>
            </a:r>
          </a:p>
          <a:p>
            <a:pPr marL="0" indent="0">
              <a:buNone/>
            </a:pPr>
            <a:r>
              <a:rPr lang="en-US" sz="3100"/>
              <a:t>Health/Personal Fitness</a:t>
            </a:r>
          </a:p>
          <a:p>
            <a:pPr marL="0" indent="0">
              <a:buNone/>
            </a:pPr>
            <a:r>
              <a:rPr lang="en-US" sz="3100"/>
              <a:t>One Elective Choice</a:t>
            </a:r>
          </a:p>
          <a:p>
            <a:pPr marL="0" indent="0">
              <a:buNone/>
            </a:pPr>
            <a:r>
              <a:rPr lang="en-US" sz="3100"/>
              <a:t>Second Elective Choice</a:t>
            </a:r>
          </a:p>
          <a:p>
            <a:pPr marL="0" indent="0">
              <a:buNone/>
            </a:pPr>
            <a:r>
              <a:rPr lang="en-US" sz="3100"/>
              <a:t>(AP Human Geography)</a:t>
            </a:r>
          </a:p>
          <a:p>
            <a:pPr marL="0" indent="0">
              <a:buNone/>
            </a:pPr>
            <a:endParaRPr lang="en-US" sz="2800"/>
          </a:p>
        </p:txBody>
      </p:sp>
    </p:spTree>
    <p:extLst>
      <p:ext uri="{BB962C8B-B14F-4D97-AF65-F5344CB8AC3E}">
        <p14:creationId xmlns:p14="http://schemas.microsoft.com/office/powerpoint/2010/main" val="242508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a:extLst>
            <a:ext uri="{FF2B5EF4-FFF2-40B4-BE49-F238E27FC236}">
              <a16:creationId xmlns:a16="http://schemas.microsoft.com/office/drawing/2014/main" id="{68CC137C-F41B-6EB8-FFAC-CDEC2AD0F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233BF-7E4B-36C5-9911-C6C0DA879516}"/>
              </a:ext>
            </a:extLst>
          </p:cNvPr>
          <p:cNvSpPr>
            <a:spLocks noGrp="1"/>
          </p:cNvSpPr>
          <p:nvPr>
            <p:ph type="title"/>
          </p:nvPr>
        </p:nvSpPr>
        <p:spPr/>
        <p:txBody>
          <a:bodyPr/>
          <a:lstStyle/>
          <a:p>
            <a:pPr algn="ctr"/>
            <a:r>
              <a:rPr lang="en-US"/>
              <a:t>Sample 9</a:t>
            </a:r>
            <a:r>
              <a:rPr lang="en-US" baseline="30000"/>
              <a:t>th</a:t>
            </a:r>
            <a:r>
              <a:rPr lang="en-US"/>
              <a:t> Grade Schedule</a:t>
            </a:r>
          </a:p>
        </p:txBody>
      </p:sp>
      <p:sp>
        <p:nvSpPr>
          <p:cNvPr id="3" name="Content Placeholder 2">
            <a:extLst>
              <a:ext uri="{FF2B5EF4-FFF2-40B4-BE49-F238E27FC236}">
                <a16:creationId xmlns:a16="http://schemas.microsoft.com/office/drawing/2014/main" id="{A8C195F9-A26E-80F0-F6AF-BFCFA2F58FF9}"/>
              </a:ext>
            </a:extLst>
          </p:cNvPr>
          <p:cNvSpPr>
            <a:spLocks noGrp="1"/>
          </p:cNvSpPr>
          <p:nvPr>
            <p:ph idx="1"/>
          </p:nvPr>
        </p:nvSpPr>
        <p:spPr>
          <a:xfrm>
            <a:off x="914400" y="1828800"/>
            <a:ext cx="8229600" cy="5029200"/>
          </a:xfrm>
          <a:solidFill>
            <a:schemeClr val="bg1">
              <a:lumMod val="50000"/>
            </a:schemeClr>
          </a:solidFill>
        </p:spPr>
        <p:txBody>
          <a:bodyPr/>
          <a:lstStyle/>
          <a:p>
            <a:pPr marL="0" indent="0">
              <a:buNone/>
            </a:pPr>
            <a:endParaRPr lang="en-US" sz="2800"/>
          </a:p>
        </p:txBody>
      </p:sp>
      <p:pic>
        <p:nvPicPr>
          <p:cNvPr id="5" name="Picture 4">
            <a:extLst>
              <a:ext uri="{FF2B5EF4-FFF2-40B4-BE49-F238E27FC236}">
                <a16:creationId xmlns:a16="http://schemas.microsoft.com/office/drawing/2014/main" id="{2D18457A-1FFA-5693-51F0-31EC1DBC1A03}"/>
              </a:ext>
            </a:extLst>
          </p:cNvPr>
          <p:cNvPicPr>
            <a:picLocks noChangeAspect="1"/>
          </p:cNvPicPr>
          <p:nvPr/>
        </p:nvPicPr>
        <p:blipFill>
          <a:blip r:embed="rId2"/>
          <a:stretch>
            <a:fillRect/>
          </a:stretch>
        </p:blipFill>
        <p:spPr>
          <a:xfrm>
            <a:off x="914400" y="1828800"/>
            <a:ext cx="8153400" cy="4953000"/>
          </a:xfrm>
          <a:prstGeom prst="rect">
            <a:avLst/>
          </a:prstGeom>
        </p:spPr>
      </p:pic>
    </p:spTree>
    <p:extLst>
      <p:ext uri="{BB962C8B-B14F-4D97-AF65-F5344CB8AC3E}">
        <p14:creationId xmlns:p14="http://schemas.microsoft.com/office/powerpoint/2010/main" val="356312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346A-D819-573A-772B-1CB7202B386E}"/>
              </a:ext>
            </a:extLst>
          </p:cNvPr>
          <p:cNvSpPr>
            <a:spLocks noGrp="1"/>
          </p:cNvSpPr>
          <p:nvPr>
            <p:ph type="title"/>
          </p:nvPr>
        </p:nvSpPr>
        <p:spPr/>
        <p:txBody>
          <a:bodyPr/>
          <a:lstStyle/>
          <a:p>
            <a:pPr algn="ctr"/>
            <a:r>
              <a:rPr lang="en-US"/>
              <a:t>Panther Period/PAWS</a:t>
            </a:r>
          </a:p>
        </p:txBody>
      </p:sp>
      <p:pic>
        <p:nvPicPr>
          <p:cNvPr id="6" name="Content Placeholder 5">
            <a:extLst>
              <a:ext uri="{FF2B5EF4-FFF2-40B4-BE49-F238E27FC236}">
                <a16:creationId xmlns:a16="http://schemas.microsoft.com/office/drawing/2014/main" id="{839A7DA4-FD74-0755-5FBE-DBAA9FA67A5F}"/>
              </a:ext>
            </a:extLst>
          </p:cNvPr>
          <p:cNvPicPr>
            <a:picLocks noGrp="1" noChangeAspect="1"/>
          </p:cNvPicPr>
          <p:nvPr>
            <p:ph idx="1"/>
          </p:nvPr>
        </p:nvPicPr>
        <p:blipFill>
          <a:blip r:embed="rId3"/>
          <a:stretch>
            <a:fillRect/>
          </a:stretch>
        </p:blipFill>
        <p:spPr>
          <a:xfrm>
            <a:off x="914400" y="1828800"/>
            <a:ext cx="8229599" cy="5029199"/>
          </a:xfrm>
          <a:solidFill>
            <a:schemeClr val="bg1">
              <a:lumMod val="50000"/>
            </a:schemeClr>
          </a:solidFill>
        </p:spPr>
      </p:pic>
    </p:spTree>
    <p:extLst>
      <p:ext uri="{BB962C8B-B14F-4D97-AF65-F5344CB8AC3E}">
        <p14:creationId xmlns:p14="http://schemas.microsoft.com/office/powerpoint/2010/main" val="3054650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Honors Program</a:t>
            </a:r>
          </a:p>
        </p:txBody>
      </p:sp>
      <p:sp>
        <p:nvSpPr>
          <p:cNvPr id="3" name="Content Placeholder 2"/>
          <p:cNvSpPr>
            <a:spLocks noGrp="1"/>
          </p:cNvSpPr>
          <p:nvPr>
            <p:ph idx="1"/>
          </p:nvPr>
        </p:nvSpPr>
        <p:spPr>
          <a:xfrm>
            <a:off x="914400" y="1828800"/>
            <a:ext cx="8229600" cy="5029200"/>
          </a:xfrm>
          <a:solidFill>
            <a:schemeClr val="bg1">
              <a:lumMod val="50000"/>
            </a:schemeClr>
          </a:solidFill>
        </p:spPr>
        <p:txBody>
          <a:bodyPr/>
          <a:lstStyle/>
          <a:p>
            <a:pPr marL="0" indent="0">
              <a:buNone/>
            </a:pPr>
            <a:r>
              <a:rPr lang="en-US" sz="4000"/>
              <a:t>Students in the honors program must take at least 1 honors class each year to remain in the program. </a:t>
            </a:r>
          </a:p>
        </p:txBody>
      </p:sp>
      <p:pic>
        <p:nvPicPr>
          <p:cNvPr id="6" name="Picture 5" descr="A picture containing icon">
            <a:extLst>
              <a:ext uri="{FF2B5EF4-FFF2-40B4-BE49-F238E27FC236}">
                <a16:creationId xmlns:a16="http://schemas.microsoft.com/office/drawing/2014/main" id="{13AE0989-2B6D-0611-1D91-1C575DC3F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070" y="3733800"/>
            <a:ext cx="3886200" cy="2903369"/>
          </a:xfrm>
          <a:prstGeom prst="rect">
            <a:avLst/>
          </a:prstGeom>
        </p:spPr>
      </p:pic>
    </p:spTree>
    <p:extLst>
      <p:ext uri="{BB962C8B-B14F-4D97-AF65-F5344CB8AC3E}">
        <p14:creationId xmlns:p14="http://schemas.microsoft.com/office/powerpoint/2010/main" val="413803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Testing	</a:t>
            </a:r>
          </a:p>
        </p:txBody>
      </p:sp>
      <p:sp>
        <p:nvSpPr>
          <p:cNvPr id="3" name="Content Placeholder 2"/>
          <p:cNvSpPr>
            <a:spLocks noGrp="1"/>
          </p:cNvSpPr>
          <p:nvPr>
            <p:ph idx="1"/>
          </p:nvPr>
        </p:nvSpPr>
        <p:spPr>
          <a:xfrm>
            <a:off x="914400" y="1828800"/>
            <a:ext cx="8229600" cy="5029200"/>
          </a:xfrm>
          <a:solidFill>
            <a:schemeClr val="bg1">
              <a:lumMod val="50000"/>
            </a:schemeClr>
          </a:solidFill>
        </p:spPr>
        <p:txBody>
          <a:bodyPr/>
          <a:lstStyle/>
          <a:p>
            <a:pPr marL="0" indent="0">
              <a:buNone/>
            </a:pPr>
            <a:r>
              <a:rPr lang="en-US"/>
              <a:t>Select courses in each academic area will have End of Course Tests (EOC) that will count for 20% of their final course grade. Students must pass all courses containing an EOC.</a:t>
            </a:r>
          </a:p>
          <a:p>
            <a:pPr lvl="1"/>
            <a:r>
              <a:rPr lang="en-US"/>
              <a:t>Most freshmen will take 1 EOC</a:t>
            </a:r>
          </a:p>
          <a:p>
            <a:pPr lvl="2"/>
            <a:r>
              <a:rPr lang="en-US"/>
              <a:t>Algebra</a:t>
            </a:r>
          </a:p>
          <a:p>
            <a:pPr lvl="2"/>
            <a:r>
              <a:rPr lang="en-US"/>
              <a:t>MAP Testing is done </a:t>
            </a:r>
          </a:p>
          <a:p>
            <a:pPr marL="914400" lvl="2" indent="0">
              <a:buNone/>
            </a:pPr>
            <a:r>
              <a:rPr lang="en-US"/>
              <a:t>  two times a year.</a:t>
            </a:r>
          </a:p>
          <a:p>
            <a:pPr lvl="2"/>
            <a:r>
              <a:rPr lang="en-US"/>
              <a:t>MAP Testing is important</a:t>
            </a:r>
          </a:p>
          <a:p>
            <a:pPr lvl="2"/>
            <a:endParaRPr lang="en-US"/>
          </a:p>
          <a:p>
            <a:pPr marL="914400" lvl="2" indent="0">
              <a:buNone/>
            </a:pPr>
            <a:endParaRPr lang="en-US"/>
          </a:p>
          <a:p>
            <a:pPr marL="914400" lvl="2" indent="0">
              <a:buNone/>
            </a:pPr>
            <a:endParaRPr lang="en-US"/>
          </a:p>
        </p:txBody>
      </p:sp>
      <p:pic>
        <p:nvPicPr>
          <p:cNvPr id="4" name="Picture 3" descr="EOI and Communication: English TESTS &amp; EXA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4975095"/>
            <a:ext cx="3276600" cy="1547283"/>
          </a:xfrm>
          <a:prstGeom prst="rect">
            <a:avLst/>
          </a:prstGeom>
        </p:spPr>
      </p:pic>
      <p:pic>
        <p:nvPicPr>
          <p:cNvPr id="6" name="Picture 5" descr="A person writing on a piece of paper">
            <a:extLst>
              <a:ext uri="{FF2B5EF4-FFF2-40B4-BE49-F238E27FC236}">
                <a16:creationId xmlns:a16="http://schemas.microsoft.com/office/drawing/2014/main" id="{34BDC1B9-8F8A-93D7-F8D4-F40443DFF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146" y="300318"/>
            <a:ext cx="3819525" cy="14666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3507-1018-3A17-FFFE-8C56C51B9F82}"/>
              </a:ext>
            </a:extLst>
          </p:cNvPr>
          <p:cNvSpPr>
            <a:spLocks noGrp="1"/>
          </p:cNvSpPr>
          <p:nvPr>
            <p:ph type="title"/>
          </p:nvPr>
        </p:nvSpPr>
        <p:spPr/>
        <p:txBody>
          <a:bodyPr/>
          <a:lstStyle/>
          <a:p>
            <a:r>
              <a:rPr lang="en-US"/>
              <a:t>Opportunities for Success</a:t>
            </a:r>
          </a:p>
        </p:txBody>
      </p:sp>
      <p:sp>
        <p:nvSpPr>
          <p:cNvPr id="3" name="Content Placeholder 2">
            <a:extLst>
              <a:ext uri="{FF2B5EF4-FFF2-40B4-BE49-F238E27FC236}">
                <a16:creationId xmlns:a16="http://schemas.microsoft.com/office/drawing/2014/main" id="{1655F870-BE54-2C8A-695A-2EB6D7B7BBEE}"/>
              </a:ext>
            </a:extLst>
          </p:cNvPr>
          <p:cNvSpPr>
            <a:spLocks noGrp="1"/>
          </p:cNvSpPr>
          <p:nvPr>
            <p:ph idx="1"/>
          </p:nvPr>
        </p:nvSpPr>
        <p:spPr>
          <a:xfrm>
            <a:off x="990600" y="1905000"/>
            <a:ext cx="8077200" cy="4953000"/>
          </a:xfrm>
        </p:spPr>
        <p:txBody>
          <a:bodyPr/>
          <a:lstStyle/>
          <a:p>
            <a:r>
              <a:rPr lang="en-US"/>
              <a:t>Tutoring-Based on the teacher’s scheduled days.</a:t>
            </a:r>
          </a:p>
          <a:p>
            <a:r>
              <a:rPr lang="en-US"/>
              <a:t>APT-After school and before school on Wednesdays.</a:t>
            </a:r>
          </a:p>
          <a:p>
            <a:r>
              <a:rPr lang="en-US"/>
              <a:t>PAWS</a:t>
            </a:r>
          </a:p>
          <a:p>
            <a:r>
              <a:rPr lang="en-US"/>
              <a:t>Saturday School 8:00-11:30 on specific Saturdays</a:t>
            </a:r>
          </a:p>
        </p:txBody>
      </p:sp>
    </p:spTree>
    <p:extLst>
      <p:ext uri="{BB962C8B-B14F-4D97-AF65-F5344CB8AC3E}">
        <p14:creationId xmlns:p14="http://schemas.microsoft.com/office/powerpoint/2010/main" val="2800121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Topics of </a:t>
            </a:r>
            <a:br>
              <a:rPr lang="en-US"/>
            </a:br>
            <a:r>
              <a:rPr lang="en-US"/>
              <a:t>     importance</a:t>
            </a:r>
          </a:p>
        </p:txBody>
      </p:sp>
      <p:sp>
        <p:nvSpPr>
          <p:cNvPr id="3" name="Content Placeholder 2"/>
          <p:cNvSpPr>
            <a:spLocks noGrp="1"/>
          </p:cNvSpPr>
          <p:nvPr>
            <p:ph idx="1"/>
          </p:nvPr>
        </p:nvSpPr>
        <p:spPr>
          <a:xfrm>
            <a:off x="914400" y="1828800"/>
            <a:ext cx="8229600" cy="5029200"/>
          </a:xfrm>
          <a:solidFill>
            <a:schemeClr val="bg1">
              <a:lumMod val="50000"/>
            </a:schemeClr>
          </a:solidFill>
        </p:spPr>
        <p:txBody>
          <a:bodyPr/>
          <a:lstStyle/>
          <a:p>
            <a:r>
              <a:rPr lang="en-US" sz="3000"/>
              <a:t>Infinite Campus – </a:t>
            </a:r>
          </a:p>
          <a:p>
            <a:pPr lvl="1"/>
            <a:r>
              <a:rPr lang="en-US" sz="3000"/>
              <a:t>Please check your student’s grades and attendance weekly!</a:t>
            </a:r>
          </a:p>
          <a:p>
            <a:pPr lvl="1"/>
            <a:r>
              <a:rPr lang="en-US" sz="3000"/>
              <a:t>Students have access to IC to monitor their own grades.</a:t>
            </a:r>
          </a:p>
          <a:p>
            <a:pPr lvl="1"/>
            <a:r>
              <a:rPr lang="en-US" sz="3000"/>
              <a:t>Accountability is an</a:t>
            </a:r>
          </a:p>
          <a:p>
            <a:pPr marL="457200" lvl="1" indent="0">
              <a:buNone/>
            </a:pPr>
            <a:r>
              <a:rPr lang="en-US" sz="3000"/>
              <a:t>important character</a:t>
            </a:r>
          </a:p>
          <a:p>
            <a:pPr marL="457200" lvl="1" indent="0">
              <a:buNone/>
            </a:pPr>
            <a:r>
              <a:rPr lang="en-US" sz="3000"/>
              <a:t>trait for Perry to start </a:t>
            </a:r>
          </a:p>
          <a:p>
            <a:pPr marL="457200" lvl="1" indent="0">
              <a:buNone/>
            </a:pPr>
            <a:r>
              <a:rPr lang="en-US" sz="3000"/>
              <a:t>teaching our students.</a:t>
            </a:r>
          </a:p>
          <a:p>
            <a:pPr marL="0" indent="0">
              <a:buNone/>
            </a:pPr>
            <a:endParaRPr lang="en-US" sz="3000"/>
          </a:p>
        </p:txBody>
      </p:sp>
      <p:pic>
        <p:nvPicPr>
          <p:cNvPr id="4" name="Picture 3" descr="302/365 ~ Perfect Attendance #award | Explore Ra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3383" y="4800600"/>
            <a:ext cx="3029530" cy="1905000"/>
          </a:xfrm>
          <a:prstGeom prst="rect">
            <a:avLst/>
          </a:prstGeom>
        </p:spPr>
      </p:pic>
      <p:pic>
        <p:nvPicPr>
          <p:cNvPr id="6" name="Picture 5" descr="Graphical user interface, text, application">
            <a:extLst>
              <a:ext uri="{FF2B5EF4-FFF2-40B4-BE49-F238E27FC236}">
                <a16:creationId xmlns:a16="http://schemas.microsoft.com/office/drawing/2014/main" id="{40E5406C-8A29-0A41-6145-6429FE2C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18694">
            <a:off x="5796253" y="476974"/>
            <a:ext cx="3019425" cy="15144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Get Involved</a:t>
            </a:r>
          </a:p>
        </p:txBody>
      </p:sp>
      <p:pic>
        <p:nvPicPr>
          <p:cNvPr id="3074" name="Picture 2" descr="May be an image of 6 people, child, people sitting, people standing and indoor">
            <a:extLst>
              <a:ext uri="{FF2B5EF4-FFF2-40B4-BE49-F238E27FC236}">
                <a16:creationId xmlns:a16="http://schemas.microsoft.com/office/drawing/2014/main" id="{ECFD2832-0537-F50C-C43D-FF315AA7CA3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885136">
            <a:off x="184183" y="278132"/>
            <a:ext cx="2768724" cy="2376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D9776C7-953B-92F7-69CC-5231758774D2}"/>
              </a:ext>
            </a:extLst>
          </p:cNvPr>
          <p:cNvPicPr>
            <a:picLocks noChangeAspect="1"/>
          </p:cNvPicPr>
          <p:nvPr/>
        </p:nvPicPr>
        <p:blipFill>
          <a:blip r:embed="rId4"/>
          <a:stretch>
            <a:fillRect/>
          </a:stretch>
        </p:blipFill>
        <p:spPr>
          <a:xfrm>
            <a:off x="6715125" y="0"/>
            <a:ext cx="2428875" cy="2896895"/>
          </a:xfrm>
          <a:prstGeom prst="rect">
            <a:avLst/>
          </a:prstGeom>
        </p:spPr>
      </p:pic>
      <p:pic>
        <p:nvPicPr>
          <p:cNvPr id="3076" name="Picture 4">
            <a:extLst>
              <a:ext uri="{FF2B5EF4-FFF2-40B4-BE49-F238E27FC236}">
                <a16:creationId xmlns:a16="http://schemas.microsoft.com/office/drawing/2014/main" id="{AC8B6085-1CB4-D0A7-27F2-0507308009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73862">
            <a:off x="6343479" y="2307190"/>
            <a:ext cx="2295525" cy="3060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880F3E3-027B-3D60-366A-11E88AE0D0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9061" y="1300921"/>
            <a:ext cx="2038842" cy="271845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CC0EF8B8-6773-E75B-DF56-717EAB0652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64814">
            <a:off x="152719" y="2647263"/>
            <a:ext cx="2295525" cy="30607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C23F5DF7-B1EA-43E5-DDC8-9B37124784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0308" y="1266357"/>
            <a:ext cx="2824153" cy="19892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177D1537-E893-E6BD-BE1D-D2641BB33A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4505" y="4823269"/>
            <a:ext cx="3049495" cy="203471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May be an image of 4 people">
            <a:extLst>
              <a:ext uri="{FF2B5EF4-FFF2-40B4-BE49-F238E27FC236}">
                <a16:creationId xmlns:a16="http://schemas.microsoft.com/office/drawing/2014/main" id="{C02E0CF2-9FB9-0665-2C01-C4203BA53AE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955891">
            <a:off x="2401327" y="2965479"/>
            <a:ext cx="2030336" cy="316530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697BB6F4-6605-4AEC-3345-AE133018126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14800" y="3545114"/>
            <a:ext cx="2304477" cy="230447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May be an image of 6 people">
            <a:extLst>
              <a:ext uri="{FF2B5EF4-FFF2-40B4-BE49-F238E27FC236}">
                <a16:creationId xmlns:a16="http://schemas.microsoft.com/office/drawing/2014/main" id="{81C42732-F2C1-F13E-79F9-040ABA3B8B9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821934">
            <a:off x="133446" y="5178643"/>
            <a:ext cx="2111014" cy="144297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ACA0CE9E-119C-0EA5-CF7C-BBB11598E5C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19569" y="2728182"/>
            <a:ext cx="1222379" cy="916784"/>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52CC736C-5A9A-832E-2C66-2FD17C5DAFA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601747">
            <a:off x="4848348" y="5017189"/>
            <a:ext cx="1421098" cy="1728529"/>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a:extLst>
              <a:ext uri="{FF2B5EF4-FFF2-40B4-BE49-F238E27FC236}">
                <a16:creationId xmlns:a16="http://schemas.microsoft.com/office/drawing/2014/main" id="{B6EE10AC-4651-D81E-782B-3F709AE16CC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585516">
            <a:off x="3468833" y="4754661"/>
            <a:ext cx="1513085" cy="2017447"/>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a:extLst>
              <a:ext uri="{FF2B5EF4-FFF2-40B4-BE49-F238E27FC236}">
                <a16:creationId xmlns:a16="http://schemas.microsoft.com/office/drawing/2014/main" id="{13719088-42FA-53A7-F2BE-FA1B3F392B2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73794" y="5181600"/>
            <a:ext cx="1621107" cy="167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645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07095"/>
            <a:ext cx="7680960" cy="1066800"/>
          </a:xfrm>
        </p:spPr>
        <p:txBody>
          <a:bodyPr>
            <a:normAutofit/>
          </a:bodyPr>
          <a:lstStyle/>
          <a:p>
            <a:pPr algn="ctr"/>
            <a:r>
              <a:rPr lang="en-US" sz="6000">
                <a:solidFill>
                  <a:srgbClr val="FFC000"/>
                </a:solidFill>
                <a:latin typeface="Cambria" panose="02040503050406030204" pitchFamily="18" charset="0"/>
                <a:ea typeface="Adobe Fangsong Std R" pitchFamily="18" charset="-128"/>
              </a:rPr>
              <a:t>ADMINISTRATION</a:t>
            </a:r>
          </a:p>
        </p:txBody>
      </p:sp>
      <p:sp>
        <p:nvSpPr>
          <p:cNvPr id="10" name="TextBox 9"/>
          <p:cNvSpPr txBox="1"/>
          <p:nvPr/>
        </p:nvSpPr>
        <p:spPr>
          <a:xfrm>
            <a:off x="4592320" y="5780782"/>
            <a:ext cx="2814257" cy="1077218"/>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Melisa Hunt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Assistant Principal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PBIS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(H-O)</a:t>
            </a:r>
          </a:p>
        </p:txBody>
      </p:sp>
      <p:sp>
        <p:nvSpPr>
          <p:cNvPr id="12" name="TextBox 11"/>
          <p:cNvSpPr txBox="1"/>
          <p:nvPr/>
        </p:nvSpPr>
        <p:spPr>
          <a:xfrm>
            <a:off x="-356655" y="6027003"/>
            <a:ext cx="2895600" cy="83099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            Nicole Stone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              Assistant Principal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            of Instruction</a:t>
            </a:r>
          </a:p>
        </p:txBody>
      </p:sp>
      <p:sp>
        <p:nvSpPr>
          <p:cNvPr id="13" name="TextBox 12"/>
          <p:cNvSpPr txBox="1"/>
          <p:nvPr/>
        </p:nvSpPr>
        <p:spPr>
          <a:xfrm>
            <a:off x="2476928" y="5780782"/>
            <a:ext cx="2895601" cy="1077218"/>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Mr. Jay Wood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Assistant Principal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CTAE Supervisor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(A-G)</a:t>
            </a:r>
          </a:p>
        </p:txBody>
      </p:sp>
      <p:sp>
        <p:nvSpPr>
          <p:cNvPr id="14" name="TextBox 13"/>
          <p:cNvSpPr txBox="1"/>
          <p:nvPr/>
        </p:nvSpPr>
        <p:spPr>
          <a:xfrm>
            <a:off x="6553200" y="5780782"/>
            <a:ext cx="2590800" cy="1077218"/>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Dr. </a:t>
            </a:r>
            <a:r>
              <a:rPr lang="en-US" sz="1600">
                <a:solidFill>
                  <a:srgbClr val="FFC000"/>
                </a:solidFill>
                <a:latin typeface="Cambria" panose="02040503050406030204" pitchFamily="18" charset="0"/>
                <a:ea typeface="Adobe Fangsong Std R" pitchFamily="18" charset="-128"/>
              </a:rPr>
              <a:t>Tyler Rodgers</a:t>
            </a:r>
            <a:endPar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Assistant Principal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Athletic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rPr>
              <a:t>(P-Z)</a:t>
            </a:r>
            <a:endParaRPr kumimoji="0" lang="en-US" sz="1800" b="0" i="0" u="none" strike="noStrike" kern="1200" cap="none" spc="0" normalizeH="0" baseline="0" noProof="0">
              <a:ln>
                <a:noFill/>
              </a:ln>
              <a:solidFill>
                <a:srgbClr val="FFC000"/>
              </a:solidFill>
              <a:effectLst/>
              <a:uLnTx/>
              <a:uFillTx/>
              <a:latin typeface="Cambria" panose="02040503050406030204" pitchFamily="18" charset="0"/>
              <a:ea typeface="Adobe Fangsong Std R" pitchFamily="18" charset="-128"/>
              <a:cs typeface="+mn-cs"/>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7013"/>
          <a:stretch/>
        </p:blipFill>
        <p:spPr>
          <a:xfrm>
            <a:off x="650906" y="4204164"/>
            <a:ext cx="1536653" cy="1786117"/>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 t="3966" r="3424"/>
          <a:stretch/>
        </p:blipFill>
        <p:spPr>
          <a:xfrm>
            <a:off x="5066216" y="3855783"/>
            <a:ext cx="1439681" cy="1876847"/>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6892" t="30000" r="33125" b="15000"/>
          <a:stretch/>
        </p:blipFill>
        <p:spPr>
          <a:xfrm rot="5400000">
            <a:off x="3038419" y="3870981"/>
            <a:ext cx="1772620" cy="1828800"/>
          </a:xfrm>
          <a:prstGeom prst="rect">
            <a:avLst/>
          </a:prstGeom>
        </p:spPr>
      </p:pic>
      <p:pic>
        <p:nvPicPr>
          <p:cNvPr id="7" name="Picture 6">
            <a:extLst>
              <a:ext uri="{FF2B5EF4-FFF2-40B4-BE49-F238E27FC236}">
                <a16:creationId xmlns:a16="http://schemas.microsoft.com/office/drawing/2014/main" id="{6CED2DC4-5EFC-0F60-C6E7-A6C8A8161A7B}"/>
              </a:ext>
            </a:extLst>
          </p:cNvPr>
          <p:cNvPicPr>
            <a:picLocks noChangeAspect="1"/>
          </p:cNvPicPr>
          <p:nvPr/>
        </p:nvPicPr>
        <p:blipFill rotWithShape="1">
          <a:blip r:embed="rId5"/>
          <a:srcRect t="5358" b="19525"/>
          <a:stretch/>
        </p:blipFill>
        <p:spPr>
          <a:xfrm>
            <a:off x="3950128" y="959705"/>
            <a:ext cx="4312294" cy="2743199"/>
          </a:xfrm>
          <a:prstGeom prst="rect">
            <a:avLst/>
          </a:prstGeom>
        </p:spPr>
      </p:pic>
      <p:sp>
        <p:nvSpPr>
          <p:cNvPr id="9" name="TextBox 8">
            <a:extLst>
              <a:ext uri="{FF2B5EF4-FFF2-40B4-BE49-F238E27FC236}">
                <a16:creationId xmlns:a16="http://schemas.microsoft.com/office/drawing/2014/main" id="{23330430-CD3E-783C-526D-7C633BC4FE03}"/>
              </a:ext>
            </a:extLst>
          </p:cNvPr>
          <p:cNvSpPr txBox="1"/>
          <p:nvPr/>
        </p:nvSpPr>
        <p:spPr>
          <a:xfrm>
            <a:off x="88867" y="3557833"/>
            <a:ext cx="25781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latin typeface="Corbel"/>
              </a:rPr>
              <a:t>Dr. Arthur Billings</a:t>
            </a:r>
            <a:endParaRPr kumimoji="0" lang="en-US" sz="1800" b="1" i="0" u="none" strike="noStrike" kern="1200" cap="none" spc="0" normalizeH="0" baseline="0" noProof="0">
              <a:ln>
                <a:noFill/>
              </a:ln>
              <a:effectLst/>
              <a:uLnTx/>
              <a:uFillTx/>
              <a:latin typeface="Corbe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Corbel"/>
                <a:ea typeface="+mn-ea"/>
                <a:cs typeface="+mn-cs"/>
              </a:rPr>
              <a:t>Principal</a:t>
            </a:r>
          </a:p>
        </p:txBody>
      </p:sp>
      <p:pic>
        <p:nvPicPr>
          <p:cNvPr id="1026" name="Picture 2" descr="Staff">
            <a:extLst>
              <a:ext uri="{FF2B5EF4-FFF2-40B4-BE49-F238E27FC236}">
                <a16:creationId xmlns:a16="http://schemas.microsoft.com/office/drawing/2014/main" id="{29C294A7-DDD5-D9FD-B23A-9CE2A6BDF9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0530" y="3899071"/>
            <a:ext cx="1439681" cy="17726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11BD2A2-8B9C-3094-611E-2CEA504204B1}"/>
              </a:ext>
            </a:extLst>
          </p:cNvPr>
          <p:cNvPicPr>
            <a:picLocks noChangeAspect="1"/>
          </p:cNvPicPr>
          <p:nvPr/>
        </p:nvPicPr>
        <p:blipFill>
          <a:blip r:embed="rId7"/>
          <a:stretch>
            <a:fillRect/>
          </a:stretch>
        </p:blipFill>
        <p:spPr>
          <a:xfrm>
            <a:off x="358909" y="924975"/>
            <a:ext cx="2308091" cy="2629592"/>
          </a:xfrm>
          <a:prstGeom prst="rect">
            <a:avLst/>
          </a:prstGeom>
        </p:spPr>
      </p:pic>
    </p:spTree>
    <p:extLst>
      <p:ext uri="{BB962C8B-B14F-4D97-AF65-F5344CB8AC3E}">
        <p14:creationId xmlns:p14="http://schemas.microsoft.com/office/powerpoint/2010/main" val="33124940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DE07-0B68-E021-1BC2-323A6778EEA0}"/>
              </a:ext>
            </a:extLst>
          </p:cNvPr>
          <p:cNvSpPr>
            <a:spLocks noGrp="1"/>
          </p:cNvSpPr>
          <p:nvPr>
            <p:ph type="title"/>
          </p:nvPr>
        </p:nvSpPr>
        <p:spPr>
          <a:xfrm>
            <a:off x="457200" y="0"/>
            <a:ext cx="8229600" cy="1828800"/>
          </a:xfrm>
        </p:spPr>
        <p:txBody>
          <a:bodyPr/>
          <a:lstStyle/>
          <a:p>
            <a:pPr algn="ctr"/>
            <a:r>
              <a:rPr lang="en-US"/>
              <a:t>We are Perry! We are Proud!</a:t>
            </a:r>
            <a:br>
              <a:rPr lang="en-US"/>
            </a:br>
            <a:r>
              <a:rPr lang="en-US"/>
              <a:t>Just a few highlights of our year so far</a:t>
            </a:r>
          </a:p>
        </p:txBody>
      </p:sp>
      <p:sp>
        <p:nvSpPr>
          <p:cNvPr id="3" name="Content Placeholder 2">
            <a:extLst>
              <a:ext uri="{FF2B5EF4-FFF2-40B4-BE49-F238E27FC236}">
                <a16:creationId xmlns:a16="http://schemas.microsoft.com/office/drawing/2014/main" id="{CABC420F-FFAF-2387-6919-0377BBA46452}"/>
              </a:ext>
            </a:extLst>
          </p:cNvPr>
          <p:cNvSpPr>
            <a:spLocks noGrp="1"/>
          </p:cNvSpPr>
          <p:nvPr>
            <p:ph sz="half" idx="2"/>
          </p:nvPr>
        </p:nvSpPr>
        <p:spPr>
          <a:xfrm>
            <a:off x="457200" y="1828800"/>
            <a:ext cx="4040188" cy="4953000"/>
          </a:xfrm>
        </p:spPr>
        <p:txBody>
          <a:bodyPr/>
          <a:lstStyle/>
          <a:p>
            <a:r>
              <a:rPr lang="en-US" sz="2200"/>
              <a:t>FFA has won a plethora of state and local competitions</a:t>
            </a:r>
          </a:p>
          <a:p>
            <a:r>
              <a:rPr lang="en-US" sz="2200"/>
              <a:t>Our art program has won several state and local competitions</a:t>
            </a:r>
          </a:p>
          <a:p>
            <a:r>
              <a:rPr lang="en-US" sz="2200"/>
              <a:t>Theatre program has won state, region, and national awards</a:t>
            </a:r>
          </a:p>
          <a:p>
            <a:r>
              <a:rPr lang="en-US" sz="2200"/>
              <a:t>Our FCCLA has one several region and state awards</a:t>
            </a:r>
          </a:p>
          <a:p>
            <a:r>
              <a:rPr lang="en-US" sz="2200"/>
              <a:t>State and region awards in many of our athletic programs.</a:t>
            </a:r>
          </a:p>
          <a:p>
            <a:endParaRPr lang="en-US"/>
          </a:p>
        </p:txBody>
      </p:sp>
      <p:sp>
        <p:nvSpPr>
          <p:cNvPr id="6" name="Content Placeholder 5">
            <a:extLst>
              <a:ext uri="{FF2B5EF4-FFF2-40B4-BE49-F238E27FC236}">
                <a16:creationId xmlns:a16="http://schemas.microsoft.com/office/drawing/2014/main" id="{1924DFA5-5363-C9D0-30A5-4AD674A9948A}"/>
              </a:ext>
            </a:extLst>
          </p:cNvPr>
          <p:cNvSpPr>
            <a:spLocks noGrp="1"/>
          </p:cNvSpPr>
          <p:nvPr>
            <p:ph sz="quarter" idx="4"/>
          </p:nvPr>
        </p:nvSpPr>
        <p:spPr>
          <a:xfrm>
            <a:off x="4645025" y="1828800"/>
            <a:ext cx="4041775" cy="4876800"/>
          </a:xfrm>
        </p:spPr>
        <p:txBody>
          <a:bodyPr/>
          <a:lstStyle/>
          <a:p>
            <a:r>
              <a:rPr lang="en-US"/>
              <a:t>Our FBLA program has won several state and national awards.</a:t>
            </a:r>
          </a:p>
          <a:p>
            <a:r>
              <a:rPr lang="en-US"/>
              <a:t>Our football team has won several region championships and a state for 4A championship.</a:t>
            </a:r>
          </a:p>
          <a:p>
            <a:r>
              <a:rPr lang="en-US"/>
              <a:t>Our Airforce Raider team has been #1 in the nation</a:t>
            </a:r>
          </a:p>
          <a:p>
            <a:r>
              <a:rPr lang="en-US"/>
              <a:t>Our literary team won region this year.</a:t>
            </a:r>
          </a:p>
          <a:p>
            <a:endParaRPr lang="en-US"/>
          </a:p>
          <a:p>
            <a:endParaRPr lang="en-US"/>
          </a:p>
          <a:p>
            <a:endParaRPr lang="en-US"/>
          </a:p>
        </p:txBody>
      </p:sp>
    </p:spTree>
    <p:extLst>
      <p:ext uri="{BB962C8B-B14F-4D97-AF65-F5344CB8AC3E}">
        <p14:creationId xmlns:p14="http://schemas.microsoft.com/office/powerpoint/2010/main" val="209359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828800"/>
          </a:xfrm>
          <a:solidFill>
            <a:schemeClr val="bg1">
              <a:lumMod val="50000"/>
            </a:schemeClr>
          </a:solidFill>
        </p:spPr>
        <p:txBody>
          <a:bodyPr/>
          <a:lstStyle/>
          <a:p>
            <a:r>
              <a:rPr lang="en-US"/>
              <a:t>High School Registration</a:t>
            </a:r>
          </a:p>
        </p:txBody>
      </p:sp>
      <p:sp>
        <p:nvSpPr>
          <p:cNvPr id="3" name="Content Placeholder 2"/>
          <p:cNvSpPr>
            <a:spLocks noGrp="1"/>
          </p:cNvSpPr>
          <p:nvPr>
            <p:ph idx="1"/>
          </p:nvPr>
        </p:nvSpPr>
        <p:spPr>
          <a:xfrm>
            <a:off x="914400" y="1828800"/>
            <a:ext cx="8229600" cy="5029200"/>
          </a:xfrm>
          <a:solidFill>
            <a:schemeClr val="bg1">
              <a:lumMod val="50000"/>
            </a:schemeClr>
          </a:solidFill>
        </p:spPr>
        <p:txBody>
          <a:bodyPr/>
          <a:lstStyle/>
          <a:p>
            <a:pPr marL="0" indent="0">
              <a:buNone/>
            </a:pPr>
            <a:r>
              <a:rPr lang="en-US"/>
              <a:t>Your student should have received a registration form from the middle school. This form asked your student to choose their academic and elective courses.  </a:t>
            </a:r>
          </a:p>
        </p:txBody>
      </p:sp>
      <p:pic>
        <p:nvPicPr>
          <p:cNvPr id="4" name="Picture 3" descr="Trials and Tribulations of a Family Historian: Making m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038600"/>
            <a:ext cx="5181600" cy="2586941"/>
          </a:xfrm>
          <a:prstGeom prst="rect">
            <a:avLst/>
          </a:prstGeom>
        </p:spPr>
      </p:pic>
    </p:spTree>
    <p:extLst>
      <p:ext uri="{BB962C8B-B14F-4D97-AF65-F5344CB8AC3E}">
        <p14:creationId xmlns:p14="http://schemas.microsoft.com/office/powerpoint/2010/main" val="4019490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Deadline</a:t>
            </a:r>
          </a:p>
        </p:txBody>
      </p:sp>
      <p:sp>
        <p:nvSpPr>
          <p:cNvPr id="3" name="Content Placeholder 2"/>
          <p:cNvSpPr>
            <a:spLocks noGrp="1"/>
          </p:cNvSpPr>
          <p:nvPr>
            <p:ph idx="1"/>
          </p:nvPr>
        </p:nvSpPr>
        <p:spPr>
          <a:xfrm>
            <a:off x="914400" y="1828800"/>
            <a:ext cx="8229600" cy="5029200"/>
          </a:xfrm>
          <a:solidFill>
            <a:schemeClr val="bg1">
              <a:lumMod val="50000"/>
            </a:schemeClr>
          </a:solidFill>
        </p:spPr>
        <p:txBody>
          <a:bodyPr/>
          <a:lstStyle/>
          <a:p>
            <a:pPr marL="0" indent="0" algn="ctr">
              <a:buNone/>
            </a:pPr>
            <a:r>
              <a:rPr lang="en-US" sz="4800"/>
              <a:t>Please return the registration form to your middle school or scan the QR code by March 21. We will also accept the forms tonight.</a:t>
            </a:r>
          </a:p>
        </p:txBody>
      </p:sp>
      <p:pic>
        <p:nvPicPr>
          <p:cNvPr id="7" name="Picture 6" descr="A picture containing text, indoor, watch">
            <a:extLst>
              <a:ext uri="{FF2B5EF4-FFF2-40B4-BE49-F238E27FC236}">
                <a16:creationId xmlns:a16="http://schemas.microsoft.com/office/drawing/2014/main" id="{BFB0973A-F5E9-C063-6402-4D0C525DE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850" y="0"/>
            <a:ext cx="2343150" cy="1952625"/>
          </a:xfrm>
          <a:prstGeom prst="rect">
            <a:avLst/>
          </a:prstGeom>
        </p:spPr>
      </p:pic>
      <p:pic>
        <p:nvPicPr>
          <p:cNvPr id="8" name="Picture 7" descr="A picture containing text, indoor, watch">
            <a:extLst>
              <a:ext uri="{FF2B5EF4-FFF2-40B4-BE49-F238E27FC236}">
                <a16:creationId xmlns:a16="http://schemas.microsoft.com/office/drawing/2014/main" id="{2AD8A6EB-294A-EF31-ECE9-D867F1459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953" y="44449"/>
            <a:ext cx="2343150" cy="1952625"/>
          </a:xfrm>
          <a:prstGeom prst="rect">
            <a:avLst/>
          </a:prstGeom>
        </p:spPr>
      </p:pic>
    </p:spTree>
    <p:extLst>
      <p:ext uri="{BB962C8B-B14F-4D97-AF65-F5344CB8AC3E}">
        <p14:creationId xmlns:p14="http://schemas.microsoft.com/office/powerpoint/2010/main" val="1865997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Registration Details</a:t>
            </a:r>
          </a:p>
        </p:txBody>
      </p:sp>
      <p:pic>
        <p:nvPicPr>
          <p:cNvPr id="6" name="Content Placeholder 5">
            <a:extLst>
              <a:ext uri="{FF2B5EF4-FFF2-40B4-BE49-F238E27FC236}">
                <a16:creationId xmlns:a16="http://schemas.microsoft.com/office/drawing/2014/main" id="{A7D8419B-3D74-C9A2-B704-58482ABACCBE}"/>
              </a:ext>
            </a:extLst>
          </p:cNvPr>
          <p:cNvPicPr>
            <a:picLocks noGrp="1" noChangeAspect="1"/>
          </p:cNvPicPr>
          <p:nvPr>
            <p:ph idx="1"/>
          </p:nvPr>
        </p:nvPicPr>
        <p:blipFill>
          <a:blip r:embed="rId3"/>
          <a:stretch>
            <a:fillRect/>
          </a:stretch>
        </p:blipFill>
        <p:spPr>
          <a:xfrm>
            <a:off x="1212925" y="1981200"/>
            <a:ext cx="7251549" cy="4572000"/>
          </a:xfrm>
        </p:spPr>
      </p:pic>
    </p:spTree>
    <p:extLst>
      <p:ext uri="{BB962C8B-B14F-4D97-AF65-F5344CB8AC3E}">
        <p14:creationId xmlns:p14="http://schemas.microsoft.com/office/powerpoint/2010/main" val="2805341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Electives at PHS</a:t>
            </a:r>
          </a:p>
        </p:txBody>
      </p:sp>
      <p:pic>
        <p:nvPicPr>
          <p:cNvPr id="6" name="Content Placeholder 5">
            <a:extLst>
              <a:ext uri="{FF2B5EF4-FFF2-40B4-BE49-F238E27FC236}">
                <a16:creationId xmlns:a16="http://schemas.microsoft.com/office/drawing/2014/main" id="{364C68A6-AF07-893C-B85A-09F5FD76AF52}"/>
              </a:ext>
            </a:extLst>
          </p:cNvPr>
          <p:cNvPicPr>
            <a:picLocks noGrp="1" noChangeAspect="1"/>
          </p:cNvPicPr>
          <p:nvPr>
            <p:ph idx="1"/>
          </p:nvPr>
        </p:nvPicPr>
        <p:blipFill>
          <a:blip r:embed="rId2"/>
          <a:stretch>
            <a:fillRect/>
          </a:stretch>
        </p:blipFill>
        <p:spPr>
          <a:xfrm>
            <a:off x="2133601" y="1981200"/>
            <a:ext cx="5410200" cy="4572000"/>
          </a:xfrm>
        </p:spPr>
      </p:pic>
    </p:spTree>
    <p:extLst>
      <p:ext uri="{BB962C8B-B14F-4D97-AF65-F5344CB8AC3E}">
        <p14:creationId xmlns:p14="http://schemas.microsoft.com/office/powerpoint/2010/main" val="4131092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4AA0-CF9A-C864-98F9-DC31E577088F}"/>
              </a:ext>
            </a:extLst>
          </p:cNvPr>
          <p:cNvSpPr>
            <a:spLocks noGrp="1"/>
          </p:cNvSpPr>
          <p:nvPr>
            <p:ph type="title"/>
          </p:nvPr>
        </p:nvSpPr>
        <p:spPr>
          <a:xfrm>
            <a:off x="914400" y="0"/>
            <a:ext cx="8229600" cy="1828800"/>
          </a:xfrm>
          <a:solidFill>
            <a:schemeClr val="bg1">
              <a:lumMod val="50000"/>
            </a:schemeClr>
          </a:solidFill>
        </p:spPr>
        <p:txBody>
          <a:bodyPr/>
          <a:lstStyle/>
          <a:p>
            <a:pPr algn="ctr"/>
            <a:r>
              <a:rPr lang="en-US"/>
              <a:t>When Do I Get My Schedule?</a:t>
            </a:r>
          </a:p>
        </p:txBody>
      </p:sp>
      <p:sp>
        <p:nvSpPr>
          <p:cNvPr id="3" name="Content Placeholder 2">
            <a:extLst>
              <a:ext uri="{FF2B5EF4-FFF2-40B4-BE49-F238E27FC236}">
                <a16:creationId xmlns:a16="http://schemas.microsoft.com/office/drawing/2014/main" id="{F7724259-166E-BF01-3885-8ECF7212FEC5}"/>
              </a:ext>
            </a:extLst>
          </p:cNvPr>
          <p:cNvSpPr>
            <a:spLocks noGrp="1"/>
          </p:cNvSpPr>
          <p:nvPr>
            <p:ph idx="1"/>
          </p:nvPr>
        </p:nvSpPr>
        <p:spPr>
          <a:xfrm>
            <a:off x="914400" y="1828800"/>
            <a:ext cx="8229600" cy="5029200"/>
          </a:xfrm>
          <a:solidFill>
            <a:schemeClr val="bg1">
              <a:lumMod val="50000"/>
            </a:schemeClr>
          </a:solidFill>
        </p:spPr>
        <p:txBody>
          <a:bodyPr/>
          <a:lstStyle/>
          <a:p>
            <a:pPr marL="0" indent="0" algn="ctr">
              <a:buNone/>
            </a:pPr>
            <a:r>
              <a:rPr lang="en-US" sz="3600"/>
              <a:t>All 2025-2026 freshmen and new students will be invited to receive their schedules before school starts and tour the school to find their classes. Ninth Grade New Student Orientation is on July 29</a:t>
            </a:r>
            <a:r>
              <a:rPr lang="en-US" sz="3600" baseline="30000"/>
              <a:t>th</a:t>
            </a:r>
            <a:r>
              <a:rPr lang="en-US" sz="3600"/>
              <a:t> from 3:30-5:30.</a:t>
            </a:r>
          </a:p>
        </p:txBody>
      </p:sp>
    </p:spTree>
    <p:extLst>
      <p:ext uri="{BB962C8B-B14F-4D97-AF65-F5344CB8AC3E}">
        <p14:creationId xmlns:p14="http://schemas.microsoft.com/office/powerpoint/2010/main" val="1698276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Welcome Panthers</a:t>
            </a:r>
          </a:p>
        </p:txBody>
      </p:sp>
      <p:sp>
        <p:nvSpPr>
          <p:cNvPr id="3" name="Content Placeholder 2"/>
          <p:cNvSpPr>
            <a:spLocks noGrp="1"/>
          </p:cNvSpPr>
          <p:nvPr>
            <p:ph idx="1"/>
          </p:nvPr>
        </p:nvSpPr>
        <p:spPr/>
        <p:txBody>
          <a:bodyPr/>
          <a:lstStyle/>
          <a:p>
            <a:pPr marL="0" indent="0" algn="ctr">
              <a:buNone/>
            </a:pPr>
            <a:r>
              <a:rPr lang="en-US" sz="4000"/>
              <a:t> We are looking forward to having your student at PHS as a member of the Class of 2029!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191000"/>
            <a:ext cx="3910191" cy="2035043"/>
          </a:xfrm>
          <a:prstGeom prst="rect">
            <a:avLst/>
          </a:prstGeom>
        </p:spPr>
      </p:pic>
    </p:spTree>
    <p:extLst>
      <p:ext uri="{BB962C8B-B14F-4D97-AF65-F5344CB8AC3E}">
        <p14:creationId xmlns:p14="http://schemas.microsoft.com/office/powerpoint/2010/main" val="53871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FE21B0-24D5-6B55-764F-ECCD73BB63F1}"/>
              </a:ext>
            </a:extLst>
          </p:cNvPr>
          <p:cNvPicPr>
            <a:picLocks noChangeAspect="1"/>
          </p:cNvPicPr>
          <p:nvPr/>
        </p:nvPicPr>
        <p:blipFill rotWithShape="1">
          <a:blip r:embed="rId2"/>
          <a:srcRect l="47500" t="22222" r="24167" b="39260"/>
          <a:stretch/>
        </p:blipFill>
        <p:spPr>
          <a:xfrm>
            <a:off x="258821" y="563016"/>
            <a:ext cx="5228492" cy="3998259"/>
          </a:xfrm>
          <a:prstGeom prst="rect">
            <a:avLst/>
          </a:prstGeom>
        </p:spPr>
      </p:pic>
      <p:pic>
        <p:nvPicPr>
          <p:cNvPr id="6" name="Picture 5">
            <a:extLst>
              <a:ext uri="{FF2B5EF4-FFF2-40B4-BE49-F238E27FC236}">
                <a16:creationId xmlns:a16="http://schemas.microsoft.com/office/drawing/2014/main" id="{BACDAC02-359F-C2F0-1BC3-BC56E867A775}"/>
              </a:ext>
            </a:extLst>
          </p:cNvPr>
          <p:cNvPicPr>
            <a:picLocks noChangeAspect="1"/>
          </p:cNvPicPr>
          <p:nvPr/>
        </p:nvPicPr>
        <p:blipFill rotWithShape="1">
          <a:blip r:embed="rId3"/>
          <a:srcRect t="32857" b="6428"/>
          <a:stretch/>
        </p:blipFill>
        <p:spPr>
          <a:xfrm>
            <a:off x="1133475" y="2792672"/>
            <a:ext cx="3419475" cy="809625"/>
          </a:xfrm>
          <a:prstGeom prst="rect">
            <a:avLst/>
          </a:prstGeom>
        </p:spPr>
      </p:pic>
      <p:pic>
        <p:nvPicPr>
          <p:cNvPr id="7" name="Picture 6">
            <a:extLst>
              <a:ext uri="{FF2B5EF4-FFF2-40B4-BE49-F238E27FC236}">
                <a16:creationId xmlns:a16="http://schemas.microsoft.com/office/drawing/2014/main" id="{1FF0DCA4-9257-4F02-893B-B8157C9E6389}"/>
              </a:ext>
            </a:extLst>
          </p:cNvPr>
          <p:cNvPicPr>
            <a:picLocks noChangeAspect="1"/>
          </p:cNvPicPr>
          <p:nvPr/>
        </p:nvPicPr>
        <p:blipFill>
          <a:blip r:embed="rId4"/>
          <a:stretch>
            <a:fillRect/>
          </a:stretch>
        </p:blipFill>
        <p:spPr>
          <a:xfrm>
            <a:off x="5915044" y="342900"/>
            <a:ext cx="2829041" cy="3249872"/>
          </a:xfrm>
          <a:prstGeom prst="rect">
            <a:avLst/>
          </a:prstGeom>
        </p:spPr>
      </p:pic>
      <p:pic>
        <p:nvPicPr>
          <p:cNvPr id="8" name="Picture 7">
            <a:extLst>
              <a:ext uri="{FF2B5EF4-FFF2-40B4-BE49-F238E27FC236}">
                <a16:creationId xmlns:a16="http://schemas.microsoft.com/office/drawing/2014/main" id="{697E57BD-AA9B-FE58-A1A2-1FC084055083}"/>
              </a:ext>
            </a:extLst>
          </p:cNvPr>
          <p:cNvPicPr>
            <a:picLocks noChangeAspect="1"/>
          </p:cNvPicPr>
          <p:nvPr/>
        </p:nvPicPr>
        <p:blipFill>
          <a:blip r:embed="rId5"/>
          <a:stretch>
            <a:fillRect/>
          </a:stretch>
        </p:blipFill>
        <p:spPr>
          <a:xfrm>
            <a:off x="66056" y="4952841"/>
            <a:ext cx="5791702" cy="1828959"/>
          </a:xfrm>
          <a:prstGeom prst="rect">
            <a:avLst/>
          </a:prstGeom>
        </p:spPr>
      </p:pic>
      <p:pic>
        <p:nvPicPr>
          <p:cNvPr id="9" name="Picture 8">
            <a:extLst>
              <a:ext uri="{FF2B5EF4-FFF2-40B4-BE49-F238E27FC236}">
                <a16:creationId xmlns:a16="http://schemas.microsoft.com/office/drawing/2014/main" id="{1544FE4D-7B26-A33B-CC6F-7000EF51BB60}"/>
              </a:ext>
            </a:extLst>
          </p:cNvPr>
          <p:cNvPicPr>
            <a:picLocks noChangeAspect="1"/>
          </p:cNvPicPr>
          <p:nvPr/>
        </p:nvPicPr>
        <p:blipFill rotWithShape="1">
          <a:blip r:embed="rId6"/>
          <a:srcRect l="15850" t="29203" r="14153" b="30799"/>
          <a:stretch/>
        </p:blipFill>
        <p:spPr>
          <a:xfrm>
            <a:off x="5661027" y="3782947"/>
            <a:ext cx="3454398" cy="1480457"/>
          </a:xfrm>
          <a:prstGeom prst="rect">
            <a:avLst/>
          </a:prstGeom>
        </p:spPr>
      </p:pic>
      <p:pic>
        <p:nvPicPr>
          <p:cNvPr id="10" name="Picture 9">
            <a:extLst>
              <a:ext uri="{FF2B5EF4-FFF2-40B4-BE49-F238E27FC236}">
                <a16:creationId xmlns:a16="http://schemas.microsoft.com/office/drawing/2014/main" id="{D837B692-7705-4871-E236-2BD75FF0E9FA}"/>
              </a:ext>
            </a:extLst>
          </p:cNvPr>
          <p:cNvPicPr>
            <a:picLocks noChangeAspect="1"/>
          </p:cNvPicPr>
          <p:nvPr/>
        </p:nvPicPr>
        <p:blipFill>
          <a:blip r:embed="rId7"/>
          <a:stretch>
            <a:fillRect/>
          </a:stretch>
        </p:blipFill>
        <p:spPr>
          <a:xfrm>
            <a:off x="6435726" y="5453579"/>
            <a:ext cx="1905000" cy="1220391"/>
          </a:xfrm>
          <a:prstGeom prst="rect">
            <a:avLst/>
          </a:prstGeom>
        </p:spPr>
      </p:pic>
    </p:spTree>
    <p:extLst>
      <p:ext uri="{BB962C8B-B14F-4D97-AF65-F5344CB8AC3E}">
        <p14:creationId xmlns:p14="http://schemas.microsoft.com/office/powerpoint/2010/main" val="294364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E676EC-7FC2-2B49-B0FE-A2E8A25D4A21}"/>
              </a:ext>
            </a:extLst>
          </p:cNvPr>
          <p:cNvSpPr>
            <a:spLocks noGrp="1"/>
          </p:cNvSpPr>
          <p:nvPr>
            <p:ph type="title"/>
          </p:nvPr>
        </p:nvSpPr>
        <p:spPr>
          <a:xfrm>
            <a:off x="2027990" y="-228600"/>
            <a:ext cx="4648201" cy="1066800"/>
          </a:xfrm>
        </p:spPr>
        <p:txBody>
          <a:bodyPr>
            <a:normAutofit/>
          </a:bodyPr>
          <a:lstStyle/>
          <a:p>
            <a:pPr algn="ctr"/>
            <a:r>
              <a:rPr lang="en-US" sz="6000" cap="all">
                <a:solidFill>
                  <a:srgbClr val="FFC000"/>
                </a:solidFill>
                <a:latin typeface="Cambria" panose="02040503050406030204" pitchFamily="18" charset="0"/>
              </a:rPr>
              <a:t>PBIS at PHS </a:t>
            </a:r>
          </a:p>
        </p:txBody>
      </p:sp>
      <p:graphicFrame>
        <p:nvGraphicFramePr>
          <p:cNvPr id="3" name="Content Placeholder 2"/>
          <p:cNvGraphicFramePr>
            <a:graphicFrameLocks noGrp="1"/>
          </p:cNvGraphicFramePr>
          <p:nvPr>
            <p:ph sz="quarter" idx="13"/>
          </p:nvPr>
        </p:nvGraphicFramePr>
        <p:xfrm>
          <a:off x="533399" y="762000"/>
          <a:ext cx="8153400" cy="6021061"/>
        </p:xfrm>
        <a:graphic>
          <a:graphicData uri="http://schemas.openxmlformats.org/drawingml/2006/table">
            <a:tbl>
              <a:tblPr firstRow="1" firstCol="1" bandRow="1"/>
              <a:tblGrid>
                <a:gridCol w="1358711">
                  <a:extLst>
                    <a:ext uri="{9D8B030D-6E8A-4147-A177-3AD203B41FA5}">
                      <a16:colId xmlns:a16="http://schemas.microsoft.com/office/drawing/2014/main" val="1657356119"/>
                    </a:ext>
                  </a:extLst>
                </a:gridCol>
                <a:gridCol w="1358711">
                  <a:extLst>
                    <a:ext uri="{9D8B030D-6E8A-4147-A177-3AD203B41FA5}">
                      <a16:colId xmlns:a16="http://schemas.microsoft.com/office/drawing/2014/main" val="4065736324"/>
                    </a:ext>
                  </a:extLst>
                </a:gridCol>
                <a:gridCol w="1358711">
                  <a:extLst>
                    <a:ext uri="{9D8B030D-6E8A-4147-A177-3AD203B41FA5}">
                      <a16:colId xmlns:a16="http://schemas.microsoft.com/office/drawing/2014/main" val="291711070"/>
                    </a:ext>
                  </a:extLst>
                </a:gridCol>
                <a:gridCol w="1358711">
                  <a:extLst>
                    <a:ext uri="{9D8B030D-6E8A-4147-A177-3AD203B41FA5}">
                      <a16:colId xmlns:a16="http://schemas.microsoft.com/office/drawing/2014/main" val="4288931259"/>
                    </a:ext>
                  </a:extLst>
                </a:gridCol>
                <a:gridCol w="1359278">
                  <a:extLst>
                    <a:ext uri="{9D8B030D-6E8A-4147-A177-3AD203B41FA5}">
                      <a16:colId xmlns:a16="http://schemas.microsoft.com/office/drawing/2014/main" val="3060344553"/>
                    </a:ext>
                  </a:extLst>
                </a:gridCol>
                <a:gridCol w="1359278">
                  <a:extLst>
                    <a:ext uri="{9D8B030D-6E8A-4147-A177-3AD203B41FA5}">
                      <a16:colId xmlns:a16="http://schemas.microsoft.com/office/drawing/2014/main" val="3197309207"/>
                    </a:ext>
                  </a:extLst>
                </a:gridCol>
              </a:tblGrid>
              <a:tr h="667655">
                <a:tc>
                  <a:txBody>
                    <a:bodyPr/>
                    <a:lstStyle/>
                    <a:p>
                      <a:pPr marL="0" marR="0" algn="ctr">
                        <a:lnSpc>
                          <a:spcPct val="107000"/>
                        </a:lnSpc>
                        <a:spcBef>
                          <a:spcPts val="0"/>
                        </a:spcBef>
                        <a:spcAft>
                          <a:spcPts val="0"/>
                        </a:spcAft>
                      </a:pPr>
                      <a:r>
                        <a:rPr lang="en-US" sz="16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PANTHERS SHOW PRIDE BY BEING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marL="0" marR="0" algn="ctr">
                        <a:lnSpc>
                          <a:spcPct val="107000"/>
                        </a:lnSpc>
                        <a:spcBef>
                          <a:spcPts val="0"/>
                        </a:spcBef>
                        <a:spcAft>
                          <a:spcPts val="0"/>
                        </a:spcAft>
                      </a:pPr>
                      <a:r>
                        <a:rPr lang="en-US" sz="3600" b="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P</a:t>
                      </a:r>
                      <a:r>
                        <a:rPr lang="en-US" sz="18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repared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marL="0" marR="0" algn="ctr">
                        <a:lnSpc>
                          <a:spcPct val="107000"/>
                        </a:lnSpc>
                        <a:spcBef>
                          <a:spcPts val="0"/>
                        </a:spcBef>
                        <a:spcAft>
                          <a:spcPts val="0"/>
                        </a:spcAft>
                      </a:pPr>
                      <a:r>
                        <a:rPr lang="en-US" sz="3600" b="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R</a:t>
                      </a:r>
                      <a:r>
                        <a:rPr lang="en-US" sz="18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espectful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marL="0" marR="0" algn="ctr">
                        <a:lnSpc>
                          <a:spcPct val="107000"/>
                        </a:lnSpc>
                        <a:spcBef>
                          <a:spcPts val="0"/>
                        </a:spcBef>
                        <a:spcAft>
                          <a:spcPts val="0"/>
                        </a:spcAft>
                      </a:pPr>
                      <a:r>
                        <a:rPr lang="en-US" sz="3600" b="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I</a:t>
                      </a:r>
                      <a:r>
                        <a:rPr lang="en-US" sz="18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nvolved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marL="0" marR="0" algn="ctr">
                        <a:lnSpc>
                          <a:spcPct val="107000"/>
                        </a:lnSpc>
                        <a:spcBef>
                          <a:spcPts val="0"/>
                        </a:spcBef>
                        <a:spcAft>
                          <a:spcPts val="0"/>
                        </a:spcAft>
                      </a:pPr>
                      <a:r>
                        <a:rPr lang="en-US" sz="3600" b="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a:t>
                      </a:r>
                      <a:r>
                        <a:rPr lang="en-US" sz="18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edicated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marL="0" marR="0" algn="ctr">
                        <a:spcBef>
                          <a:spcPts val="0"/>
                        </a:spcBef>
                        <a:spcAft>
                          <a:spcPts val="0"/>
                        </a:spcAft>
                      </a:pPr>
                      <a:r>
                        <a:rPr lang="en-US" sz="12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The Standard of </a:t>
                      </a:r>
                      <a:r>
                        <a:rPr lang="en-US" sz="3600" b="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a:t>
                      </a:r>
                      <a:r>
                        <a:rPr lang="en-US" sz="18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xcellence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extLst>
                  <a:ext uri="{0D108BD9-81ED-4DB2-BD59-A6C34878D82A}">
                    <a16:rowId xmlns:a16="http://schemas.microsoft.com/office/drawing/2014/main" val="1560808692"/>
                  </a:ext>
                </a:extLst>
              </a:tr>
              <a:tr h="1120303">
                <a:tc>
                  <a:txBody>
                    <a:bodyPr/>
                    <a:lstStyle/>
                    <a:p>
                      <a:pPr marL="0" marR="0" algn="ctr">
                        <a:lnSpc>
                          <a:spcPct val="107000"/>
                        </a:lnSpc>
                        <a:spcBef>
                          <a:spcPts val="0"/>
                        </a:spcBef>
                        <a:spcAft>
                          <a:spcPts val="0"/>
                        </a:spcAft>
                      </a:pPr>
                      <a:r>
                        <a:rPr lang="en-US" sz="1800" b="1" i="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COMMONS</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i="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Maintain dress code</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Be on time to class </a:t>
                      </a: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No gathering</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Use respectful language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Use your inside voice and talk quietly</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Be respectful of other people and their property</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Assist others if needed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Be attentive to posted information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Refrain from cell phone usage </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Keep it clean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Keep traffic moving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Use your time wisely</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Show appreciation and gratitude for faculty and staff</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Attend tutoring sessions</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420106"/>
                  </a:ext>
                </a:extLst>
              </a:tr>
              <a:tr h="1120303">
                <a:tc>
                  <a:txBody>
                    <a:bodyPr/>
                    <a:lstStyle/>
                    <a:p>
                      <a:pPr marL="0" marR="0" algn="ctr">
                        <a:lnSpc>
                          <a:spcPct val="107000"/>
                        </a:lnSpc>
                        <a:spcBef>
                          <a:spcPts val="0"/>
                        </a:spcBef>
                        <a:spcAft>
                          <a:spcPts val="0"/>
                        </a:spcAft>
                      </a:pPr>
                      <a:r>
                        <a:rPr lang="en-US" sz="1800" b="1" i="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HALLWAYS</a:t>
                      </a:r>
                    </a:p>
                    <a:p>
                      <a:pPr marL="0" marR="0" algn="ctr">
                        <a:lnSpc>
                          <a:spcPct val="107000"/>
                        </a:lnSpc>
                        <a:spcBef>
                          <a:spcPts val="0"/>
                        </a:spcBef>
                        <a:spcAft>
                          <a:spcPts val="0"/>
                        </a:spcAft>
                      </a:pPr>
                      <a:endParaRPr lang="en-US" sz="1800" b="1" i="1">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Maintain dress code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Keep it moving</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Use locker responsibly</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Have hall pass during class</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Use respectful language</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Use your inside voice and talk quietly</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Be respectful of other people and their property</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Assist others if needed</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Be attentive to posted information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Refrain from cell phone usage</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Keep it clean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Keep traffic moving in correct direction</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Walk at all times</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Be early to class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Greet others</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01403"/>
                  </a:ext>
                </a:extLst>
              </a:tr>
              <a:tr h="1142800">
                <a:tc>
                  <a:txBody>
                    <a:bodyPr/>
                    <a:lstStyle/>
                    <a:p>
                      <a:pPr marL="0" marR="0" algn="ctr">
                        <a:lnSpc>
                          <a:spcPct val="107000"/>
                        </a:lnSpc>
                        <a:spcBef>
                          <a:spcPts val="0"/>
                        </a:spcBef>
                        <a:spcAft>
                          <a:spcPts val="0"/>
                        </a:spcAft>
                      </a:pPr>
                      <a:r>
                        <a:rPr lang="en-US" sz="1800" b="1" i="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CAFETERIA</a:t>
                      </a: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Maintain dress code</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Know your lunch number</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Have your account in order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Be prepared to leave on time</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Use respectful language</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Use your inside voice and talk quietly</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Wait your turn in line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Stay in assigned area</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Assist others if needed</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Be inclusive and invite others to lunch </a:t>
                      </a: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Report any misuse </a:t>
                      </a: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Refrain from cell phone use until</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Keep it clean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Respect your environment</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Clean up your space</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Show appreciation and gratitude for custodial and cafeteria staff</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Say “Please” and “Thank You”</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964460"/>
                  </a:ext>
                </a:extLst>
              </a:tr>
              <a:tr h="857101">
                <a:tc>
                  <a:txBody>
                    <a:bodyPr/>
                    <a:lstStyle/>
                    <a:p>
                      <a:pPr marL="0" marR="0" algn="ctr">
                        <a:lnSpc>
                          <a:spcPct val="107000"/>
                        </a:lnSpc>
                        <a:spcBef>
                          <a:spcPts val="0"/>
                        </a:spcBef>
                        <a:spcAft>
                          <a:spcPts val="0"/>
                        </a:spcAft>
                      </a:pPr>
                      <a:r>
                        <a:rPr lang="en-US" sz="1800" b="1" i="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RESTROOMS</a:t>
                      </a:r>
                    </a:p>
                    <a:p>
                      <a:pPr marL="0" marR="0" algn="ctr">
                        <a:lnSpc>
                          <a:spcPct val="107000"/>
                        </a:lnSpc>
                        <a:spcBef>
                          <a:spcPts val="0"/>
                        </a:spcBef>
                        <a:spcAft>
                          <a:spcPts val="0"/>
                        </a:spcAft>
                      </a:pPr>
                      <a:endParaRPr lang="en-US" sz="1800" b="1" i="1">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Wash your hands </a:t>
                      </a: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Sign out and have a hall pass if during class time</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Use restroom during transition time</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Only go into bathroom when needed</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Report any misuse </a:t>
                      </a: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Refrain from cell phone</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Keep it clean</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Use nearest facility</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Show appreciation and gratitude for custodial staff</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018235"/>
                  </a:ext>
                </a:extLst>
              </a:tr>
              <a:tr h="959238">
                <a:tc>
                  <a:txBody>
                    <a:bodyPr/>
                    <a:lstStyle/>
                    <a:p>
                      <a:pPr marL="0" marR="0" algn="ctr">
                        <a:lnSpc>
                          <a:spcPct val="107000"/>
                        </a:lnSpc>
                        <a:spcBef>
                          <a:spcPts val="0"/>
                        </a:spcBef>
                        <a:spcAft>
                          <a:spcPts val="0"/>
                        </a:spcAft>
                      </a:pPr>
                      <a:r>
                        <a:rPr lang="en-US" sz="1800" b="1" i="1">
                          <a:solidFill>
                            <a:srgbClr val="990000"/>
                          </a:solidFill>
                          <a:effectLst/>
                          <a:latin typeface="Calibri" panose="020F0502020204030204" pitchFamily="34" charset="0"/>
                          <a:ea typeface="Calibri" panose="020F0502020204030204" pitchFamily="34" charset="0"/>
                          <a:cs typeface="Times New Roman" panose="02020603050405020304" pitchFamily="18" charset="0"/>
                        </a:rPr>
                        <a:t>BUS</a:t>
                      </a:r>
                    </a:p>
                    <a:p>
                      <a:pPr marL="0" marR="0" algn="ctr">
                        <a:lnSpc>
                          <a:spcPct val="107000"/>
                        </a:lnSpc>
                        <a:spcBef>
                          <a:spcPts val="0"/>
                        </a:spcBef>
                        <a:spcAft>
                          <a:spcPts val="0"/>
                        </a:spcAft>
                      </a:pPr>
                      <a:endParaRPr lang="en-US" sz="1800" b="1" i="1">
                        <a:solidFill>
                          <a:srgbClr val="99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Be prepared and prompt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Enter and exit the bus calmly</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Remain in your seat</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Use respectful language</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Use your inside voice and talk quietly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Listen to the bus driver / monitor</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Be attentive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Assist bus driver and others if needed</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Adhere to the safety policies</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Keep aisle clean and clear</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Dispose of trash </a:t>
                      </a:r>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Maintain pride for bus property</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000">
                          <a:effectLst/>
                          <a:latin typeface="Calibri" panose="020F0502020204030204" pitchFamily="34" charset="0"/>
                          <a:ea typeface="Calibri" panose="020F0502020204030204" pitchFamily="34" charset="0"/>
                          <a:cs typeface="Times New Roman" panose="02020603050405020304" pitchFamily="18" charset="0"/>
                        </a:rPr>
                        <a:t> Show appreciation and gratitude for bus driver / monitors</a:t>
                      </a:r>
                    </a:p>
                  </a:txBody>
                  <a:tcPr marL="43765" marR="43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524634"/>
                  </a:ext>
                </a:extLst>
              </a:tr>
            </a:tbl>
          </a:graphicData>
        </a:graphic>
      </p:graphicFrame>
      <p:pic>
        <p:nvPicPr>
          <p:cNvPr id="9" name="Picture 8"/>
          <p:cNvPicPr>
            <a:picLocks noChangeAspect="1"/>
          </p:cNvPicPr>
          <p:nvPr/>
        </p:nvPicPr>
        <p:blipFill>
          <a:blip r:embed="rId2"/>
          <a:stretch>
            <a:fillRect/>
          </a:stretch>
        </p:blipFill>
        <p:spPr>
          <a:xfrm>
            <a:off x="792192" y="1972793"/>
            <a:ext cx="762053" cy="472473"/>
          </a:xfrm>
          <a:prstGeom prst="rect">
            <a:avLst/>
          </a:prstGeom>
        </p:spPr>
      </p:pic>
      <p:pic>
        <p:nvPicPr>
          <p:cNvPr id="10" name="Picture 9"/>
          <p:cNvPicPr>
            <a:picLocks noChangeAspect="1"/>
          </p:cNvPicPr>
          <p:nvPr/>
        </p:nvPicPr>
        <p:blipFill>
          <a:blip r:embed="rId3"/>
          <a:stretch>
            <a:fillRect/>
          </a:stretch>
        </p:blipFill>
        <p:spPr>
          <a:xfrm>
            <a:off x="792192" y="3000288"/>
            <a:ext cx="762066" cy="475529"/>
          </a:xfrm>
          <a:prstGeom prst="rect">
            <a:avLst/>
          </a:prstGeom>
        </p:spPr>
      </p:pic>
      <p:pic>
        <p:nvPicPr>
          <p:cNvPr id="11" name="Picture 10"/>
          <p:cNvPicPr>
            <a:picLocks noChangeAspect="1"/>
          </p:cNvPicPr>
          <p:nvPr/>
        </p:nvPicPr>
        <p:blipFill>
          <a:blip r:embed="rId3"/>
          <a:stretch>
            <a:fillRect/>
          </a:stretch>
        </p:blipFill>
        <p:spPr>
          <a:xfrm>
            <a:off x="792192" y="4202001"/>
            <a:ext cx="762066" cy="475529"/>
          </a:xfrm>
          <a:prstGeom prst="rect">
            <a:avLst/>
          </a:prstGeom>
        </p:spPr>
      </p:pic>
      <p:pic>
        <p:nvPicPr>
          <p:cNvPr id="12" name="Picture 11"/>
          <p:cNvPicPr>
            <a:picLocks noChangeAspect="1"/>
          </p:cNvPicPr>
          <p:nvPr/>
        </p:nvPicPr>
        <p:blipFill>
          <a:blip r:embed="rId3"/>
          <a:stretch>
            <a:fillRect/>
          </a:stretch>
        </p:blipFill>
        <p:spPr>
          <a:xfrm>
            <a:off x="827935" y="5352698"/>
            <a:ext cx="762066" cy="475529"/>
          </a:xfrm>
          <a:prstGeom prst="rect">
            <a:avLst/>
          </a:prstGeom>
        </p:spPr>
      </p:pic>
      <p:pic>
        <p:nvPicPr>
          <p:cNvPr id="13" name="Picture 12"/>
          <p:cNvPicPr>
            <a:picLocks noChangeAspect="1"/>
          </p:cNvPicPr>
          <p:nvPr/>
        </p:nvPicPr>
        <p:blipFill>
          <a:blip r:embed="rId3"/>
          <a:stretch>
            <a:fillRect/>
          </a:stretch>
        </p:blipFill>
        <p:spPr>
          <a:xfrm>
            <a:off x="834863" y="6303173"/>
            <a:ext cx="745533" cy="465212"/>
          </a:xfrm>
          <a:prstGeom prst="rect">
            <a:avLst/>
          </a:prstGeom>
        </p:spPr>
      </p:pic>
      <p:sp>
        <p:nvSpPr>
          <p:cNvPr id="2" name="TextBox 1">
            <a:extLst>
              <a:ext uri="{FF2B5EF4-FFF2-40B4-BE49-F238E27FC236}">
                <a16:creationId xmlns:a16="http://schemas.microsoft.com/office/drawing/2014/main" id="{DF7A4180-5365-2AEA-0090-34B9CC4385AD}"/>
              </a:ext>
            </a:extLst>
          </p:cNvPr>
          <p:cNvSpPr txBox="1"/>
          <p:nvPr/>
        </p:nvSpPr>
        <p:spPr>
          <a:xfrm rot="20343319">
            <a:off x="16634" y="229385"/>
            <a:ext cx="14945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orbel"/>
                <a:ea typeface="+mn-ea"/>
                <a:cs typeface="+mn-cs"/>
              </a:rPr>
              <a:t>Character</a:t>
            </a:r>
          </a:p>
        </p:txBody>
      </p:sp>
      <p:sp>
        <p:nvSpPr>
          <p:cNvPr id="5" name="TextBox 4">
            <a:extLst>
              <a:ext uri="{FF2B5EF4-FFF2-40B4-BE49-F238E27FC236}">
                <a16:creationId xmlns:a16="http://schemas.microsoft.com/office/drawing/2014/main" id="{7C8BE63A-5E14-E080-7E92-8D4DA5136BB5}"/>
              </a:ext>
            </a:extLst>
          </p:cNvPr>
          <p:cNvSpPr txBox="1"/>
          <p:nvPr/>
        </p:nvSpPr>
        <p:spPr>
          <a:xfrm rot="1669129">
            <a:off x="7744639" y="245851"/>
            <a:ext cx="1393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orbel"/>
                <a:ea typeface="+mn-ea"/>
                <a:cs typeface="+mn-cs"/>
              </a:rPr>
              <a:t>Celebrations</a:t>
            </a:r>
          </a:p>
        </p:txBody>
      </p:sp>
      <p:sp>
        <p:nvSpPr>
          <p:cNvPr id="6" name="TextBox 5">
            <a:extLst>
              <a:ext uri="{FF2B5EF4-FFF2-40B4-BE49-F238E27FC236}">
                <a16:creationId xmlns:a16="http://schemas.microsoft.com/office/drawing/2014/main" id="{3382E52F-8B41-F10B-2F5A-2C8DD4558D65}"/>
              </a:ext>
            </a:extLst>
          </p:cNvPr>
          <p:cNvSpPr txBox="1"/>
          <p:nvPr/>
        </p:nvSpPr>
        <p:spPr>
          <a:xfrm rot="1571118">
            <a:off x="1236725" y="137181"/>
            <a:ext cx="9525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orbel"/>
                <a:ea typeface="+mn-ea"/>
                <a:cs typeface="+mn-cs"/>
              </a:rPr>
              <a:t>Panther Cart</a:t>
            </a:r>
          </a:p>
        </p:txBody>
      </p:sp>
      <p:sp>
        <p:nvSpPr>
          <p:cNvPr id="7" name="TextBox 6">
            <a:extLst>
              <a:ext uri="{FF2B5EF4-FFF2-40B4-BE49-F238E27FC236}">
                <a16:creationId xmlns:a16="http://schemas.microsoft.com/office/drawing/2014/main" id="{1A56FE56-4DEA-CDDA-D7B0-71CFF1F4F47B}"/>
              </a:ext>
            </a:extLst>
          </p:cNvPr>
          <p:cNvSpPr txBox="1"/>
          <p:nvPr/>
        </p:nvSpPr>
        <p:spPr>
          <a:xfrm rot="20545429">
            <a:off x="6486181" y="47501"/>
            <a:ext cx="114001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orbel"/>
                <a:ea typeface="+mn-ea"/>
                <a:cs typeface="+mn-cs"/>
              </a:rPr>
              <a:t>Student of the Month</a:t>
            </a:r>
          </a:p>
        </p:txBody>
      </p:sp>
      <p:sp>
        <p:nvSpPr>
          <p:cNvPr id="8" name="TextBox 7">
            <a:extLst>
              <a:ext uri="{FF2B5EF4-FFF2-40B4-BE49-F238E27FC236}">
                <a16:creationId xmlns:a16="http://schemas.microsoft.com/office/drawing/2014/main" id="{41E265B0-5727-3816-D645-45238E69FB6E}"/>
              </a:ext>
            </a:extLst>
          </p:cNvPr>
          <p:cNvSpPr txBox="1"/>
          <p:nvPr/>
        </p:nvSpPr>
        <p:spPr>
          <a:xfrm rot="16200000">
            <a:off x="-536392" y="5172871"/>
            <a:ext cx="15839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orbel"/>
                <a:ea typeface="+mn-ea"/>
                <a:cs typeface="+mn-cs"/>
              </a:rPr>
              <a:t>Get  involved!</a:t>
            </a:r>
          </a:p>
        </p:txBody>
      </p:sp>
      <p:sp>
        <p:nvSpPr>
          <p:cNvPr id="14" name="TextBox 13">
            <a:extLst>
              <a:ext uri="{FF2B5EF4-FFF2-40B4-BE49-F238E27FC236}">
                <a16:creationId xmlns:a16="http://schemas.microsoft.com/office/drawing/2014/main" id="{E089F3EF-5A5F-E95F-173A-F8F11724B7E8}"/>
              </a:ext>
            </a:extLst>
          </p:cNvPr>
          <p:cNvSpPr txBox="1"/>
          <p:nvPr/>
        </p:nvSpPr>
        <p:spPr>
          <a:xfrm rot="16200000">
            <a:off x="7794274" y="2391346"/>
            <a:ext cx="2104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orbel"/>
                <a:ea typeface="+mn-ea"/>
                <a:cs typeface="+mn-cs"/>
              </a:rPr>
              <a:t>Drawings and prizes</a:t>
            </a:r>
          </a:p>
        </p:txBody>
      </p:sp>
    </p:spTree>
    <p:extLst>
      <p:ext uri="{BB962C8B-B14F-4D97-AF65-F5344CB8AC3E}">
        <p14:creationId xmlns:p14="http://schemas.microsoft.com/office/powerpoint/2010/main" val="4081492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431925"/>
          </a:xfrm>
        </p:spPr>
        <p:txBody>
          <a:bodyPr/>
          <a:lstStyle/>
          <a:p>
            <a:pPr>
              <a:defRPr/>
            </a:pPr>
            <a:r>
              <a:rPr lang="en-US" sz="3600"/>
              <a:t>              GRADUATION </a:t>
            </a:r>
            <a:br>
              <a:rPr lang="en-US" sz="3600"/>
            </a:br>
            <a:r>
              <a:rPr lang="en-US" sz="3600"/>
              <a:t>            REQUIREMENTS</a:t>
            </a:r>
          </a:p>
        </p:txBody>
      </p:sp>
      <p:sp>
        <p:nvSpPr>
          <p:cNvPr id="3" name="Content Placeholder 2"/>
          <p:cNvSpPr>
            <a:spLocks noGrp="1"/>
          </p:cNvSpPr>
          <p:nvPr>
            <p:ph idx="1"/>
          </p:nvPr>
        </p:nvSpPr>
        <p:spPr>
          <a:xfrm>
            <a:off x="914400" y="1828800"/>
            <a:ext cx="8229600" cy="5029200"/>
          </a:xfrm>
          <a:solidFill>
            <a:schemeClr val="bg1">
              <a:lumMod val="50000"/>
            </a:schemeClr>
          </a:solidFill>
        </p:spPr>
        <p:txBody>
          <a:bodyPr/>
          <a:lstStyle/>
          <a:p>
            <a:pPr marL="0" indent="0">
              <a:buNone/>
              <a:defRPr/>
            </a:pPr>
            <a:endParaRPr lang="en-US"/>
          </a:p>
          <a:p>
            <a:pPr marL="0" indent="0" algn="ctr">
              <a:buNone/>
              <a:defRPr/>
            </a:pPr>
            <a:r>
              <a:rPr lang="en-US"/>
              <a:t>Class of 2029</a:t>
            </a:r>
          </a:p>
          <a:p>
            <a:pPr marL="0" indent="0">
              <a:buNone/>
              <a:defRPr/>
            </a:pPr>
            <a:r>
              <a:rPr lang="en-US"/>
              <a:t>    - </a:t>
            </a:r>
            <a:r>
              <a:rPr lang="en-US" sz="2800"/>
              <a:t>Each student will take 7 classes per</a:t>
            </a:r>
          </a:p>
          <a:p>
            <a:pPr marL="0" indent="0">
              <a:buNone/>
              <a:defRPr/>
            </a:pPr>
            <a:r>
              <a:rPr lang="en-US" sz="2800"/>
              <a:t>       semester</a:t>
            </a:r>
          </a:p>
          <a:p>
            <a:pPr lvl="1">
              <a:defRPr/>
            </a:pPr>
            <a:r>
              <a:rPr lang="en-US"/>
              <a:t>In high school, each semester course is worth 0.5 units of credit</a:t>
            </a:r>
          </a:p>
          <a:p>
            <a:pPr lvl="1">
              <a:defRPr/>
            </a:pPr>
            <a:r>
              <a:rPr lang="en-US"/>
              <a:t>Students may earn up to 3.5 units a semester (7 x .5) or 7 units per year or 28 units in 4 years</a:t>
            </a:r>
          </a:p>
          <a:p>
            <a:pPr marL="457200" lvl="1" indent="0">
              <a:buNone/>
              <a:defRPr/>
            </a:pPr>
            <a:endParaRPr lang="en-US"/>
          </a:p>
        </p:txBody>
      </p:sp>
      <p:pic>
        <p:nvPicPr>
          <p:cNvPr id="6" name="Picture 5">
            <a:extLst>
              <a:ext uri="{FF2B5EF4-FFF2-40B4-BE49-F238E27FC236}">
                <a16:creationId xmlns:a16="http://schemas.microsoft.com/office/drawing/2014/main" id="{6D5D99D1-B07F-03C2-9618-EBA1F5A7173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7872">
            <a:off x="5825054" y="660802"/>
            <a:ext cx="2914850" cy="21518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Grade Point </a:t>
            </a:r>
            <a:br>
              <a:rPr lang="en-US"/>
            </a:br>
            <a:r>
              <a:rPr lang="en-US"/>
              <a:t>    Average</a:t>
            </a:r>
          </a:p>
        </p:txBody>
      </p:sp>
      <p:sp>
        <p:nvSpPr>
          <p:cNvPr id="3" name="Content Placeholder 2"/>
          <p:cNvSpPr>
            <a:spLocks noGrp="1"/>
          </p:cNvSpPr>
          <p:nvPr>
            <p:ph idx="1"/>
          </p:nvPr>
        </p:nvSpPr>
        <p:spPr>
          <a:xfrm>
            <a:off x="914400" y="1847850"/>
            <a:ext cx="8229600" cy="5010150"/>
          </a:xfrm>
          <a:solidFill>
            <a:schemeClr val="bg1">
              <a:lumMod val="50000"/>
            </a:schemeClr>
          </a:solidFill>
        </p:spPr>
        <p:txBody>
          <a:bodyPr/>
          <a:lstStyle/>
          <a:p>
            <a:pPr marL="0" indent="0">
              <a:buNone/>
            </a:pPr>
            <a:endParaRPr lang="en-US"/>
          </a:p>
          <a:p>
            <a:pPr marL="0" indent="0">
              <a:buNone/>
            </a:pPr>
            <a:r>
              <a:rPr lang="en-US" sz="4000"/>
              <a:t>A student’s GPA (Grade Point Average), used for college admissions and scholarships, begins when he or she enters the 9</a:t>
            </a:r>
            <a:r>
              <a:rPr lang="en-US" sz="4000" baseline="30000"/>
              <a:t>th</a:t>
            </a:r>
            <a:r>
              <a:rPr lang="en-US" sz="4000"/>
              <a:t> grade.</a:t>
            </a:r>
          </a:p>
          <a:p>
            <a:pPr marL="0" indent="0">
              <a:buNone/>
            </a:pPr>
            <a:endParaRPr lang="en-US" sz="4000"/>
          </a:p>
          <a:p>
            <a:pPr marL="0" indent="0">
              <a:buNone/>
            </a:pPr>
            <a:endParaRPr lang="en-US" sz="4000"/>
          </a:p>
        </p:txBody>
      </p:sp>
      <p:pic>
        <p:nvPicPr>
          <p:cNvPr id="5" name="Picture 4" descr="A picture containing text, clipart">
            <a:extLst>
              <a:ext uri="{FF2B5EF4-FFF2-40B4-BE49-F238E27FC236}">
                <a16:creationId xmlns:a16="http://schemas.microsoft.com/office/drawing/2014/main" id="{4852D8FF-229C-20C8-6470-32D68631D70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34000" y="5010150"/>
            <a:ext cx="3352800" cy="1543050"/>
          </a:xfrm>
          <a:prstGeom prst="rect">
            <a:avLst/>
          </a:prstGeom>
        </p:spPr>
      </p:pic>
      <p:pic>
        <p:nvPicPr>
          <p:cNvPr id="8" name="Picture 7" descr="Text">
            <a:extLst>
              <a:ext uri="{FF2B5EF4-FFF2-40B4-BE49-F238E27FC236}">
                <a16:creationId xmlns:a16="http://schemas.microsoft.com/office/drawing/2014/main" id="{243D254B-AE78-3AED-EEFB-ECB14C0CC4F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094685">
            <a:off x="5697523" y="492217"/>
            <a:ext cx="2821683" cy="1881122"/>
          </a:xfrm>
          <a:prstGeom prst="rect">
            <a:avLst/>
          </a:prstGeom>
        </p:spPr>
      </p:pic>
    </p:spTree>
    <p:extLst>
      <p:ext uri="{BB962C8B-B14F-4D97-AF65-F5344CB8AC3E}">
        <p14:creationId xmlns:p14="http://schemas.microsoft.com/office/powerpoint/2010/main" val="55819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Two main types of GPAs</a:t>
            </a:r>
          </a:p>
        </p:txBody>
      </p:sp>
      <p:sp>
        <p:nvSpPr>
          <p:cNvPr id="3" name="Content Placeholder 2"/>
          <p:cNvSpPr>
            <a:spLocks noGrp="1"/>
          </p:cNvSpPr>
          <p:nvPr>
            <p:ph idx="1"/>
          </p:nvPr>
        </p:nvSpPr>
        <p:spPr>
          <a:xfrm>
            <a:off x="914400" y="1828800"/>
            <a:ext cx="8229600" cy="5029200"/>
          </a:xfrm>
          <a:solidFill>
            <a:schemeClr val="bg1">
              <a:lumMod val="50000"/>
            </a:schemeClr>
          </a:solidFill>
        </p:spPr>
        <p:txBody>
          <a:bodyPr/>
          <a:lstStyle/>
          <a:p>
            <a:pPr lvl="1"/>
            <a:r>
              <a:rPr lang="en-US" sz="2400"/>
              <a:t>Perry High School GPA</a:t>
            </a:r>
          </a:p>
          <a:p>
            <a:pPr lvl="2"/>
            <a:r>
              <a:rPr lang="en-US"/>
              <a:t>Includes an average of all classes taken in High School</a:t>
            </a:r>
          </a:p>
          <a:p>
            <a:pPr lvl="2"/>
            <a:r>
              <a:rPr lang="en-US"/>
              <a:t>Used for College Admission</a:t>
            </a:r>
          </a:p>
          <a:p>
            <a:pPr lvl="1"/>
            <a:r>
              <a:rPr lang="en-US" sz="2400"/>
              <a:t>HOPE GPA</a:t>
            </a:r>
          </a:p>
          <a:p>
            <a:pPr lvl="2"/>
            <a:r>
              <a:rPr lang="en-US"/>
              <a:t>Includes only Math, English, Science, Social Studies and Foreign Language</a:t>
            </a:r>
          </a:p>
          <a:p>
            <a:pPr lvl="2"/>
            <a:r>
              <a:rPr lang="en-US"/>
              <a:t>Used to determine eligibility for HOPE (3.0) and Zell Miller Scholarship (3.7) plus qualifying ACT or SAT</a:t>
            </a:r>
          </a:p>
          <a:p>
            <a:pPr lvl="2"/>
            <a:r>
              <a:rPr lang="en-US"/>
              <a:t>Calculated by the Georgia Finance Commission and can only be found at gafutures.org</a:t>
            </a:r>
          </a:p>
          <a:p>
            <a:pPr marL="914400" lvl="2" indent="0">
              <a:buNone/>
            </a:pPr>
            <a:endParaRPr lang="en-US"/>
          </a:p>
        </p:txBody>
      </p:sp>
      <p:pic>
        <p:nvPicPr>
          <p:cNvPr id="5" name="Picture 4" descr="A picture containing text&#10;&#10;Description automatically generated">
            <a:extLst>
              <a:ext uri="{FF2B5EF4-FFF2-40B4-BE49-F238E27FC236}">
                <a16:creationId xmlns:a16="http://schemas.microsoft.com/office/drawing/2014/main" id="{44111EE3-7B2C-B2A5-D6C5-34EC5ED83A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24600" y="2845989"/>
            <a:ext cx="2216770" cy="1166021"/>
          </a:xfrm>
          <a:prstGeom prst="rect">
            <a:avLst/>
          </a:prstGeom>
        </p:spPr>
      </p:pic>
    </p:spTree>
    <p:extLst>
      <p:ext uri="{BB962C8B-B14F-4D97-AF65-F5344CB8AC3E}">
        <p14:creationId xmlns:p14="http://schemas.microsoft.com/office/powerpoint/2010/main" val="171574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lumMod val="50000"/>
            </a:schemeClr>
          </a:bgClr>
        </a:pattFill>
        <a:effectLst/>
      </p:bgPr>
    </p:bg>
    <p:spTree>
      <p:nvGrpSpPr>
        <p:cNvPr id="1" name=""/>
        <p:cNvGrpSpPr/>
        <p:nvPr/>
      </p:nvGrpSpPr>
      <p:grpSpPr>
        <a:xfrm>
          <a:off x="0" y="0"/>
          <a:ext cx="0" cy="0"/>
          <a:chOff x="0" y="0"/>
          <a:chExt cx="0" cy="0"/>
        </a:xfrm>
      </p:grpSpPr>
      <p:sp>
        <p:nvSpPr>
          <p:cNvPr id="2" name="Rectangle 1"/>
          <p:cNvSpPr/>
          <p:nvPr/>
        </p:nvSpPr>
        <p:spPr>
          <a:xfrm>
            <a:off x="932822" y="1828800"/>
            <a:ext cx="8211178" cy="5016758"/>
          </a:xfrm>
          <a:prstGeom prst="rect">
            <a:avLst/>
          </a:prstGeom>
          <a:solidFill>
            <a:schemeClr val="bg1">
              <a:lumMod val="50000"/>
            </a:schemeClr>
          </a:solidFill>
        </p:spPr>
        <p:txBody>
          <a:bodyPr wrap="square">
            <a:spAutoFit/>
          </a:bodyPr>
          <a:lstStyle/>
          <a:p>
            <a:r>
              <a:rPr lang="en-US" sz="4000">
                <a:solidFill>
                  <a:schemeClr val="tx2"/>
                </a:solidFill>
              </a:rPr>
              <a:t>Students must take 4 “rigorous” courses in order to be eligible for the HOPE scholarship. A list of rigor courses can be found on gafutures.org.</a:t>
            </a:r>
          </a:p>
          <a:p>
            <a:endParaRPr lang="en-US" sz="4000">
              <a:solidFill>
                <a:schemeClr val="tx2"/>
              </a:solidFill>
            </a:endParaRPr>
          </a:p>
          <a:p>
            <a:endParaRPr lang="en-US" sz="4000">
              <a:solidFill>
                <a:schemeClr val="tx2"/>
              </a:solidFill>
            </a:endParaRPr>
          </a:p>
          <a:p>
            <a:endParaRPr lang="en-US" sz="4000"/>
          </a:p>
        </p:txBody>
      </p:sp>
      <p:sp>
        <p:nvSpPr>
          <p:cNvPr id="3" name="TextBox 2"/>
          <p:cNvSpPr txBox="1"/>
          <p:nvPr/>
        </p:nvSpPr>
        <p:spPr>
          <a:xfrm>
            <a:off x="0" y="0"/>
            <a:ext cx="9144000" cy="1938992"/>
          </a:xfrm>
          <a:prstGeom prst="rect">
            <a:avLst/>
          </a:prstGeom>
          <a:solidFill>
            <a:schemeClr val="bg1">
              <a:lumMod val="50000"/>
            </a:schemeClr>
          </a:solidFill>
        </p:spPr>
        <p:txBody>
          <a:bodyPr wrap="square" rtlCol="0">
            <a:spAutoFit/>
          </a:bodyPr>
          <a:lstStyle/>
          <a:p>
            <a:pPr algn="ctr"/>
            <a:endParaRPr lang="en-US" sz="4400"/>
          </a:p>
          <a:p>
            <a:pPr algn="ctr"/>
            <a:r>
              <a:rPr lang="en-US" sz="4400"/>
              <a:t>Rigor to be Eligible for HOPE</a:t>
            </a:r>
          </a:p>
          <a:p>
            <a:pPr algn="ctr"/>
            <a:endParaRPr lang="en-US" sz="3200"/>
          </a:p>
        </p:txBody>
      </p:sp>
      <p:pic>
        <p:nvPicPr>
          <p:cNvPr id="4" name="Picture 3" descr="BCRWI Scholarship Applications are now available -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4419600"/>
            <a:ext cx="4572000" cy="2194787"/>
          </a:xfrm>
          <a:prstGeom prst="rect">
            <a:avLst/>
          </a:prstGeom>
        </p:spPr>
      </p:pic>
    </p:spTree>
    <p:extLst>
      <p:ext uri="{BB962C8B-B14F-4D97-AF65-F5344CB8AC3E}">
        <p14:creationId xmlns:p14="http://schemas.microsoft.com/office/powerpoint/2010/main" val="259165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High School Grading Periods</a:t>
            </a:r>
          </a:p>
        </p:txBody>
      </p:sp>
      <p:sp>
        <p:nvSpPr>
          <p:cNvPr id="3" name="Content Placeholder 2"/>
          <p:cNvSpPr>
            <a:spLocks noGrp="1"/>
          </p:cNvSpPr>
          <p:nvPr>
            <p:ph idx="1"/>
          </p:nvPr>
        </p:nvSpPr>
        <p:spPr>
          <a:xfrm>
            <a:off x="914400" y="1828800"/>
            <a:ext cx="8229600" cy="5029200"/>
          </a:xfrm>
          <a:solidFill>
            <a:schemeClr val="bg1">
              <a:lumMod val="50000"/>
            </a:schemeClr>
          </a:solidFill>
        </p:spPr>
        <p:txBody>
          <a:bodyPr/>
          <a:lstStyle/>
          <a:p>
            <a:r>
              <a:rPr lang="en-US" sz="3000"/>
              <a:t>Students will take 18-week semester courses</a:t>
            </a:r>
          </a:p>
          <a:p>
            <a:r>
              <a:rPr lang="en-US" sz="3000"/>
              <a:t>Progress reports for grades and attendance will be sent out at 6 weeks and 12 weeks.</a:t>
            </a:r>
          </a:p>
          <a:p>
            <a:r>
              <a:rPr lang="en-US" sz="3000"/>
              <a:t>Semester Final Grades will be posted on the transcript at the end of each semester (December and May).</a:t>
            </a:r>
          </a:p>
          <a:p>
            <a:r>
              <a:rPr lang="en-US" sz="3000"/>
              <a:t>Classes failed each semester must be made up or retaken.  They are not averaged into previous semesters.</a:t>
            </a:r>
          </a:p>
        </p:txBody>
      </p:sp>
    </p:spTree>
    <p:extLst>
      <p:ext uri="{BB962C8B-B14F-4D97-AF65-F5344CB8AC3E}">
        <p14:creationId xmlns:p14="http://schemas.microsoft.com/office/powerpoint/2010/main" val="164716015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26</Slides>
  <Notes>6</Notes>
  <HiddenSlides>0</HiddenSlide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Shimmer</vt:lpstr>
      <vt:lpstr>Mylar</vt:lpstr>
      <vt:lpstr>PowerPoint Presentation</vt:lpstr>
      <vt:lpstr>ADMINISTRATION</vt:lpstr>
      <vt:lpstr>PowerPoint Presentation</vt:lpstr>
      <vt:lpstr>PBIS at PHS </vt:lpstr>
      <vt:lpstr>              GRADUATION              REQUIREMENTS</vt:lpstr>
      <vt:lpstr> Grade Point      Average</vt:lpstr>
      <vt:lpstr>Two main types of GPAs</vt:lpstr>
      <vt:lpstr>PowerPoint Presentation</vt:lpstr>
      <vt:lpstr>High School Grading Periods</vt:lpstr>
      <vt:lpstr>Grading Example</vt:lpstr>
      <vt:lpstr>Graduation Requirements</vt:lpstr>
      <vt:lpstr>Sample 9th Grade Schedule</vt:lpstr>
      <vt:lpstr>Sample 9th Grade Schedule</vt:lpstr>
      <vt:lpstr>Panther Period/PAWS</vt:lpstr>
      <vt:lpstr>Honors Program</vt:lpstr>
      <vt:lpstr>   Testing </vt:lpstr>
      <vt:lpstr>Opportunities for Success</vt:lpstr>
      <vt:lpstr>      Topics of       importance</vt:lpstr>
      <vt:lpstr>Get Involved</vt:lpstr>
      <vt:lpstr>We are Perry! We are Proud! Just a few highlights of our year so far</vt:lpstr>
      <vt:lpstr>High School Registration</vt:lpstr>
      <vt:lpstr>Deadline</vt:lpstr>
      <vt:lpstr>Registration Details</vt:lpstr>
      <vt:lpstr>Electives at PHS</vt:lpstr>
      <vt:lpstr>When Do I Get My Schedule?</vt:lpstr>
      <vt:lpstr>Welcome Panthers</vt:lpstr>
    </vt:vector>
  </TitlesOfParts>
  <Company>hcbe.net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Recommendations</dc:title>
  <dc:creator>carmen.horton</dc:creator>
  <cp:revision>2</cp:revision>
  <cp:lastPrinted>2018-03-22T20:28:31Z</cp:lastPrinted>
  <dcterms:created xsi:type="dcterms:W3CDTF">2009-02-13T15:51:26Z</dcterms:created>
  <dcterms:modified xsi:type="dcterms:W3CDTF">2025-03-18T20:18:28Z</dcterms:modified>
</cp:coreProperties>
</file>