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EF42BF"/>
    <a:srgbClr val="BB6DFF"/>
    <a:srgbClr val="E4418F"/>
    <a:srgbClr val="FFFFFF"/>
    <a:srgbClr val="FD6D2A"/>
    <a:srgbClr val="BB6DFC"/>
    <a:srgbClr val="FE6F37"/>
    <a:srgbClr val="38D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p:scale>
          <a:sx n="100" d="100"/>
          <a:sy n="100" d="100"/>
        </p:scale>
        <p:origin x="244" y="-232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C4A93D-1349-412F-8266-F37F6D42880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C4A93D-1349-412F-8266-F37F6D42880B}"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C4A93D-1349-412F-8266-F37F6D42880B}" type="datetimeFigureOut">
              <a:rPr lang="en-US" smtClean="0"/>
              <a:t>10/23/2021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C4A93D-1349-412F-8266-F37F6D42880B}" type="datetimeFigureOut">
              <a:rPr lang="en-US" smtClean="0"/>
              <a:t>10/23/2021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4A93D-1349-412F-8266-F37F6D42880B}" type="datetimeFigureOut">
              <a:rPr lang="en-US" smtClean="0"/>
              <a:t>10/23/2021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0C4A93D-1349-412F-8266-F37F6D42880B}" type="datetimeFigureOut">
              <a:rPr lang="en-US" smtClean="0"/>
              <a:t>10/23/2021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510AE8-853A-44F6-939C-F01120C2D7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phillips@mcpss.com"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blesstheirheartsmom.blogspot.com/2011/10/2011-red-ribbon-week-contest-win-ipad.html"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606550" y="7090791"/>
            <a:ext cx="5130799" cy="1494409"/>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300" dirty="0">
                <a:latin typeface="Arial Rounded MT Bold" pitchFamily="34" charset="0"/>
                <a:ea typeface="Alexis Marie" panose="02000603000000000000" pitchFamily="2" charset="0"/>
              </a:rPr>
              <a:t>*Please encourage your child to READ and practice their Multiplication Facts EACH NIGHT. Your child is participating in Accelerated Reader this quarter.</a:t>
            </a:r>
          </a:p>
          <a:p>
            <a:pPr marL="0" marR="0" lvl="0" indent="0" algn="l" defTabSz="914400" rtl="0" eaLnBrk="0" fontAlgn="base" latinLnBrk="0" hangingPunct="0">
              <a:lnSpc>
                <a:spcPct val="100000"/>
              </a:lnSpc>
              <a:spcBef>
                <a:spcPct val="0"/>
              </a:spcBef>
              <a:spcAft>
                <a:spcPct val="0"/>
              </a:spcAft>
              <a:buClrTx/>
              <a:buSzTx/>
              <a:buFontTx/>
              <a:buNone/>
            </a:pPr>
            <a:r>
              <a:rPr lang="en-US" sz="1400" dirty="0"/>
              <a:t>Tuesday: Hats off to Healthcare Workers </a:t>
            </a:r>
          </a:p>
          <a:p>
            <a:pPr marL="0" marR="0" lvl="0" indent="0" algn="l" defTabSz="914400" rtl="0" eaLnBrk="0" fontAlgn="base" latinLnBrk="0" hangingPunct="0">
              <a:lnSpc>
                <a:spcPct val="100000"/>
              </a:lnSpc>
              <a:spcBef>
                <a:spcPct val="0"/>
              </a:spcBef>
              <a:spcAft>
                <a:spcPct val="0"/>
              </a:spcAft>
              <a:buClrTx/>
              <a:buSzTx/>
              <a:buFontTx/>
              <a:buNone/>
            </a:pPr>
            <a:r>
              <a:rPr lang="en-US" sz="1400" dirty="0"/>
              <a:t>Wednesday: Give Drugs the Boot (Western) </a:t>
            </a:r>
          </a:p>
          <a:p>
            <a:pPr marL="0" marR="0" lvl="0" indent="0" algn="l" defTabSz="914400" rtl="0" eaLnBrk="0" fontAlgn="base" latinLnBrk="0" hangingPunct="0">
              <a:lnSpc>
                <a:spcPct val="100000"/>
              </a:lnSpc>
              <a:spcBef>
                <a:spcPct val="0"/>
              </a:spcBef>
              <a:spcAft>
                <a:spcPct val="0"/>
              </a:spcAft>
              <a:buClrTx/>
              <a:buSzTx/>
              <a:buFontTx/>
              <a:buNone/>
            </a:pPr>
            <a:r>
              <a:rPr lang="en-US" sz="1400" dirty="0"/>
              <a:t>Thursday: Too Bright for Drugs (Neon) </a:t>
            </a:r>
          </a:p>
          <a:p>
            <a:pPr marL="0" marR="0" lvl="0" indent="0" algn="l" defTabSz="914400" rtl="0" eaLnBrk="0" fontAlgn="base" latinLnBrk="0" hangingPunct="0">
              <a:lnSpc>
                <a:spcPct val="100000"/>
              </a:lnSpc>
              <a:spcBef>
                <a:spcPct val="0"/>
              </a:spcBef>
              <a:spcAft>
                <a:spcPct val="0"/>
              </a:spcAft>
              <a:buClrTx/>
              <a:buSzTx/>
              <a:buFontTx/>
              <a:buNone/>
            </a:pPr>
            <a:r>
              <a:rPr lang="en-US" sz="1400" dirty="0"/>
              <a:t>Friday: Drugs are Scary! (Costume)</a:t>
            </a:r>
            <a:endParaRPr lang="en-US" altLang="en-US" sz="14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dirty="0">
              <a:ln>
                <a:noFill/>
              </a:ln>
              <a:solidFill>
                <a:schemeClr val="tx1"/>
              </a:solidFill>
              <a:effectLst/>
              <a:latin typeface="Arial Rounded MT Bold" pitchFamily="34" charset="0"/>
              <a:ea typeface="Alexis Marie" panose="02000603000000000000" pitchFamily="2" charset="0"/>
            </a:endParaRPr>
          </a:p>
        </p:txBody>
      </p:sp>
      <p:sp>
        <p:nvSpPr>
          <p:cNvPr id="5" name="Text Box 4"/>
          <p:cNvSpPr txBox="1">
            <a:spLocks noChangeArrowheads="1"/>
          </p:cNvSpPr>
          <p:nvPr/>
        </p:nvSpPr>
        <p:spPr bwMode="auto">
          <a:xfrm>
            <a:off x="2039620" y="6705600"/>
            <a:ext cx="3973830" cy="5124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000" i="0" u="none" strike="noStrike" cap="none" normalizeH="0" baseline="0" dirty="0">
                <a:ln>
                  <a:noFill/>
                </a:ln>
                <a:solidFill>
                  <a:srgbClr val="FF0000"/>
                </a:solidFill>
                <a:latin typeface="Cavolini" panose="03000502040302020204" pitchFamily="66" charset="0"/>
                <a:cs typeface="Cavolini" panose="03000502040302020204" pitchFamily="66" charset="0"/>
              </a:rPr>
              <a:t>Things to Know</a:t>
            </a:r>
            <a:r>
              <a:rPr kumimoji="0" lang="en-US" altLang="en-US" sz="3000" i="0" u="none" strike="noStrike" cap="none" normalizeH="0" dirty="0">
                <a:ln>
                  <a:noFill/>
                </a:ln>
                <a:solidFill>
                  <a:schemeClr val="accent1">
                    <a:lumMod val="50000"/>
                  </a:schemeClr>
                </a:solidFill>
                <a:latin typeface="Cavolini" panose="03000502040302020204" pitchFamily="66" charset="0"/>
                <a:cs typeface="Cavolini" panose="03000502040302020204" pitchFamily="66" charset="0"/>
              </a:rPr>
              <a:t> </a:t>
            </a:r>
            <a:endParaRPr kumimoji="0" lang="en-US" altLang="en-US" sz="3000" i="0" u="none" strike="noStrike" cap="none" normalizeH="0" baseline="0" dirty="0">
              <a:ln>
                <a:noFill/>
              </a:ln>
              <a:solidFill>
                <a:schemeClr val="accent1">
                  <a:lumMod val="50000"/>
                </a:schemeClr>
              </a:solidFill>
              <a:latin typeface="Cavolini" panose="03000502040302020204" pitchFamily="66" charset="0"/>
              <a:cs typeface="Cavolini" panose="03000502040302020204" pitchFamily="66" charset="0"/>
            </a:endParaRPr>
          </a:p>
        </p:txBody>
      </p:sp>
      <p:sp>
        <p:nvSpPr>
          <p:cNvPr id="6" name="Rectangle 5"/>
          <p:cNvSpPr>
            <a:spLocks noChangeArrowheads="1"/>
          </p:cNvSpPr>
          <p:nvPr/>
        </p:nvSpPr>
        <p:spPr bwMode="auto">
          <a:xfrm>
            <a:off x="3752850" y="2053209"/>
            <a:ext cx="3034665" cy="3050921"/>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Monday, October 25</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-homework assigned and sent home</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Wednesday, October 27</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 ICE CREAM DAY ($1.00)</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Friday, October 29</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 Homework Due</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October 25</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-29</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Red Ribbon Week</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Friday, October 29</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School Dance 6pm-8pm</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November 4</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Santa Pictures</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November 12</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Veteran’s Day Holiday - No School</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Bernard MT Condensed" panose="02050806060905020404" pitchFamily="18" charset="0"/>
                <a:ea typeface="DotumChe" pitchFamily="49" charset="-127"/>
              </a:rPr>
              <a:t>Boo Grams on sale this week:</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Bernard MT Condensed" panose="02050806060905020404" pitchFamily="18" charset="0"/>
                <a:ea typeface="DotumChe" pitchFamily="49" charset="-127"/>
              </a:rPr>
              <a:t>Tuesday, Wednesday, Thursday</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Bernard MT Condensed" panose="02050806060905020404" pitchFamily="18" charset="0"/>
                <a:ea typeface="DotumChe" pitchFamily="49" charset="-127"/>
              </a:rPr>
              <a:t>50 cents each</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400" dirty="0">
              <a:latin typeface="Corbel" panose="020B0503020204020204" pitchFamily="34" charset="0"/>
              <a:ea typeface="DotumChe" pitchFamily="49" charset="-127"/>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mic Sans MS" panose="030F0702030302020204" pitchFamily="66" charset="0"/>
                <a:ea typeface="DotumChe" pitchFamily="49" charset="-127"/>
              </a:rPr>
              <a:t> </a:t>
            </a:r>
          </a:p>
        </p:txBody>
      </p:sp>
      <p:sp>
        <p:nvSpPr>
          <p:cNvPr id="7" name="Text Box 6"/>
          <p:cNvSpPr txBox="1">
            <a:spLocks noChangeArrowheads="1"/>
          </p:cNvSpPr>
          <p:nvPr/>
        </p:nvSpPr>
        <p:spPr bwMode="auto">
          <a:xfrm>
            <a:off x="4130676" y="1607436"/>
            <a:ext cx="2460284" cy="7071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C</a:t>
            </a:r>
            <a:r>
              <a:rPr kumimoji="0" lang="en-US" altLang="en-US" sz="3200" i="0" u="none" strike="noStrike" cap="none" normalizeH="0" baseline="0" dirty="0">
                <a:ln>
                  <a:noFill/>
                </a:ln>
                <a:solidFill>
                  <a:srgbClr val="FF0000"/>
                </a:solidFill>
                <a:latin typeface="KG Blank Space Sketch" panose="02000000000000000000" pitchFamily="2" charset="0"/>
              </a:rPr>
              <a:t>a</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l</a:t>
            </a:r>
            <a:r>
              <a:rPr kumimoji="0" lang="en-US" altLang="en-US" sz="3200" i="0" u="none" strike="noStrike" cap="none" normalizeH="0" baseline="0" dirty="0">
                <a:ln>
                  <a:noFill/>
                </a:ln>
                <a:solidFill>
                  <a:srgbClr val="FF0000"/>
                </a:solidFill>
                <a:latin typeface="KG Blank Space Sketch" panose="02000000000000000000" pitchFamily="2" charset="0"/>
              </a:rPr>
              <a:t>e</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n</a:t>
            </a:r>
            <a:r>
              <a:rPr kumimoji="0" lang="en-US" altLang="en-US" sz="3200" i="0" u="none" strike="noStrike" cap="none" normalizeH="0" baseline="0" dirty="0">
                <a:ln>
                  <a:noFill/>
                </a:ln>
                <a:solidFill>
                  <a:srgbClr val="FF0000"/>
                </a:solidFill>
                <a:latin typeface="KG Blank Space Sketch" panose="02000000000000000000" pitchFamily="2" charset="0"/>
              </a:rPr>
              <a:t>d</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a</a:t>
            </a:r>
            <a:r>
              <a:rPr kumimoji="0" lang="en-US" altLang="en-US" sz="3200" i="0" u="none" strike="noStrike" cap="none" normalizeH="0" baseline="0" dirty="0">
                <a:ln>
                  <a:noFill/>
                </a:ln>
                <a:solidFill>
                  <a:srgbClr val="FF0000"/>
                </a:solidFill>
                <a:latin typeface="KG Blank Space Sketch" panose="02000000000000000000" pitchFamily="2" charset="0"/>
              </a:rPr>
              <a:t>r</a:t>
            </a:r>
          </a:p>
        </p:txBody>
      </p:sp>
      <p:sp>
        <p:nvSpPr>
          <p:cNvPr id="8" name="Rectangle 7"/>
          <p:cNvSpPr>
            <a:spLocks noChangeArrowheads="1"/>
          </p:cNvSpPr>
          <p:nvPr/>
        </p:nvSpPr>
        <p:spPr bwMode="auto">
          <a:xfrm>
            <a:off x="88265" y="2173858"/>
            <a:ext cx="3578860" cy="2995042"/>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Parents, </a:t>
            </a:r>
          </a:p>
          <a:p>
            <a:pPr marL="0" marR="0" lvl="0" indent="0" algn="l" defTabSz="914400" rtl="0" eaLnBrk="0" fontAlgn="base" latinLnBrk="0" hangingPunct="0">
              <a:lnSpc>
                <a:spcPct val="100000"/>
              </a:lnSpc>
              <a:spcBef>
                <a:spcPct val="0"/>
              </a:spcBef>
              <a:spcAft>
                <a:spcPct val="0"/>
              </a:spcAft>
              <a:buClrTx/>
              <a:buSzTx/>
              <a:buFontTx/>
              <a:buNone/>
            </a:pPr>
            <a:r>
              <a:rPr lang="en-US" altLang="en-US" sz="1200" b="1" dirty="0">
                <a:latin typeface="Ink Free" panose="03080402000500000000" charset="0"/>
                <a:ea typeface="Alexis Marie" panose="02000603000000000000" pitchFamily="2" charset="0"/>
                <a:cs typeface="Ink Free" panose="03080402000500000000" charset="0"/>
              </a:rPr>
              <a:t>    Thank you for your help sending items for our solar ovens. We are super excited to begin this project. Thank you for remembering to send signed report cards back to school. </a:t>
            </a:r>
          </a:p>
          <a:p>
            <a:pPr marL="0" marR="0" lvl="0" indent="0" algn="l" defTabSz="914400" rtl="0" eaLnBrk="0" fontAlgn="base" latinLnBrk="0" hangingPunct="0">
              <a:lnSpc>
                <a:spcPct val="100000"/>
              </a:lnSpc>
              <a:spcBef>
                <a:spcPct val="0"/>
              </a:spcBef>
              <a:spcAft>
                <a:spcPct val="0"/>
              </a:spcAft>
              <a:buClrTx/>
              <a:buSzTx/>
              <a:buFontTx/>
              <a:buNone/>
            </a:pPr>
            <a:r>
              <a:rPr lang="en-US" altLang="en-US" sz="1200" b="1" dirty="0">
                <a:latin typeface="Ink Free" panose="03080402000500000000" charset="0"/>
                <a:ea typeface="Alexis Marie" panose="02000603000000000000" pitchFamily="2" charset="0"/>
                <a:cs typeface="Ink Free" panose="03080402000500000000" charset="0"/>
              </a:rPr>
              <a:t>   If you have any questions or concerns, please contact me: </a:t>
            </a:r>
            <a:r>
              <a:rPr lang="en-US" altLang="en-US" sz="1200" b="1" dirty="0">
                <a:latin typeface="Cavolini" panose="03000502040302020204" pitchFamily="66" charset="0"/>
                <a:ea typeface="Alexis Marie" panose="02000603000000000000" pitchFamily="2" charset="0"/>
                <a:cs typeface="Cavolini" panose="03000502040302020204" pitchFamily="66" charset="0"/>
                <a:hlinkClick r:id="rId3"/>
              </a:rPr>
              <a:t>pphillips@mcpss.com</a:t>
            </a:r>
            <a:endParaRPr lang="en-US" altLang="en-US" sz="1200" b="1" dirty="0">
              <a:latin typeface="Cavolini" panose="03000502040302020204" pitchFamily="66" charset="0"/>
              <a:ea typeface="Alexis Marie" panose="02000603000000000000" pitchFamily="2" charset="0"/>
              <a:cs typeface="Cavolini" panose="0300050204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200" b="1" dirty="0">
                <a:latin typeface="Abadi Extra Light" panose="020B0604020202020204" pitchFamily="34" charset="0"/>
                <a:ea typeface="Alexis Marie" panose="02000603000000000000" pitchFamily="2" charset="0"/>
                <a:cs typeface="Cavolini" panose="03000502040302020204" pitchFamily="66" charset="0"/>
              </a:rPr>
              <a:t>Please be sure to send a note if your child is absent. After three days, it’s an unexcused absence. </a:t>
            </a:r>
          </a:p>
          <a:p>
            <a:pPr marL="0" marR="0" lvl="0" indent="0" algn="l" defTabSz="914400" rtl="0" eaLnBrk="0" fontAlgn="base" latinLnBrk="0" hangingPunct="0">
              <a:lnSpc>
                <a:spcPct val="100000"/>
              </a:lnSpc>
              <a:spcBef>
                <a:spcPct val="0"/>
              </a:spcBef>
              <a:spcAft>
                <a:spcPct val="0"/>
              </a:spcAft>
              <a:buClrTx/>
              <a:buSzTx/>
              <a:buFontTx/>
              <a:buNone/>
            </a:pPr>
            <a:r>
              <a:rPr lang="en-US" altLang="en-US" sz="1200" b="1" u="sng" dirty="0">
                <a:latin typeface="Abadi Extra Light" panose="020B0604020202020204" pitchFamily="34" charset="0"/>
                <a:ea typeface="Alexis Marie" panose="02000603000000000000" pitchFamily="2" charset="0"/>
                <a:cs typeface="Cavolini" panose="03000502040302020204" pitchFamily="66" charset="0"/>
              </a:rPr>
              <a:t>Please check your child’s take-home folder on Monday each week. Most PTO and school wide information goes home on Monday each week. </a:t>
            </a:r>
          </a:p>
          <a:p>
            <a:pPr eaLnBrk="0" fontAlgn="base" hangingPunct="0">
              <a:spcBef>
                <a:spcPct val="0"/>
              </a:spcBef>
              <a:spcAft>
                <a:spcPct val="0"/>
              </a:spcAft>
            </a:pPr>
            <a:r>
              <a:rPr lang="en-US" altLang="en-US" sz="1200" dirty="0">
                <a:latin typeface="Bookman Old Style" panose="02050604050505020204" pitchFamily="18" charset="0"/>
                <a:ea typeface="DotumChe" pitchFamily="49" charset="-127"/>
              </a:rPr>
              <a:t>*Every morning students can buy a snack. Chips are 50 cents.</a:t>
            </a:r>
            <a:endParaRPr lang="en-US" altLang="en-US" sz="1200" b="1" dirty="0">
              <a:latin typeface="Abadi Extra Light" panose="020B0604020202020204" pitchFamily="34" charset="0"/>
              <a:ea typeface="Alexis Marie" panose="02000603000000000000" pitchFamily="2" charset="0"/>
              <a:cs typeface="Cavolini" panose="0300050204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200" b="1" dirty="0">
                <a:latin typeface="Abadi Extra Light" panose="020B0604020202020204" pitchFamily="34" charset="0"/>
                <a:ea typeface="Alexis Marie" panose="02000603000000000000" pitchFamily="2" charset="0"/>
                <a:cs typeface="Cavolini" panose="03000502040302020204" pitchFamily="66" charset="0"/>
              </a:rPr>
              <a:t>Please Note:</a:t>
            </a:r>
            <a:r>
              <a:rPr lang="en-US" altLang="en-US" sz="1200" b="1" dirty="0">
                <a:latin typeface="Ink Free" panose="03080402000500000000" charset="0"/>
                <a:ea typeface="Alexis Marie" panose="02000603000000000000" pitchFamily="2" charset="0"/>
                <a:cs typeface="Ink Free" panose="03080402000500000000" charset="0"/>
              </a:rPr>
              <a:t>*Quiz = Minor grade   *Test= Major grade</a:t>
            </a:r>
          </a:p>
        </p:txBody>
      </p:sp>
      <p:sp>
        <p:nvSpPr>
          <p:cNvPr id="9" name="Rectangle 8"/>
          <p:cNvSpPr>
            <a:spLocks noChangeArrowheads="1"/>
          </p:cNvSpPr>
          <p:nvPr/>
        </p:nvSpPr>
        <p:spPr bwMode="auto">
          <a:xfrm>
            <a:off x="88265" y="5405120"/>
            <a:ext cx="6699250" cy="1420496"/>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Reading</a:t>
            </a:r>
            <a:r>
              <a:rPr lang="en-US" altLang="en-US" sz="1400" dirty="0">
                <a:latin typeface="Tahoma" panose="020B0604030504040204" pitchFamily="34" charset="0"/>
                <a:ea typeface="Tahoma" panose="020B0604030504040204" pitchFamily="34" charset="0"/>
                <a:cs typeface="Tahoma" panose="020B0604030504040204" pitchFamily="34" charset="0"/>
              </a:rPr>
              <a:t> –</a:t>
            </a:r>
            <a:r>
              <a:rPr lang="en-US" altLang="en-US" sz="1400" i="1" dirty="0">
                <a:latin typeface="Tahoma" panose="020B0604030504040204" pitchFamily="34" charset="0"/>
                <a:ea typeface="Tahoma" panose="020B0604030504040204" pitchFamily="34" charset="0"/>
                <a:cs typeface="Tahoma" panose="020B0604030504040204" pitchFamily="34" charset="0"/>
              </a:rPr>
              <a:t> </a:t>
            </a:r>
            <a:r>
              <a:rPr lang="en-US" altLang="en-US" sz="1400" dirty="0">
                <a:latin typeface="Tahoma" panose="020B0604030504040204" pitchFamily="34" charset="0"/>
                <a:ea typeface="Tahoma" panose="020B0604030504040204" pitchFamily="34" charset="0"/>
                <a:cs typeface="Tahoma" panose="020B0604030504040204" pitchFamily="34" charset="0"/>
              </a:rPr>
              <a:t>Novel study </a:t>
            </a:r>
            <a:r>
              <a:rPr lang="en-US" altLang="en-US" sz="1400" i="1" dirty="0">
                <a:latin typeface="Tahoma" panose="020B0604030504040204" pitchFamily="34" charset="0"/>
                <a:ea typeface="Tahoma" panose="020B0604030504040204" pitchFamily="34" charset="0"/>
                <a:cs typeface="Tahoma" panose="020B0604030504040204" pitchFamily="34" charset="0"/>
              </a:rPr>
              <a:t>Frindle </a:t>
            </a:r>
            <a:r>
              <a:rPr lang="en-US" altLang="en-US" sz="1400" dirty="0">
                <a:latin typeface="Tahoma" panose="020B0604030504040204" pitchFamily="34" charset="0"/>
                <a:ea typeface="Tahoma" panose="020B0604030504040204" pitchFamily="34" charset="0"/>
                <a:cs typeface="Tahoma" panose="020B0604030504040204" pitchFamily="34" charset="0"/>
              </a:rPr>
              <a:t>by: Andrew Clement </a:t>
            </a:r>
            <a:r>
              <a:rPr lang="en-US" altLang="en-US" sz="1400" b="1" dirty="0">
                <a:latin typeface="Tahoma" panose="020B0604030504040204" pitchFamily="34" charset="0"/>
                <a:ea typeface="Tahoma" panose="020B0604030504040204" pitchFamily="34" charset="0"/>
                <a:cs typeface="Tahoma" panose="020B0604030504040204" pitchFamily="34" charset="0"/>
              </a:rPr>
              <a:t>Vocabulary Quiz Friday</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baseline="0" dirty="0">
                <a:latin typeface="Tahoma" panose="020B0604030504040204" pitchFamily="34" charset="0"/>
                <a:ea typeface="Tahoma" panose="020B0604030504040204" pitchFamily="34" charset="0"/>
                <a:cs typeface="Tahoma" panose="020B0604030504040204" pitchFamily="34" charset="0"/>
              </a:rPr>
              <a:t>Language Arts-</a:t>
            </a:r>
            <a:r>
              <a:rPr lang="en-US" altLang="en-US" sz="1400" b="1" dirty="0">
                <a:latin typeface="Tahoma" panose="020B0604030504040204" pitchFamily="34" charset="0"/>
                <a:ea typeface="Tahoma" panose="020B0604030504040204" pitchFamily="34" charset="0"/>
                <a:cs typeface="Tahoma" panose="020B0604030504040204" pitchFamily="34" charset="0"/>
              </a:rPr>
              <a:t> </a:t>
            </a:r>
            <a:r>
              <a:rPr lang="en-US" altLang="en-US" sz="1400" dirty="0">
                <a:latin typeface="Tahoma" panose="020B0604030504040204" pitchFamily="34" charset="0"/>
                <a:ea typeface="Tahoma" panose="020B0604030504040204" pitchFamily="34" charset="0"/>
                <a:cs typeface="Tahoma" panose="020B0604030504040204" pitchFamily="34" charset="0"/>
              </a:rPr>
              <a:t>Idioms</a:t>
            </a:r>
            <a:r>
              <a:rPr lang="en-US" altLang="en-US" sz="1400" b="1" dirty="0">
                <a:latin typeface="Tahoma" panose="020B0604030504040204" pitchFamily="34" charset="0"/>
                <a:ea typeface="Tahoma" panose="020B0604030504040204" pitchFamily="34" charset="0"/>
                <a:cs typeface="Tahoma" panose="020B0604030504040204" pitchFamily="34" charset="0"/>
              </a:rPr>
              <a:t> </a:t>
            </a:r>
            <a:r>
              <a:rPr lang="en-US" altLang="en-US" sz="1400" b="1" baseline="0" dirty="0">
                <a:latin typeface="Tahoma" panose="020B0604030504040204" pitchFamily="34" charset="0"/>
                <a:ea typeface="Tahoma" panose="020B0604030504040204" pitchFamily="34" charset="0"/>
                <a:cs typeface="Tahoma" panose="020B0604030504040204" pitchFamily="34" charset="0"/>
              </a:rPr>
              <a:t>Quiz Thursday </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Math-  </a:t>
            </a:r>
            <a:r>
              <a:rPr lang="en-US" altLang="en-US" sz="1400" dirty="0">
                <a:latin typeface="Tahoma" panose="020B0604030504040204" pitchFamily="34" charset="0"/>
                <a:ea typeface="Tahoma" panose="020B0604030504040204" pitchFamily="34" charset="0"/>
                <a:cs typeface="Tahoma" panose="020B0604030504040204" pitchFamily="34" charset="0"/>
              </a:rPr>
              <a:t>Two Digit x Two Digit Multiplication – </a:t>
            </a:r>
            <a:r>
              <a:rPr lang="en-US" altLang="en-US" sz="1400" b="1" dirty="0">
                <a:latin typeface="Tahoma" panose="020B0604030504040204" pitchFamily="34" charset="0"/>
                <a:ea typeface="Tahoma" panose="020B0604030504040204" pitchFamily="34" charset="0"/>
                <a:cs typeface="Tahoma" panose="020B0604030504040204" pitchFamily="34" charset="0"/>
              </a:rPr>
              <a:t>Test Friday Multiplication Drill Tuesday (will include 10,11, and 12 facts)</a:t>
            </a:r>
          </a:p>
          <a:p>
            <a:pPr lvl="0" eaLnBrk="0" fontAlgn="base" hangingPunct="0">
              <a:spcBef>
                <a:spcPct val="0"/>
              </a:spcBef>
              <a:spcAft>
                <a:spcPct val="0"/>
              </a:spcAft>
            </a:pPr>
            <a:r>
              <a:rPr lang="en-US" altLang="en-US" sz="1400" b="1" dirty="0">
                <a:latin typeface="Tahoma" panose="020B0604030504040204" pitchFamily="34" charset="0"/>
                <a:ea typeface="Tahoma" panose="020B0604030504040204" pitchFamily="34" charset="0"/>
                <a:cs typeface="Tahoma" panose="020B0604030504040204" pitchFamily="34" charset="0"/>
              </a:rPr>
              <a:t>Science- </a:t>
            </a:r>
            <a:r>
              <a:rPr lang="en-US" altLang="en-US" sz="1400" dirty="0">
                <a:latin typeface="Tahoma" panose="020B0604030504040204" pitchFamily="34" charset="0"/>
                <a:ea typeface="Tahoma" panose="020B0604030504040204" pitchFamily="34" charset="0"/>
                <a:cs typeface="Tahoma" panose="020B0604030504040204" pitchFamily="34" charset="0"/>
              </a:rPr>
              <a:t>Heat Energy, Solar Oven Project, Communication and Coding</a:t>
            </a:r>
          </a:p>
          <a:p>
            <a:pPr lvl="0" eaLnBrk="0" fontAlgn="base" hangingPunct="0">
              <a:spcBef>
                <a:spcPct val="0"/>
              </a:spcBef>
              <a:spcAft>
                <a:spcPct val="0"/>
              </a:spcAft>
            </a:pPr>
            <a:r>
              <a:rPr lang="en-US" altLang="en-US" sz="1400" b="1" dirty="0">
                <a:latin typeface="Tahoma" panose="020B0604030504040204" pitchFamily="34" charset="0"/>
                <a:ea typeface="Tahoma" panose="020B0604030504040204" pitchFamily="34" charset="0"/>
                <a:cs typeface="Tahoma" panose="020B0604030504040204" pitchFamily="34" charset="0"/>
              </a:rPr>
              <a:t>Solar Oven Lab Quiz Wednesday     Communication/Coding Quiz Friday</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400" b="1" dirty="0">
              <a:latin typeface="Tahoma" panose="020B0604030504040204" pitchFamily="34" charset="0"/>
              <a:ea typeface="Tahoma" panose="020B0604030504040204" pitchFamily="34" charset="0"/>
              <a:cs typeface="Tahoma" panose="020B0604030504040204" pitchFamily="34" charset="0"/>
            </a:endParaRPr>
          </a:p>
        </p:txBody>
      </p:sp>
      <p:sp>
        <p:nvSpPr>
          <p:cNvPr id="10" name="Text Box 9"/>
          <p:cNvSpPr txBox="1">
            <a:spLocks noChangeArrowheads="1"/>
          </p:cNvSpPr>
          <p:nvPr/>
        </p:nvSpPr>
        <p:spPr bwMode="auto">
          <a:xfrm>
            <a:off x="-13018" y="1683321"/>
            <a:ext cx="4203700" cy="49276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600" i="0" u="none" strike="noStrike" cap="none" normalizeH="0" baseline="0" dirty="0">
                <a:ln>
                  <a:noFill/>
                </a:ln>
                <a:solidFill>
                  <a:srgbClr val="FF0000"/>
                </a:solidFill>
                <a:latin typeface="KG Blank Space Sketch" panose="02000000000000000000" pitchFamily="2" charset="0"/>
              </a:rPr>
              <a:t>Important Info</a:t>
            </a:r>
          </a:p>
        </p:txBody>
      </p:sp>
      <p:sp>
        <p:nvSpPr>
          <p:cNvPr id="11" name="Text Box 10"/>
          <p:cNvSpPr txBox="1">
            <a:spLocks noChangeArrowheads="1"/>
          </p:cNvSpPr>
          <p:nvPr/>
        </p:nvSpPr>
        <p:spPr bwMode="auto">
          <a:xfrm>
            <a:off x="88265" y="5104130"/>
            <a:ext cx="6502694" cy="390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lang="en-US" altLang="en-US" sz="2400" b="1" dirty="0">
                <a:solidFill>
                  <a:schemeClr val="accent1">
                    <a:lumMod val="50000"/>
                  </a:schemeClr>
                </a:solidFill>
                <a:latin typeface="Ink Free" panose="03080402000500000000" pitchFamily="66" charset="0"/>
              </a:rPr>
              <a:t>What We Are Learning this Week </a:t>
            </a:r>
            <a:endParaRPr kumimoji="0" lang="en-US" altLang="en-US" sz="2400" b="1" i="0" u="none" strike="noStrike" cap="none" normalizeH="0" baseline="0" dirty="0">
              <a:ln>
                <a:noFill/>
              </a:ln>
              <a:solidFill>
                <a:schemeClr val="accent1">
                  <a:lumMod val="50000"/>
                </a:schemeClr>
              </a:solidFill>
              <a:latin typeface="Ink Free" panose="03080402000500000000" pitchFamily="66" charset="0"/>
            </a:endParaRPr>
          </a:p>
        </p:txBody>
      </p:sp>
      <p:sp>
        <p:nvSpPr>
          <p:cNvPr id="12" name="Text Box 11"/>
          <p:cNvSpPr txBox="1">
            <a:spLocks noChangeArrowheads="1"/>
          </p:cNvSpPr>
          <p:nvPr/>
        </p:nvSpPr>
        <p:spPr bwMode="auto">
          <a:xfrm>
            <a:off x="1199515" y="8466455"/>
            <a:ext cx="5177155" cy="6083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200" b="1" i="0" u="none" strike="noStrike" cap="none" normalizeH="0" baseline="0" dirty="0">
                <a:ln>
                  <a:noFill/>
                </a:ln>
                <a:solidFill>
                  <a:srgbClr val="000000"/>
                </a:solidFill>
                <a:effectLst/>
                <a:latin typeface="Ink Free" panose="03080402000500000000" pitchFamily="66" charset="0"/>
              </a:rPr>
              <a:t>Mrs. Phillips 4</a:t>
            </a:r>
            <a:r>
              <a:rPr kumimoji="0" lang="en-US" altLang="en-US" sz="3200" b="1" i="0" u="none" strike="noStrike" cap="none" normalizeH="0" baseline="30000" dirty="0">
                <a:ln>
                  <a:noFill/>
                </a:ln>
                <a:solidFill>
                  <a:srgbClr val="000000"/>
                </a:solidFill>
                <a:effectLst/>
                <a:latin typeface="Ink Free" panose="03080402000500000000" pitchFamily="66" charset="0"/>
              </a:rPr>
              <a:t>th</a:t>
            </a:r>
            <a:r>
              <a:rPr kumimoji="0" lang="en-US" altLang="en-US" sz="3200" b="1" i="0" u="none" strike="noStrike" cap="none" normalizeH="0" baseline="0" dirty="0">
                <a:ln>
                  <a:noFill/>
                </a:ln>
                <a:solidFill>
                  <a:srgbClr val="000000"/>
                </a:solidFill>
                <a:effectLst/>
                <a:latin typeface="Ink Free" panose="03080402000500000000" pitchFamily="66" charset="0"/>
              </a:rPr>
              <a:t> Grade </a:t>
            </a:r>
            <a:endParaRPr kumimoji="0" lang="en-US" altLang="en-US" sz="1100" b="1" i="0" u="none" strike="noStrike" cap="none" normalizeH="0" baseline="0" dirty="0">
              <a:ln>
                <a:noFill/>
              </a:ln>
              <a:solidFill>
                <a:schemeClr val="tx1"/>
              </a:solidFill>
              <a:effectLst/>
              <a:latin typeface="Ink Free" panose="03080402000500000000" pitchFamily="66" charset="0"/>
            </a:endParaRPr>
          </a:p>
        </p:txBody>
      </p:sp>
      <p:sp>
        <p:nvSpPr>
          <p:cNvPr id="14" name="TextBox 13"/>
          <p:cNvSpPr txBox="1"/>
          <p:nvPr/>
        </p:nvSpPr>
        <p:spPr>
          <a:xfrm>
            <a:off x="1199515" y="1321668"/>
            <a:ext cx="5391444" cy="461665"/>
          </a:xfrm>
          <a:prstGeom prst="rect">
            <a:avLst/>
          </a:prstGeom>
          <a:noFill/>
        </p:spPr>
        <p:txBody>
          <a:bodyPr wrap="square" rtlCol="0">
            <a:spAutoFit/>
          </a:bodyPr>
          <a:lstStyle/>
          <a:p>
            <a:pPr algn="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October 25</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-29</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     </a:t>
            </a:r>
          </a:p>
        </p:txBody>
      </p:sp>
      <p:sp>
        <p:nvSpPr>
          <p:cNvPr id="2" name="TextBox 1">
            <a:extLst>
              <a:ext uri="{FF2B5EF4-FFF2-40B4-BE49-F238E27FC236}">
                <a16:creationId xmlns:a16="http://schemas.microsoft.com/office/drawing/2014/main" id="{39CB901C-A678-453D-9F79-9E2EAD6B68E2}"/>
              </a:ext>
            </a:extLst>
          </p:cNvPr>
          <p:cNvSpPr txBox="1"/>
          <p:nvPr/>
        </p:nvSpPr>
        <p:spPr>
          <a:xfrm>
            <a:off x="670879" y="4441170"/>
            <a:ext cx="3355656" cy="276999"/>
          </a:xfrm>
          <a:prstGeom prst="rect">
            <a:avLst/>
          </a:prstGeom>
          <a:noFill/>
        </p:spPr>
        <p:txBody>
          <a:bodyPr wrap="square" rtlCol="0">
            <a:spAutoFit/>
          </a:bodyPr>
          <a:lstStyle/>
          <a:p>
            <a:endParaRPr lang="en-US" sz="1200" b="1" dirty="0">
              <a:highlight>
                <a:srgbClr val="FFFF00"/>
              </a:highlight>
              <a:latin typeface="Century Gothic" panose="020B0502020202020204" pitchFamily="34" charset="0"/>
            </a:endParaRPr>
          </a:p>
        </p:txBody>
      </p:sp>
      <p:pic>
        <p:nvPicPr>
          <p:cNvPr id="13" name="Picture 12" descr="Logo, company name&#10;&#10;Description automatically generated">
            <a:extLst>
              <a:ext uri="{FF2B5EF4-FFF2-40B4-BE49-F238E27FC236}">
                <a16:creationId xmlns:a16="http://schemas.microsoft.com/office/drawing/2014/main" id="{A9D5A0D2-1606-4913-A5EA-25A53F41A09A}"/>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5358072" y="7566278"/>
            <a:ext cx="718878" cy="90017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30941</TotalTime>
  <Words>333</Words>
  <Application>Microsoft Office PowerPoint</Application>
  <PresentationFormat>On-screen Show (4:3)</PresentationFormat>
  <Paragraphs>35</Paragraphs>
  <Slides>1</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vt:i4>
      </vt:variant>
    </vt:vector>
  </HeadingPairs>
  <TitlesOfParts>
    <vt:vector size="16" baseType="lpstr">
      <vt:lpstr>Abadi Extra Light</vt:lpstr>
      <vt:lpstr>Arial</vt:lpstr>
      <vt:lpstr>Arial Rounded MT Bold</vt:lpstr>
      <vt:lpstr>Bernard MT Condensed</vt:lpstr>
      <vt:lpstr>Bookman Old Style</vt:lpstr>
      <vt:lpstr>Calibri</vt:lpstr>
      <vt:lpstr>Calibri Light</vt:lpstr>
      <vt:lpstr>Cavolini</vt:lpstr>
      <vt:lpstr>Century Gothic</vt:lpstr>
      <vt:lpstr>Comic Sans MS</vt:lpstr>
      <vt:lpstr>Corbel</vt:lpstr>
      <vt:lpstr>Ink Free</vt:lpstr>
      <vt:lpstr>KG Blank Space Sketch</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JLC</dc:creator>
  <cp:lastModifiedBy>Phillips, Peyton M/Taylor-White</cp:lastModifiedBy>
  <cp:revision>179</cp:revision>
  <cp:lastPrinted>2021-10-17T21:43:40Z</cp:lastPrinted>
  <dcterms:created xsi:type="dcterms:W3CDTF">2015-08-28T12:35:00Z</dcterms:created>
  <dcterms:modified xsi:type="dcterms:W3CDTF">2021-10-24T03:11:20Z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