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3"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HelloAnnie" panose="020B0604020202020204" charset="0"/>
      <p:regular r:id="rId9"/>
    </p:embeddedFont>
    <p:embeddedFont>
      <p:font typeface="HelloBoomerang" panose="020B0604020202020204" charset="0"/>
      <p:regular r:id="rId10"/>
    </p:embeddedFont>
    <p:embeddedFont>
      <p:font typeface="HelloButtons" panose="020B0604020202020204" charset="0"/>
      <p:regular r:id="rId11"/>
    </p:embeddedFont>
    <p:embeddedFont>
      <p:font typeface="HelloEtchASketch" panose="020B0604020202020204" charset="0"/>
      <p:regular r:id="rId12"/>
    </p:embeddedFont>
    <p:embeddedFont>
      <p:font typeface="KG Miss Kindergarten" panose="020B0604020202020204" charset="0"/>
      <p:regular r:id="rId13"/>
    </p:embeddedFont>
    <p:embeddedFont>
      <p:font typeface="KG Miss Kindy Chunky" panose="020B0604020202020204"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24" d="100"/>
          <a:sy n="124" d="100"/>
        </p:scale>
        <p:origin x="342"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12/9/2024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CE74C37-FE53-4CED-ADCB-73299B2E6CB6}"/>
              </a:ext>
            </a:extLst>
          </p:cNvPr>
          <p:cNvSpPr/>
          <p:nvPr/>
        </p:nvSpPr>
        <p:spPr>
          <a:xfrm>
            <a:off x="444814" y="18574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210A645-1BDF-4930-9D6D-EFB9C24D5F5E}"/>
              </a:ext>
            </a:extLst>
          </p:cNvPr>
          <p:cNvSpPr/>
          <p:nvPr/>
        </p:nvSpPr>
        <p:spPr>
          <a:xfrm>
            <a:off x="3986774" y="18574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41ACF8D-F9C0-4B86-9869-E85C588FF7F1}"/>
              </a:ext>
            </a:extLst>
          </p:cNvPr>
          <p:cNvSpPr/>
          <p:nvPr/>
        </p:nvSpPr>
        <p:spPr>
          <a:xfrm>
            <a:off x="444814" y="49958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83916E3E-7A91-428D-AFB1-3BE897A88A81}"/>
              </a:ext>
            </a:extLst>
          </p:cNvPr>
          <p:cNvSpPr/>
          <p:nvPr/>
        </p:nvSpPr>
        <p:spPr>
          <a:xfrm>
            <a:off x="444814" y="85193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F38010D-361B-4E47-A4DE-F1D2E005DB97}"/>
              </a:ext>
            </a:extLst>
          </p:cNvPr>
          <p:cNvSpPr txBox="1"/>
          <p:nvPr/>
        </p:nvSpPr>
        <p:spPr>
          <a:xfrm>
            <a:off x="158765" y="8569969"/>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22" name="TextBox 21">
            <a:extLst>
              <a:ext uri="{FF2B5EF4-FFF2-40B4-BE49-F238E27FC236}">
                <a16:creationId xmlns:a16="http://schemas.microsoft.com/office/drawing/2014/main" id="{3A376157-C01B-4399-83BE-5F2EB46DE535}"/>
              </a:ext>
            </a:extLst>
          </p:cNvPr>
          <p:cNvSpPr txBox="1"/>
          <p:nvPr/>
        </p:nvSpPr>
        <p:spPr>
          <a:xfrm>
            <a:off x="312986" y="2444453"/>
            <a:ext cx="3288987" cy="2092881"/>
          </a:xfrm>
          <a:prstGeom prst="rect">
            <a:avLst/>
          </a:prstGeom>
          <a:noFill/>
        </p:spPr>
        <p:txBody>
          <a:bodyPr wrap="square" rtlCol="0">
            <a:spAutoFit/>
          </a:bodyPr>
          <a:lstStyle/>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This week in reading we are reviewing a-e. Please review 4.3</a:t>
            </a:r>
            <a:r>
              <a:rPr lang="en-US" sz="1000">
                <a:latin typeface="KG Miss Kindergarten" panose="02000000000000000000" pitchFamily="2" charset="0"/>
                <a:ea typeface="HelloAnnie" panose="02000603000000000000" pitchFamily="2" charset="0"/>
              </a:rPr>
              <a:t>. </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Tuesday Folders will be sent home Tuesday.</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A Weekly Reading Overview page will be sent home each week to help you practice skills. Nightly reading homework will be assigned in your child’s Take Home Binder. Please don’t remove pages or work ahead.</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Thank you for helping your child read his/her A.R. book. Sign the reading log when they are ready to test. The last day to meet the A.R. Challenge for this 9 weeks is Friday, Dec. 13</a:t>
            </a:r>
            <a:r>
              <a:rPr lang="en-US" sz="1000" baseline="30000" dirty="0">
                <a:latin typeface="KG Miss Kindergarten" panose="02000000000000000000" pitchFamily="2" charset="0"/>
                <a:ea typeface="HelloAnnie" panose="02000603000000000000" pitchFamily="2" charset="0"/>
              </a:rPr>
              <a:t>th</a:t>
            </a:r>
            <a:r>
              <a:rPr lang="en-US" sz="1000" dirty="0">
                <a:latin typeface="KG Miss Kindergarten" panose="02000000000000000000" pitchFamily="2" charset="0"/>
                <a:ea typeface="HelloAnnie" panose="02000603000000000000" pitchFamily="2" charset="0"/>
              </a:rPr>
              <a:t>.</a:t>
            </a:r>
          </a:p>
        </p:txBody>
      </p:sp>
      <p:sp>
        <p:nvSpPr>
          <p:cNvPr id="23" name="TextBox 22">
            <a:extLst>
              <a:ext uri="{FF2B5EF4-FFF2-40B4-BE49-F238E27FC236}">
                <a16:creationId xmlns:a16="http://schemas.microsoft.com/office/drawing/2014/main" id="{9A17E82D-7D04-4B7F-8878-DB81F9F609F5}"/>
              </a:ext>
            </a:extLst>
          </p:cNvPr>
          <p:cNvSpPr txBox="1"/>
          <p:nvPr/>
        </p:nvSpPr>
        <p:spPr>
          <a:xfrm>
            <a:off x="3986774" y="2352584"/>
            <a:ext cx="2975897" cy="1908215"/>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9</a:t>
            </a:r>
            <a:r>
              <a:rPr lang="en-US" sz="1100" baseline="30000" dirty="0">
                <a:latin typeface="KG Miss Kindergarten" panose="02000000000000000000" pitchFamily="2" charset="0"/>
                <a:ea typeface="HelloAnnie" panose="02000603000000000000" pitchFamily="2" charset="0"/>
              </a:rPr>
              <a:t>th</a:t>
            </a:r>
            <a:r>
              <a:rPr lang="en-US" sz="1100" dirty="0">
                <a:latin typeface="KG Miss Kindergarten" panose="02000000000000000000" pitchFamily="2" charset="0"/>
                <a:ea typeface="HelloAnnie" panose="02000603000000000000" pitchFamily="2" charset="0"/>
              </a:rPr>
              <a:t> Charlie Brown Play Field Trip</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12: Christmas Program at 8:30 in the Auditorium.</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18: 2</a:t>
            </a:r>
            <a:r>
              <a:rPr lang="en-US" sz="1100" baseline="30000" dirty="0">
                <a:latin typeface="KG Miss Kindergarten" panose="02000000000000000000" pitchFamily="2" charset="0"/>
                <a:ea typeface="HelloAnnie" panose="02000603000000000000" pitchFamily="2" charset="0"/>
              </a:rPr>
              <a:t>nd</a:t>
            </a:r>
            <a:r>
              <a:rPr lang="en-US" sz="1100" dirty="0">
                <a:latin typeface="KG Miss Kindergarten" panose="02000000000000000000" pitchFamily="2" charset="0"/>
                <a:ea typeface="HelloAnnie" panose="02000603000000000000" pitchFamily="2" charset="0"/>
              </a:rPr>
              <a:t> Nine Weeks Ends</a:t>
            </a: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Dec. 19-Jan. 3: Christmas Holidays</a:t>
            </a:r>
          </a:p>
          <a:p>
            <a:pPr marL="285750" indent="-285750">
              <a:buFont typeface="Arial" panose="020B0604020202020204" pitchFamily="34" charset="0"/>
              <a:buChar char="•"/>
            </a:pPr>
            <a:endParaRPr lang="en-US" sz="11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If you have questions or concerns, </a:t>
            </a:r>
          </a:p>
          <a:p>
            <a:pPr marL="285750" indent="-285750">
              <a:buFont typeface="Arial" panose="020B0604020202020204" pitchFamily="34" charset="0"/>
              <a:buChar char="•"/>
            </a:pPr>
            <a:r>
              <a:rPr lang="en-US" sz="1000" dirty="0">
                <a:latin typeface="KG Miss Kindergarten" panose="02000000000000000000" pitchFamily="2" charset="0"/>
                <a:ea typeface="HelloAnnie" panose="02000603000000000000" pitchFamily="2" charset="0"/>
              </a:rPr>
              <a:t>you may email me at </a:t>
            </a:r>
            <a:r>
              <a:rPr lang="en-US" sz="1000" dirty="0">
                <a:latin typeface="KG Miss Kindergarten" panose="02000000000000000000" pitchFamily="2" charset="0"/>
                <a:ea typeface="HelloAnnie" panose="02000603000000000000" pitchFamily="2" charset="0"/>
                <a:hlinkClick r:id="rId3"/>
              </a:rPr>
              <a:t>wendy.branning@acboe.net</a:t>
            </a:r>
            <a:r>
              <a:rPr lang="en-US" sz="1000" dirty="0">
                <a:latin typeface="KG Miss Kindergarten" panose="02000000000000000000" pitchFamily="2" charset="0"/>
                <a:ea typeface="HelloAnnie" panose="02000603000000000000" pitchFamily="2" charset="0"/>
              </a:rPr>
              <a:t> or message me on Parent Square.</a:t>
            </a:r>
          </a:p>
          <a:p>
            <a:pPr marL="285750" indent="-285750">
              <a:buFont typeface="Arial" panose="020B0604020202020204" pitchFamily="34" charset="0"/>
              <a:buChar char="•"/>
            </a:pPr>
            <a:endParaRPr lang="en-US" sz="1200" dirty="0">
              <a:latin typeface="KG Miss Kindergarten" panose="02000000000000000000" pitchFamily="2" charset="0"/>
              <a:ea typeface="HelloAnnie" panose="02000603000000000000" pitchFamily="2" charset="0"/>
            </a:endParaRPr>
          </a:p>
        </p:txBody>
      </p:sp>
      <p:sp>
        <p:nvSpPr>
          <p:cNvPr id="24" name="TextBox 23">
            <a:extLst>
              <a:ext uri="{FF2B5EF4-FFF2-40B4-BE49-F238E27FC236}">
                <a16:creationId xmlns:a16="http://schemas.microsoft.com/office/drawing/2014/main" id="{6A147130-4098-409C-87E5-DFA07D17889A}"/>
              </a:ext>
            </a:extLst>
          </p:cNvPr>
          <p:cNvSpPr txBox="1"/>
          <p:nvPr/>
        </p:nvSpPr>
        <p:spPr>
          <a:xfrm>
            <a:off x="1705103" y="8788658"/>
            <a:ext cx="3929794" cy="457626"/>
          </a:xfrm>
          <a:prstGeom prst="rect">
            <a:avLst/>
          </a:prstGeom>
          <a:noFill/>
        </p:spPr>
        <p:txBody>
          <a:bodyPr wrap="non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a:t>
            </a:r>
          </a:p>
        </p:txBody>
      </p:sp>
      <p:graphicFrame>
        <p:nvGraphicFramePr>
          <p:cNvPr id="25" name="Table 24">
            <a:extLst>
              <a:ext uri="{FF2B5EF4-FFF2-40B4-BE49-F238E27FC236}">
                <a16:creationId xmlns:a16="http://schemas.microsoft.com/office/drawing/2014/main" id="{94985F5A-DB13-4528-AB88-BFB170C2D25A}"/>
              </a:ext>
            </a:extLst>
          </p:cNvPr>
          <p:cNvGraphicFramePr>
            <a:graphicFrameLocks noGrp="1"/>
          </p:cNvGraphicFramePr>
          <p:nvPr>
            <p:extLst>
              <p:ext uri="{D42A27DB-BD31-4B8C-83A1-F6EECF244321}">
                <p14:modId xmlns:p14="http://schemas.microsoft.com/office/powerpoint/2010/main" val="3001181352"/>
              </p:ext>
            </p:extLst>
          </p:nvPr>
        </p:nvGraphicFramePr>
        <p:xfrm>
          <a:off x="444814" y="5260191"/>
          <a:ext cx="6784828" cy="3125395"/>
        </p:xfrm>
        <a:graphic>
          <a:graphicData uri="http://schemas.openxmlformats.org/drawingml/2006/table">
            <a:tbl>
              <a:tblPr firstRow="1" bandRow="1">
                <a:tableStyleId>{5C22544A-7EE6-4342-B048-85BDC9FD1C3A}</a:tableStyleId>
              </a:tblPr>
              <a:tblGrid>
                <a:gridCol w="1428385">
                  <a:extLst>
                    <a:ext uri="{9D8B030D-6E8A-4147-A177-3AD203B41FA5}">
                      <a16:colId xmlns:a16="http://schemas.microsoft.com/office/drawing/2014/main" val="790954970"/>
                    </a:ext>
                  </a:extLst>
                </a:gridCol>
                <a:gridCol w="5356443">
                  <a:extLst>
                    <a:ext uri="{9D8B030D-6E8A-4147-A177-3AD203B41FA5}">
                      <a16:colId xmlns:a16="http://schemas.microsoft.com/office/drawing/2014/main" val="2314856713"/>
                    </a:ext>
                  </a:extLst>
                </a:gridCol>
              </a:tblGrid>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100" b="0" dirty="0">
                          <a:solidFill>
                            <a:schemeClr val="tx1"/>
                          </a:solidFill>
                          <a:latin typeface="KG Miss Kindergarten" panose="02000000000000000000" pitchFamily="2" charset="0"/>
                          <a:ea typeface="HelloAnnie" panose="02000603000000000000" pitchFamily="2" charset="0"/>
                        </a:rPr>
                        <a:t>Phonics: Review a-e (long a)</a:t>
                      </a:r>
                    </a:p>
                    <a:p>
                      <a:r>
                        <a:rPr lang="en-US" sz="1100" b="0" dirty="0">
                          <a:solidFill>
                            <a:schemeClr val="tx1"/>
                          </a:solidFill>
                          <a:latin typeface="KG Miss Kindergarten" panose="02000000000000000000" pitchFamily="2" charset="0"/>
                          <a:ea typeface="HelloAnnie" panose="02000603000000000000" pitchFamily="2" charset="0"/>
                        </a:rPr>
                        <a:t>Comprehension: Compare &amp; Contrast, Characters</a:t>
                      </a:r>
                    </a:p>
                    <a:p>
                      <a:r>
                        <a:rPr lang="en-US" sz="1100" b="0" dirty="0">
                          <a:solidFill>
                            <a:schemeClr val="tx1"/>
                          </a:solidFill>
                          <a:latin typeface="KG Miss Kindergarten" panose="02000000000000000000" pitchFamily="2" charset="0"/>
                          <a:ea typeface="HelloAnnie" panose="02000603000000000000" pitchFamily="2" charset="0"/>
                        </a:rPr>
                        <a:t>Vocabulary: bounce, sounds, signals, forgot, vibrating</a:t>
                      </a:r>
                    </a:p>
                    <a:p>
                      <a:r>
                        <a:rPr lang="en-US" sz="1100" b="1" dirty="0">
                          <a:solidFill>
                            <a:schemeClr val="tx1"/>
                          </a:solidFill>
                          <a:latin typeface="KG Miss Kindergarten" panose="02000000000000000000" pitchFamily="2" charset="0"/>
                          <a:ea typeface="HelloAnnie" panose="02000603000000000000" pitchFamily="2" charset="0"/>
                        </a:rPr>
                        <a:t>12/12 Reading Fluency 12/13 Decodable </a:t>
                      </a:r>
                      <a:r>
                        <a:rPr lang="en-US" sz="1100" b="1">
                          <a:solidFill>
                            <a:schemeClr val="tx1"/>
                          </a:solidFill>
                          <a:latin typeface="KG Miss Kindergarten" panose="02000000000000000000" pitchFamily="2" charset="0"/>
                          <a:ea typeface="HelloAnnie" panose="02000603000000000000" pitchFamily="2" charset="0"/>
                        </a:rPr>
                        <a:t>with Comprehension </a:t>
                      </a:r>
                      <a:endParaRPr lang="en-US" sz="11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Determiners-articles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Penmanship: Lowercase letters p, b, d, 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12/13 Dictation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Begin Topic 12: Measurement</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12/12 Minor Math Grade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44315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The Design Process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KG Miss Kindergarten" panose="02000000000000000000" pitchFamily="2" charset="0"/>
                          <a:ea typeface="HelloAnnie" panose="02000603000000000000" pitchFamily="2" charset="0"/>
                        </a:rPr>
                        <a:t>NA (We will alternate weeks for SS/Science)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6" name="TextBox 25">
            <a:extLst>
              <a:ext uri="{FF2B5EF4-FFF2-40B4-BE49-F238E27FC236}">
                <a16:creationId xmlns:a16="http://schemas.microsoft.com/office/drawing/2014/main" id="{7B9AD6F4-62FB-4AC4-AA75-968C7D88884B}"/>
              </a:ext>
            </a:extLst>
          </p:cNvPr>
          <p:cNvSpPr txBox="1"/>
          <p:nvPr/>
        </p:nvSpPr>
        <p:spPr>
          <a:xfrm>
            <a:off x="417463" y="1887926"/>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27" name="TextBox 26">
            <a:extLst>
              <a:ext uri="{FF2B5EF4-FFF2-40B4-BE49-F238E27FC236}">
                <a16:creationId xmlns:a16="http://schemas.microsoft.com/office/drawing/2014/main" id="{80A6A329-5C65-41B8-A7B5-3F412F2F4A27}"/>
              </a:ext>
            </a:extLst>
          </p:cNvPr>
          <p:cNvSpPr txBox="1"/>
          <p:nvPr/>
        </p:nvSpPr>
        <p:spPr>
          <a:xfrm>
            <a:off x="1848732" y="498732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28" name="TextBox 27">
            <a:extLst>
              <a:ext uri="{FF2B5EF4-FFF2-40B4-BE49-F238E27FC236}">
                <a16:creationId xmlns:a16="http://schemas.microsoft.com/office/drawing/2014/main" id="{B475BF43-3AEE-46E2-AC91-D18EEA6DB8B6}"/>
              </a:ext>
            </a:extLst>
          </p:cNvPr>
          <p:cNvSpPr txBox="1"/>
          <p:nvPr/>
        </p:nvSpPr>
        <p:spPr>
          <a:xfrm>
            <a:off x="4037574" y="1889736"/>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29" name="TextBox 28">
            <a:extLst>
              <a:ext uri="{FF2B5EF4-FFF2-40B4-BE49-F238E27FC236}">
                <a16:creationId xmlns:a16="http://schemas.microsoft.com/office/drawing/2014/main" id="{E492B26E-0A6A-4141-9D9B-994ACCB6DB1E}"/>
              </a:ext>
            </a:extLst>
          </p:cNvPr>
          <p:cNvSpPr txBox="1"/>
          <p:nvPr/>
        </p:nvSpPr>
        <p:spPr bwMode="white">
          <a:xfrm>
            <a:off x="149477" y="212723"/>
            <a:ext cx="7508623" cy="707886"/>
          </a:xfrm>
          <a:prstGeom prst="rect">
            <a:avLst/>
          </a:prstGeom>
          <a:noFill/>
        </p:spPr>
        <p:txBody>
          <a:bodyPr wrap="square" rtlCol="0">
            <a:spAutoFit/>
          </a:bodyPr>
          <a:lstStyle/>
          <a:p>
            <a:pPr algn="ctr"/>
            <a:r>
              <a:rPr lang="en-US" sz="4000" dirty="0">
                <a:solidFill>
                  <a:schemeClr val="bg1"/>
                </a:solidFill>
                <a:latin typeface="KG Miss Kindergarten" panose="020B0604020202020204" charset="0"/>
                <a:ea typeface="HelloBoomerang" panose="02000603000000000000" pitchFamily="2" charset="0"/>
              </a:rPr>
              <a:t>Branning’s Buzz</a:t>
            </a:r>
            <a:endParaRPr lang="en-US" sz="4000" dirty="0">
              <a:solidFill>
                <a:schemeClr val="bg1"/>
              </a:solidFill>
              <a:latin typeface="KG Miss Kindergarten" panose="020B0604020202020204" charset="0"/>
              <a:ea typeface="HelloEtchASketch" panose="02000603000000000000" pitchFamily="2" charset="0"/>
            </a:endParaRPr>
          </a:p>
        </p:txBody>
      </p:sp>
      <p:sp>
        <p:nvSpPr>
          <p:cNvPr id="30" name="TextBox 29">
            <a:extLst>
              <a:ext uri="{FF2B5EF4-FFF2-40B4-BE49-F238E27FC236}">
                <a16:creationId xmlns:a16="http://schemas.microsoft.com/office/drawing/2014/main" id="{5A539C27-80BC-4A39-817B-67D93EECF5F8}"/>
              </a:ext>
            </a:extLst>
          </p:cNvPr>
          <p:cNvSpPr txBox="1"/>
          <p:nvPr/>
        </p:nvSpPr>
        <p:spPr>
          <a:xfrm>
            <a:off x="155818" y="1304035"/>
            <a:ext cx="4095588" cy="338554"/>
          </a:xfrm>
          <a:prstGeom prst="rect">
            <a:avLst/>
          </a:prstGeom>
          <a:noFill/>
        </p:spPr>
        <p:txBody>
          <a:bodyPr wrap="squar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December 9-13, 2024</a:t>
            </a:r>
          </a:p>
        </p:txBody>
      </p:sp>
    </p:spTree>
    <p:extLst>
      <p:ext uri="{BB962C8B-B14F-4D97-AF65-F5344CB8AC3E}">
        <p14:creationId xmlns:p14="http://schemas.microsoft.com/office/powerpoint/2010/main" val="3994532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281</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KG Miss Kindergarten</vt:lpstr>
      <vt:lpstr>Calibri</vt:lpstr>
      <vt:lpstr>Arial</vt:lpstr>
      <vt:lpstr>KG Miss Kindy Chunky</vt:lpstr>
      <vt:lpstr>HelloEtchASketch</vt:lpstr>
      <vt:lpstr>HelloAnnie</vt:lpstr>
      <vt:lpstr>HelloButtons</vt:lpstr>
      <vt:lpstr>Calibri Light</vt:lpstr>
      <vt:lpstr>HelloBoomerang</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25</cp:revision>
  <cp:lastPrinted>2018-11-01T16:30:51Z</cp:lastPrinted>
  <dcterms:created xsi:type="dcterms:W3CDTF">2016-10-11T18:59:43Z</dcterms:created>
  <dcterms:modified xsi:type="dcterms:W3CDTF">2024-12-09T13:03:40Z</dcterms:modified>
</cp:coreProperties>
</file>