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73" r:id="rId3"/>
    <p:sldId id="276" r:id="rId4"/>
    <p:sldId id="261" r:id="rId5"/>
    <p:sldId id="263" r:id="rId6"/>
    <p:sldId id="270" r:id="rId7"/>
    <p:sldId id="274" r:id="rId8"/>
    <p:sldId id="265" r:id="rId9"/>
    <p:sldId id="271" r:id="rId10"/>
    <p:sldId id="275" r:id="rId11"/>
    <p:sldId id="277" r:id="rId12"/>
    <p:sldId id="27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94660"/>
  </p:normalViewPr>
  <p:slideViewPr>
    <p:cSldViewPr snapToGrid="0">
      <p:cViewPr varScale="1">
        <p:scale>
          <a:sx n="109" d="100"/>
          <a:sy n="109" d="100"/>
        </p:scale>
        <p:origin x="43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307AA-BDD0-4D37-9E4C-4B1885C971A3}"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833BC-2832-4F0A-93CD-A2B5FAFE54EA}" type="slidenum">
              <a:rPr lang="en-US" smtClean="0"/>
              <a:t>‹#›</a:t>
            </a:fld>
            <a:endParaRPr lang="en-US"/>
          </a:p>
        </p:txBody>
      </p:sp>
    </p:spTree>
    <p:extLst>
      <p:ext uri="{BB962C8B-B14F-4D97-AF65-F5344CB8AC3E}">
        <p14:creationId xmlns:p14="http://schemas.microsoft.com/office/powerpoint/2010/main" val="350057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Very common to see students charged with violating school rules when their conduct is away from school, w/o regard to the above </a:t>
            </a:r>
            <a:r>
              <a:rPr lang="en-US" u="sng" dirty="0"/>
              <a:t>at all </a:t>
            </a:r>
            <a:r>
              <a:rPr lang="en-US" dirty="0"/>
              <a:t>and simply applying school rule to away from school behavior.  </a:t>
            </a:r>
          </a:p>
          <a:p>
            <a:pPr marL="228600" indent="-228600">
              <a:buAutoNum type="arabicParenR"/>
            </a:pPr>
            <a:endParaRPr lang="en-US" dirty="0"/>
          </a:p>
          <a:p>
            <a:pPr marL="228600" indent="-228600">
              <a:buAutoNum type="arabicParenR"/>
            </a:pPr>
            <a:r>
              <a:rPr lang="en-US" dirty="0"/>
              <a:t>Cyberbullying language is repeatedly setting a high bar…</a:t>
            </a:r>
          </a:p>
          <a:p>
            <a:pPr marL="228600" indent="-228600">
              <a:buAutoNum type="arabicParenR"/>
            </a:pPr>
            <a:endParaRPr lang="en-US" dirty="0"/>
          </a:p>
          <a:p>
            <a:pPr marL="685800" lvl="1" indent="-228600">
              <a:buAutoNum type="arabicParenR"/>
            </a:pPr>
            <a:r>
              <a:rPr lang="en-US" dirty="0"/>
              <a:t>Ex.  Reasonable fear-what happens when all students say they were not afraid, didn’t take it seriously.</a:t>
            </a:r>
          </a:p>
          <a:p>
            <a:pPr marL="685800" lvl="1" indent="-228600">
              <a:buAutoNum type="arabicParenR"/>
            </a:pPr>
            <a:endParaRPr lang="en-US" dirty="0"/>
          </a:p>
          <a:p>
            <a:pPr marL="457200" lvl="1" indent="0">
              <a:buNone/>
            </a:pPr>
            <a:r>
              <a:rPr lang="en-US" dirty="0"/>
              <a:t>How far does the school really want to go?  Do we want to be another Deputy Sheriff?  If yes, be prepared to police EVERYBODY. </a:t>
            </a:r>
          </a:p>
          <a:p>
            <a:endParaRPr lang="en-US" dirty="0"/>
          </a:p>
        </p:txBody>
      </p:sp>
      <p:sp>
        <p:nvSpPr>
          <p:cNvPr id="4" name="Slide Number Placeholder 3"/>
          <p:cNvSpPr>
            <a:spLocks noGrp="1"/>
          </p:cNvSpPr>
          <p:nvPr>
            <p:ph type="sldNum" sz="quarter" idx="5"/>
          </p:nvPr>
        </p:nvSpPr>
        <p:spPr/>
        <p:txBody>
          <a:bodyPr/>
          <a:lstStyle/>
          <a:p>
            <a:fld id="{901833BC-2832-4F0A-93CD-A2B5FAFE54EA}" type="slidenum">
              <a:rPr lang="en-US" smtClean="0"/>
              <a:t>2</a:t>
            </a:fld>
            <a:endParaRPr lang="en-US"/>
          </a:p>
        </p:txBody>
      </p:sp>
    </p:spTree>
    <p:extLst>
      <p:ext uri="{BB962C8B-B14F-4D97-AF65-F5344CB8AC3E}">
        <p14:creationId xmlns:p14="http://schemas.microsoft.com/office/powerpoint/2010/main" val="17716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r>
              <a:rPr lang="en-US" dirty="0"/>
              <a:t>1) IEP developed 9/12/11, parent participates and agrees. </a:t>
            </a:r>
          </a:p>
          <a:p>
            <a:pPr marL="232943" indent="-232943">
              <a:buAutoNum type="arabicParenR"/>
            </a:pPr>
            <a:endParaRPr lang="en-US" dirty="0"/>
          </a:p>
          <a:p>
            <a:pPr marL="698830" lvl="1" indent="-232943">
              <a:buAutoNum type="arabicParenR"/>
            </a:pPr>
            <a:r>
              <a:rPr lang="en-US" dirty="0"/>
              <a:t>Probably matter that medical info predates IEP meeting and parent choose not to share. </a:t>
            </a:r>
          </a:p>
          <a:p>
            <a:pPr marL="232943" indent="-232943">
              <a:buAutoNum type="arabicParenR"/>
            </a:pPr>
            <a:endParaRPr lang="en-US" dirty="0"/>
          </a:p>
          <a:p>
            <a:pPr marL="232943" indent="-232943">
              <a:buAutoNum type="arabicParenR"/>
            </a:pPr>
            <a:r>
              <a:rPr lang="en-US" dirty="0"/>
              <a:t>Also evidence that at Open House, early in the year, parent had let SPED Director know about S as victim of sex abuse and that S had engaged in sexual inappropriate behavior prior year.  </a:t>
            </a:r>
            <a:r>
              <a:rPr lang="en-US" u="sng" dirty="0"/>
              <a:t>Also Pre-IEP meeting</a:t>
            </a:r>
            <a:r>
              <a:rPr lang="en-US" dirty="0"/>
              <a:t>.</a:t>
            </a:r>
          </a:p>
          <a:p>
            <a:pPr marL="232943" indent="-232943">
              <a:buAutoNum type="arabicParenR"/>
            </a:pPr>
            <a:endParaRPr lang="en-US" dirty="0"/>
          </a:p>
          <a:p>
            <a:pPr marL="698830" lvl="1" indent="-232943">
              <a:buAutoNum type="arabicParenR"/>
            </a:pPr>
            <a:r>
              <a:rPr lang="en-US" dirty="0"/>
              <a:t>Nothing in school records to indicate behavior issues at all. </a:t>
            </a:r>
          </a:p>
          <a:p>
            <a:pPr marL="232943" indent="-232943">
              <a:buAutoNum type="arabicParenR"/>
            </a:pPr>
            <a:endParaRPr lang="en-US" dirty="0"/>
          </a:p>
          <a:p>
            <a:pPr marL="232943" indent="-232943">
              <a:buAutoNum type="arabicParenR"/>
            </a:pPr>
            <a:r>
              <a:rPr lang="en-US" dirty="0"/>
              <a:t>SEA notes academic progress by Student in Spring</a:t>
            </a:r>
          </a:p>
          <a:p>
            <a:pPr marL="232943" indent="-232943">
              <a:buAutoNum type="arabicParenR"/>
            </a:pPr>
            <a:endParaRPr lang="en-US" dirty="0"/>
          </a:p>
          <a:p>
            <a:pPr marL="232943" indent="-232943">
              <a:buAutoNum type="arabicParenR"/>
            </a:pPr>
            <a:r>
              <a:rPr lang="en-US" dirty="0"/>
              <a:t>Issue with home-instruction (2 x 2 </a:t>
            </a:r>
            <a:r>
              <a:rPr lang="en-US" dirty="0" err="1"/>
              <a:t>hr</a:t>
            </a:r>
            <a:r>
              <a:rPr lang="en-US" dirty="0"/>
              <a:t> sessions per week) not fully provided.</a:t>
            </a:r>
          </a:p>
          <a:p>
            <a:pPr marL="232943" indent="-232943">
              <a:buAutoNum type="arabicParenR"/>
            </a:pPr>
            <a:endParaRPr lang="en-US" dirty="0"/>
          </a:p>
          <a:p>
            <a:pPr marL="698830" lvl="1" indent="-232943">
              <a:buAutoNum type="arabicParenR"/>
            </a:pPr>
            <a:r>
              <a:rPr lang="en-US" dirty="0"/>
              <a:t>School dodged a bullet </a:t>
            </a:r>
          </a:p>
          <a:p>
            <a:endParaRPr lang="en-US" dirty="0"/>
          </a:p>
        </p:txBody>
      </p:sp>
      <p:sp>
        <p:nvSpPr>
          <p:cNvPr id="4" name="Slide Number Placeholder 3"/>
          <p:cNvSpPr>
            <a:spLocks noGrp="1"/>
          </p:cNvSpPr>
          <p:nvPr>
            <p:ph type="sldNum" sz="quarter" idx="5"/>
          </p:nvPr>
        </p:nvSpPr>
        <p:spPr/>
        <p:txBody>
          <a:bodyPr/>
          <a:lstStyle/>
          <a:p>
            <a:fld id="{901833BC-2832-4F0A-93CD-A2B5FAFE54EA}" type="slidenum">
              <a:rPr lang="en-US" smtClean="0"/>
              <a:t>7</a:t>
            </a:fld>
            <a:endParaRPr lang="en-US"/>
          </a:p>
        </p:txBody>
      </p:sp>
    </p:spTree>
    <p:extLst>
      <p:ext uri="{BB962C8B-B14F-4D97-AF65-F5344CB8AC3E}">
        <p14:creationId xmlns:p14="http://schemas.microsoft.com/office/powerpoint/2010/main" val="276149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Pre-2006 Analysis was truly a “rule-out” framework, defaulting to positive MDR if the team could not conclude 1) the IEP was appropriate 2) services were actually being provided 3) disability did not impair ability to understand impact/consequences and 4) no impairment of ability to control behavior.</a:t>
            </a:r>
          </a:p>
          <a:p>
            <a:endParaRPr lang="en-US" dirty="0"/>
          </a:p>
          <a:p>
            <a:r>
              <a:rPr lang="en-US" dirty="0"/>
              <a:t>Often, this concept that if we can’t rule it out, it must be a manifestation still informs who non-Sped teachers process the MDR.</a:t>
            </a:r>
          </a:p>
          <a:p>
            <a:endParaRPr lang="en-US" dirty="0"/>
          </a:p>
          <a:p>
            <a:r>
              <a:rPr lang="en-US" dirty="0"/>
              <a:t>If behavior at issue is not an issue in classroom, esp. THIS teacher’s classroom, can be argued non-MDR (disability not causing behavior), but sometimes T’s who have positive relationship with student in their class unintentionally lean to “it must be the disability,” if student is otherwise good/OK.</a:t>
            </a:r>
          </a:p>
          <a:p>
            <a:endParaRPr lang="en-US" dirty="0"/>
          </a:p>
          <a:p>
            <a:r>
              <a:rPr lang="en-US" dirty="0"/>
              <a:t>	Conflict with </a:t>
            </a:r>
            <a:r>
              <a:rPr lang="en-US" dirty="0" err="1"/>
              <a:t>adm</a:t>
            </a:r>
            <a:r>
              <a:rPr lang="en-US" dirty="0"/>
              <a:t> in subset (relatively well-behaved kid commits serious infraction, </a:t>
            </a:r>
            <a:r>
              <a:rPr lang="en-US" dirty="0" err="1"/>
              <a:t>adm</a:t>
            </a:r>
            <a:r>
              <a:rPr lang="en-US" dirty="0"/>
              <a:t> seeks consistency, T’s lean toward S.</a:t>
            </a:r>
          </a:p>
          <a:p>
            <a:endParaRPr lang="en-US" dirty="0"/>
          </a:p>
          <a:p>
            <a:r>
              <a:rPr lang="en-US" dirty="0"/>
              <a:t>In complex case, be way of T’s going first (</a:t>
            </a:r>
            <a:r>
              <a:rPr lang="en-US" dirty="0" err="1"/>
              <a:t>esp</a:t>
            </a:r>
            <a:r>
              <a:rPr lang="en-US" dirty="0"/>
              <a:t> before psychologist) to try get them dismissed.  T opinion’s pre-psych prone to oversimplify, fail to understand analysis.  </a:t>
            </a:r>
          </a:p>
          <a:p>
            <a:endParaRPr lang="en-US" dirty="0"/>
          </a:p>
        </p:txBody>
      </p:sp>
      <p:sp>
        <p:nvSpPr>
          <p:cNvPr id="4" name="Slide Number Placeholder 3"/>
          <p:cNvSpPr>
            <a:spLocks noGrp="1"/>
          </p:cNvSpPr>
          <p:nvPr>
            <p:ph type="sldNum" sz="quarter" idx="5"/>
          </p:nvPr>
        </p:nvSpPr>
        <p:spPr/>
        <p:txBody>
          <a:bodyPr/>
          <a:lstStyle/>
          <a:p>
            <a:fld id="{901833BC-2832-4F0A-93CD-A2B5FAFE54EA}" type="slidenum">
              <a:rPr lang="en-US" smtClean="0"/>
              <a:t>10</a:t>
            </a:fld>
            <a:endParaRPr lang="en-US"/>
          </a:p>
        </p:txBody>
      </p:sp>
    </p:spTree>
    <p:extLst>
      <p:ext uri="{BB962C8B-B14F-4D97-AF65-F5344CB8AC3E}">
        <p14:creationId xmlns:p14="http://schemas.microsoft.com/office/powerpoint/2010/main" val="118129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90077B-9039-4A14-A2C5-2B224DCA35B8}" type="datetimeFigureOut">
              <a:rPr lang="en-US" smtClean="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330540-DE50-4AB6-A046-FEFB99155BDF}" type="slidenum">
              <a:rPr lang="en-US" smtClean="0"/>
              <a:t>‹#›</a:t>
            </a:fld>
            <a:endParaRPr lang="en-US" dirty="0"/>
          </a:p>
        </p:txBody>
      </p:sp>
    </p:spTree>
    <p:extLst>
      <p:ext uri="{BB962C8B-B14F-4D97-AF65-F5344CB8AC3E}">
        <p14:creationId xmlns:p14="http://schemas.microsoft.com/office/powerpoint/2010/main" val="1487471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90077B-9039-4A14-A2C5-2B224DCA35B8}" type="datetimeFigureOut">
              <a:rPr lang="en-US" smtClean="0"/>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330540-DE50-4AB6-A046-FEFB99155BDF}" type="slidenum">
              <a:rPr lang="en-US" smtClean="0"/>
              <a:t>‹#›</a:t>
            </a:fld>
            <a:endParaRPr lang="en-US" dirty="0"/>
          </a:p>
        </p:txBody>
      </p:sp>
    </p:spTree>
    <p:extLst>
      <p:ext uri="{BB962C8B-B14F-4D97-AF65-F5344CB8AC3E}">
        <p14:creationId xmlns:p14="http://schemas.microsoft.com/office/powerpoint/2010/main" val="296947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090077B-9039-4A14-A2C5-2B224DCA35B8}" type="datetimeFigureOut">
              <a:rPr lang="en-US" smtClean="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330540-DE50-4AB6-A046-FEFB99155BDF}" type="slidenum">
              <a:rPr lang="en-US" smtClean="0"/>
              <a:t>‹#›</a:t>
            </a:fld>
            <a:endParaRPr lang="en-US" dirty="0"/>
          </a:p>
        </p:txBody>
      </p:sp>
    </p:spTree>
    <p:extLst>
      <p:ext uri="{BB962C8B-B14F-4D97-AF65-F5344CB8AC3E}">
        <p14:creationId xmlns:p14="http://schemas.microsoft.com/office/powerpoint/2010/main" val="981512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090077B-9039-4A14-A2C5-2B224DCA35B8}" type="datetimeFigureOut">
              <a:rPr lang="en-US" smtClean="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330540-DE50-4AB6-A046-FEFB99155BDF}"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7247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90077B-9039-4A14-A2C5-2B224DCA35B8}" type="datetimeFigureOut">
              <a:rPr lang="en-US" smtClean="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330540-DE50-4AB6-A046-FEFB99155BDF}" type="slidenum">
              <a:rPr lang="en-US" smtClean="0"/>
              <a:t>‹#›</a:t>
            </a:fld>
            <a:endParaRPr lang="en-US" dirty="0"/>
          </a:p>
        </p:txBody>
      </p:sp>
    </p:spTree>
    <p:extLst>
      <p:ext uri="{BB962C8B-B14F-4D97-AF65-F5344CB8AC3E}">
        <p14:creationId xmlns:p14="http://schemas.microsoft.com/office/powerpoint/2010/main" val="1258228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90077B-9039-4A14-A2C5-2B224DCA35B8}" type="datetimeFigureOut">
              <a:rPr lang="en-US" smtClean="0"/>
              <a:t>3/20/2025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330540-DE50-4AB6-A046-FEFB99155BDF}" type="slidenum">
              <a:rPr lang="en-US" smtClean="0"/>
              <a:t>‹#›</a:t>
            </a:fld>
            <a:endParaRPr lang="en-US" dirty="0"/>
          </a:p>
        </p:txBody>
      </p:sp>
    </p:spTree>
    <p:extLst>
      <p:ext uri="{BB962C8B-B14F-4D97-AF65-F5344CB8AC3E}">
        <p14:creationId xmlns:p14="http://schemas.microsoft.com/office/powerpoint/2010/main" val="3295717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90077B-9039-4A14-A2C5-2B224DCA35B8}" type="datetimeFigureOut">
              <a:rPr lang="en-US" smtClean="0"/>
              <a:t>3/20/2025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330540-DE50-4AB6-A046-FEFB99155BDF}" type="slidenum">
              <a:rPr lang="en-US" smtClean="0"/>
              <a:t>‹#›</a:t>
            </a:fld>
            <a:endParaRPr lang="en-US" dirty="0"/>
          </a:p>
        </p:txBody>
      </p:sp>
    </p:spTree>
    <p:extLst>
      <p:ext uri="{BB962C8B-B14F-4D97-AF65-F5344CB8AC3E}">
        <p14:creationId xmlns:p14="http://schemas.microsoft.com/office/powerpoint/2010/main" val="1671183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0077B-9039-4A14-A2C5-2B224DCA35B8}" type="datetimeFigureOut">
              <a:rPr lang="en-US" smtClean="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330540-DE50-4AB6-A046-FEFB99155BDF}" type="slidenum">
              <a:rPr lang="en-US" smtClean="0"/>
              <a:t>‹#›</a:t>
            </a:fld>
            <a:endParaRPr lang="en-US" dirty="0"/>
          </a:p>
        </p:txBody>
      </p:sp>
    </p:spTree>
    <p:extLst>
      <p:ext uri="{BB962C8B-B14F-4D97-AF65-F5344CB8AC3E}">
        <p14:creationId xmlns:p14="http://schemas.microsoft.com/office/powerpoint/2010/main" val="1510256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0077B-9039-4A14-A2C5-2B224DCA35B8}" type="datetimeFigureOut">
              <a:rPr lang="en-US" smtClean="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330540-DE50-4AB6-A046-FEFB99155BDF}" type="slidenum">
              <a:rPr lang="en-US" smtClean="0"/>
              <a:t>‹#›</a:t>
            </a:fld>
            <a:endParaRPr lang="en-US" dirty="0"/>
          </a:p>
        </p:txBody>
      </p:sp>
    </p:spTree>
    <p:extLst>
      <p:ext uri="{BB962C8B-B14F-4D97-AF65-F5344CB8AC3E}">
        <p14:creationId xmlns:p14="http://schemas.microsoft.com/office/powerpoint/2010/main" val="350155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090077B-9039-4A14-A2C5-2B224DCA35B8}" type="datetimeFigureOut">
              <a:rPr lang="en-US" smtClean="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330540-DE50-4AB6-A046-FEFB99155BDF}" type="slidenum">
              <a:rPr lang="en-US" smtClean="0"/>
              <a:t>‹#›</a:t>
            </a:fld>
            <a:endParaRPr lang="en-US" dirty="0"/>
          </a:p>
        </p:txBody>
      </p:sp>
    </p:spTree>
    <p:extLst>
      <p:ext uri="{BB962C8B-B14F-4D97-AF65-F5344CB8AC3E}">
        <p14:creationId xmlns:p14="http://schemas.microsoft.com/office/powerpoint/2010/main" val="1548192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90077B-9039-4A14-A2C5-2B224DCA35B8}" type="datetimeFigureOut">
              <a:rPr lang="en-US" smtClean="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330540-DE50-4AB6-A046-FEFB99155BDF}" type="slidenum">
              <a:rPr lang="en-US" smtClean="0"/>
              <a:t>‹#›</a:t>
            </a:fld>
            <a:endParaRPr lang="en-US" dirty="0"/>
          </a:p>
        </p:txBody>
      </p:sp>
    </p:spTree>
    <p:extLst>
      <p:ext uri="{BB962C8B-B14F-4D97-AF65-F5344CB8AC3E}">
        <p14:creationId xmlns:p14="http://schemas.microsoft.com/office/powerpoint/2010/main" val="3335808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90077B-9039-4A14-A2C5-2B224DCA35B8}" type="datetimeFigureOut">
              <a:rPr lang="en-US" smtClean="0"/>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330540-DE50-4AB6-A046-FEFB99155BDF}" type="slidenum">
              <a:rPr lang="en-US" smtClean="0"/>
              <a:t>‹#›</a:t>
            </a:fld>
            <a:endParaRPr lang="en-US" dirty="0"/>
          </a:p>
        </p:txBody>
      </p:sp>
    </p:spTree>
    <p:extLst>
      <p:ext uri="{BB962C8B-B14F-4D97-AF65-F5344CB8AC3E}">
        <p14:creationId xmlns:p14="http://schemas.microsoft.com/office/powerpoint/2010/main" val="321607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90077B-9039-4A14-A2C5-2B224DCA35B8}" type="datetimeFigureOut">
              <a:rPr lang="en-US" smtClean="0"/>
              <a:t>3/20/2025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330540-DE50-4AB6-A046-FEFB99155BDF}" type="slidenum">
              <a:rPr lang="en-US" smtClean="0"/>
              <a:t>‹#›</a:t>
            </a:fld>
            <a:endParaRPr lang="en-US" dirty="0"/>
          </a:p>
        </p:txBody>
      </p:sp>
    </p:spTree>
    <p:extLst>
      <p:ext uri="{BB962C8B-B14F-4D97-AF65-F5344CB8AC3E}">
        <p14:creationId xmlns:p14="http://schemas.microsoft.com/office/powerpoint/2010/main" val="63324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090077B-9039-4A14-A2C5-2B224DCA35B8}" type="datetimeFigureOut">
              <a:rPr lang="en-US" smtClean="0"/>
              <a:t>3/20/2025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3330540-DE50-4AB6-A046-FEFB99155BDF}" type="slidenum">
              <a:rPr lang="en-US" smtClean="0"/>
              <a:t>‹#›</a:t>
            </a:fld>
            <a:endParaRPr lang="en-US" dirty="0"/>
          </a:p>
        </p:txBody>
      </p:sp>
    </p:spTree>
    <p:extLst>
      <p:ext uri="{BB962C8B-B14F-4D97-AF65-F5344CB8AC3E}">
        <p14:creationId xmlns:p14="http://schemas.microsoft.com/office/powerpoint/2010/main" val="398581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090077B-9039-4A14-A2C5-2B224DCA35B8}" type="datetimeFigureOut">
              <a:rPr lang="en-US" smtClean="0"/>
              <a:t>3/20/2025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3330540-DE50-4AB6-A046-FEFB99155BDF}" type="slidenum">
              <a:rPr lang="en-US" smtClean="0"/>
              <a:t>‹#›</a:t>
            </a:fld>
            <a:endParaRPr lang="en-US" dirty="0"/>
          </a:p>
        </p:txBody>
      </p:sp>
    </p:spTree>
    <p:extLst>
      <p:ext uri="{BB962C8B-B14F-4D97-AF65-F5344CB8AC3E}">
        <p14:creationId xmlns:p14="http://schemas.microsoft.com/office/powerpoint/2010/main" val="125994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090077B-9039-4A14-A2C5-2B224DCA35B8}" type="datetimeFigureOut">
              <a:rPr lang="en-US" smtClean="0"/>
              <a:t>3/20/2025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3330540-DE50-4AB6-A046-FEFB99155BDF}" type="slidenum">
              <a:rPr lang="en-US" smtClean="0"/>
              <a:t>‹#›</a:t>
            </a:fld>
            <a:endParaRPr lang="en-US" dirty="0"/>
          </a:p>
        </p:txBody>
      </p:sp>
    </p:spTree>
    <p:extLst>
      <p:ext uri="{BB962C8B-B14F-4D97-AF65-F5344CB8AC3E}">
        <p14:creationId xmlns:p14="http://schemas.microsoft.com/office/powerpoint/2010/main" val="93216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90077B-9039-4A14-A2C5-2B224DCA35B8}" type="datetimeFigureOut">
              <a:rPr lang="en-US" smtClean="0"/>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330540-DE50-4AB6-A046-FEFB99155BDF}" type="slidenum">
              <a:rPr lang="en-US" smtClean="0"/>
              <a:t>‹#›</a:t>
            </a:fld>
            <a:endParaRPr lang="en-US" dirty="0"/>
          </a:p>
        </p:txBody>
      </p:sp>
    </p:spTree>
    <p:extLst>
      <p:ext uri="{BB962C8B-B14F-4D97-AF65-F5344CB8AC3E}">
        <p14:creationId xmlns:p14="http://schemas.microsoft.com/office/powerpoint/2010/main" val="55175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090077B-9039-4A14-A2C5-2B224DCA35B8}" type="datetimeFigureOut">
              <a:rPr lang="en-US" smtClean="0"/>
              <a:t>3/20/2025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3330540-DE50-4AB6-A046-FEFB99155BDF}" type="slidenum">
              <a:rPr lang="en-US" smtClean="0"/>
              <a:t>‹#›</a:t>
            </a:fld>
            <a:endParaRPr lang="en-US" dirty="0"/>
          </a:p>
        </p:txBody>
      </p:sp>
    </p:spTree>
    <p:extLst>
      <p:ext uri="{BB962C8B-B14F-4D97-AF65-F5344CB8AC3E}">
        <p14:creationId xmlns:p14="http://schemas.microsoft.com/office/powerpoint/2010/main" val="35496416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Danmurphy_1@msn.com" TargetMode="External"/><Relationship Id="rId2" Type="http://schemas.openxmlformats.org/officeDocument/2006/relationships/hyperlink" Target="http://www.gaschoollaw.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s://svgsilh.com/image/3267887.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printables.com/model/496913-the-element-of-suprise"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en.m.wikipedia.org/wiki/Utah"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ublicdomainpictures.net/en/view-image.php?image=57837&amp;picture=texas-flag-lone-star-state-usa"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publicdomainpictures.net/en/view-image.php?image=57837&amp;picture=texas-flag-lone-star-state-usa"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9F515-3B9F-15F2-834E-928DEC04F05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6751960-224A-215A-D605-3D94B9418C4D}"/>
              </a:ext>
            </a:extLst>
          </p:cNvPr>
          <p:cNvPicPr>
            <a:picLocks noChangeAspect="1"/>
          </p:cNvPicPr>
          <p:nvPr/>
        </p:nvPicPr>
        <p:blipFill>
          <a:blip r:embed="rId2"/>
          <a:stretch>
            <a:fillRect/>
          </a:stretch>
        </p:blipFill>
        <p:spPr>
          <a:xfrm>
            <a:off x="1041637" y="733239"/>
            <a:ext cx="10108725" cy="5668229"/>
          </a:xfrm>
          <a:prstGeom prst="rect">
            <a:avLst/>
          </a:prstGeom>
        </p:spPr>
      </p:pic>
    </p:spTree>
    <p:extLst>
      <p:ext uri="{BB962C8B-B14F-4D97-AF65-F5344CB8AC3E}">
        <p14:creationId xmlns:p14="http://schemas.microsoft.com/office/powerpoint/2010/main" val="42064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2BAC1-2896-19D9-9C71-D84CE08573D1}"/>
              </a:ext>
            </a:extLst>
          </p:cNvPr>
          <p:cNvSpPr>
            <a:spLocks noGrp="1"/>
          </p:cNvSpPr>
          <p:nvPr>
            <p:ph type="title"/>
          </p:nvPr>
        </p:nvSpPr>
        <p:spPr/>
        <p:txBody>
          <a:bodyPr/>
          <a:lstStyle/>
          <a:p>
            <a:r>
              <a:rPr lang="en-US" dirty="0"/>
              <a:t>The Role of the Teacher in the MDR</a:t>
            </a:r>
          </a:p>
        </p:txBody>
      </p:sp>
      <p:sp>
        <p:nvSpPr>
          <p:cNvPr id="3" name="Content Placeholder 2">
            <a:extLst>
              <a:ext uri="{FF2B5EF4-FFF2-40B4-BE49-F238E27FC236}">
                <a16:creationId xmlns:a16="http://schemas.microsoft.com/office/drawing/2014/main" id="{569058BA-45D8-6BA7-DD07-73A56822E5AA}"/>
              </a:ext>
            </a:extLst>
          </p:cNvPr>
          <p:cNvSpPr>
            <a:spLocks noGrp="1"/>
          </p:cNvSpPr>
          <p:nvPr>
            <p:ph sz="half" idx="1"/>
          </p:nvPr>
        </p:nvSpPr>
        <p:spPr/>
        <p:txBody>
          <a:bodyPr>
            <a:normAutofit/>
          </a:bodyPr>
          <a:lstStyle/>
          <a:p>
            <a:r>
              <a:rPr lang="en-US" sz="2200" dirty="0"/>
              <a:t>Do the teachers really understand the standard of review?</a:t>
            </a:r>
          </a:p>
          <a:p>
            <a:r>
              <a:rPr lang="en-US" sz="2200" dirty="0"/>
              <a:t>Do they know how it is applied?</a:t>
            </a:r>
          </a:p>
          <a:p>
            <a:r>
              <a:rPr lang="en-US" sz="2200" dirty="0"/>
              <a:t>How is the behavior at issue related to the classroom? </a:t>
            </a:r>
          </a:p>
          <a:p>
            <a:r>
              <a:rPr lang="en-US" sz="2200" dirty="0"/>
              <a:t>When will the teachers be asked to speak at the meeting? </a:t>
            </a:r>
          </a:p>
        </p:txBody>
      </p:sp>
      <p:pic>
        <p:nvPicPr>
          <p:cNvPr id="6" name="Content Placeholder 5" descr="Smiling teacher in classroom">
            <a:extLst>
              <a:ext uri="{FF2B5EF4-FFF2-40B4-BE49-F238E27FC236}">
                <a16:creationId xmlns:a16="http://schemas.microsoft.com/office/drawing/2014/main" id="{AFC74EFA-0138-2D74-3B3F-77A05E47BC3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58179" y="2270189"/>
            <a:ext cx="4395788" cy="2930525"/>
          </a:xfrm>
        </p:spPr>
      </p:pic>
    </p:spTree>
    <p:extLst>
      <p:ext uri="{BB962C8B-B14F-4D97-AF65-F5344CB8AC3E}">
        <p14:creationId xmlns:p14="http://schemas.microsoft.com/office/powerpoint/2010/main" val="301541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70E1-CEFB-5AC1-9BE6-2B778F579EA8}"/>
              </a:ext>
            </a:extLst>
          </p:cNvPr>
          <p:cNvSpPr>
            <a:spLocks noGrp="1"/>
          </p:cNvSpPr>
          <p:nvPr>
            <p:ph type="title"/>
          </p:nvPr>
        </p:nvSpPr>
        <p:spPr/>
        <p:txBody>
          <a:bodyPr/>
          <a:lstStyle/>
          <a:p>
            <a:r>
              <a:rPr lang="en-US" dirty="0"/>
              <a:t>Bd. of Ed. of Batavia City Sch. Dist.</a:t>
            </a:r>
            <a:br>
              <a:rPr lang="en-US" dirty="0"/>
            </a:br>
            <a:r>
              <a:rPr lang="en-US" dirty="0"/>
              <a:t>(New York 11/24/24)</a:t>
            </a:r>
          </a:p>
        </p:txBody>
      </p:sp>
      <p:sp>
        <p:nvSpPr>
          <p:cNvPr id="3" name="Text Placeholder 2">
            <a:extLst>
              <a:ext uri="{FF2B5EF4-FFF2-40B4-BE49-F238E27FC236}">
                <a16:creationId xmlns:a16="http://schemas.microsoft.com/office/drawing/2014/main" id="{1134437D-01DC-FED7-EE61-D8534FD3A249}"/>
              </a:ext>
            </a:extLst>
          </p:cNvPr>
          <p:cNvSpPr>
            <a:spLocks noGrp="1"/>
          </p:cNvSpPr>
          <p:nvPr>
            <p:ph type="body" idx="1"/>
          </p:nvPr>
        </p:nvSpPr>
        <p:spPr/>
        <p:txBody>
          <a:bodyPr/>
          <a:lstStyle/>
          <a:p>
            <a:r>
              <a:rPr lang="en-US" dirty="0"/>
              <a:t>ALJ Finds Against School</a:t>
            </a:r>
          </a:p>
        </p:txBody>
      </p:sp>
      <p:sp>
        <p:nvSpPr>
          <p:cNvPr id="4" name="Content Placeholder 3">
            <a:extLst>
              <a:ext uri="{FF2B5EF4-FFF2-40B4-BE49-F238E27FC236}">
                <a16:creationId xmlns:a16="http://schemas.microsoft.com/office/drawing/2014/main" id="{699F09CC-0B4E-4352-CC0F-5033092C81DD}"/>
              </a:ext>
            </a:extLst>
          </p:cNvPr>
          <p:cNvSpPr>
            <a:spLocks noGrp="1"/>
          </p:cNvSpPr>
          <p:nvPr>
            <p:ph sz="half" idx="2"/>
          </p:nvPr>
        </p:nvSpPr>
        <p:spPr/>
        <p:txBody>
          <a:bodyPr>
            <a:normAutofit lnSpcReduction="10000"/>
          </a:bodyPr>
          <a:lstStyle/>
          <a:p>
            <a:r>
              <a:rPr lang="en-US" dirty="0"/>
              <a:t>“The student’s classification as a student with OHI is the vehicle to her eligibility for IDEA services, it does not fully describe the student’s needs nor does it encapsulate her disability.”  </a:t>
            </a:r>
          </a:p>
          <a:p>
            <a:r>
              <a:rPr lang="en-US" dirty="0"/>
              <a:t>“reasoning focused too prominently on the student’s diagnosis rather than on the discrete presentation of strengths and deficits.” </a:t>
            </a:r>
          </a:p>
          <a:p>
            <a:r>
              <a:rPr lang="en-US" dirty="0"/>
              <a:t>“overreliance on symptomatology and diagnostic criteria.” </a:t>
            </a:r>
          </a:p>
        </p:txBody>
      </p:sp>
      <p:sp>
        <p:nvSpPr>
          <p:cNvPr id="5" name="Text Placeholder 4">
            <a:extLst>
              <a:ext uri="{FF2B5EF4-FFF2-40B4-BE49-F238E27FC236}">
                <a16:creationId xmlns:a16="http://schemas.microsoft.com/office/drawing/2014/main" id="{CA3D7E70-5E78-DC66-E37E-7130906A664C}"/>
              </a:ext>
            </a:extLst>
          </p:cNvPr>
          <p:cNvSpPr>
            <a:spLocks noGrp="1"/>
          </p:cNvSpPr>
          <p:nvPr>
            <p:ph type="body" sz="quarter" idx="3"/>
          </p:nvPr>
        </p:nvSpPr>
        <p:spPr/>
        <p:txBody>
          <a:bodyPr/>
          <a:lstStyle/>
          <a:p>
            <a:r>
              <a:rPr lang="en-US" dirty="0"/>
              <a:t>22 Punches Discipline Case </a:t>
            </a:r>
          </a:p>
        </p:txBody>
      </p:sp>
      <p:sp>
        <p:nvSpPr>
          <p:cNvPr id="6" name="Content Placeholder 5">
            <a:extLst>
              <a:ext uri="{FF2B5EF4-FFF2-40B4-BE49-F238E27FC236}">
                <a16:creationId xmlns:a16="http://schemas.microsoft.com/office/drawing/2014/main" id="{CAD599B0-C8A9-CC52-D100-ABEEFFDDD431}"/>
              </a:ext>
            </a:extLst>
          </p:cNvPr>
          <p:cNvSpPr>
            <a:spLocks noGrp="1"/>
          </p:cNvSpPr>
          <p:nvPr>
            <p:ph sz="quarter" idx="4"/>
          </p:nvPr>
        </p:nvSpPr>
        <p:spPr/>
        <p:txBody>
          <a:bodyPr>
            <a:normAutofit lnSpcReduction="10000"/>
          </a:bodyPr>
          <a:lstStyle/>
          <a:p>
            <a:r>
              <a:rPr lang="en-US" dirty="0"/>
              <a:t>Diagnosis of OHI, SLD and Adjustment Disorder</a:t>
            </a:r>
          </a:p>
          <a:p>
            <a:r>
              <a:rPr lang="en-US" dirty="0"/>
              <a:t>2012 Brain Injury, but no TBI Dx </a:t>
            </a:r>
          </a:p>
          <a:p>
            <a:r>
              <a:rPr lang="en-US" dirty="0"/>
              <a:t>Discipline occurred Jan. 2024</a:t>
            </a:r>
          </a:p>
          <a:p>
            <a:r>
              <a:rPr lang="en-US" dirty="0"/>
              <a:t>ALJ emphasized procedures for removal where “LEA believes maintaining current placement of the student is substantially likely to result in injury to the student or others” under 34 C.F.R. 300.532 (a)</a:t>
            </a:r>
          </a:p>
          <a:p>
            <a:endParaRPr lang="en-US" dirty="0"/>
          </a:p>
        </p:txBody>
      </p:sp>
    </p:spTree>
    <p:extLst>
      <p:ext uri="{BB962C8B-B14F-4D97-AF65-F5344CB8AC3E}">
        <p14:creationId xmlns:p14="http://schemas.microsoft.com/office/powerpoint/2010/main" val="3953043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9A48-2D62-E5DD-06F7-2319457627A2}"/>
              </a:ext>
            </a:extLst>
          </p:cNvPr>
          <p:cNvSpPr>
            <a:spLocks noGrp="1"/>
          </p:cNvSpPr>
          <p:nvPr>
            <p:ph type="title"/>
          </p:nvPr>
        </p:nvSpPr>
        <p:spPr>
          <a:xfrm>
            <a:off x="1154956" y="2861733"/>
            <a:ext cx="8825657" cy="1317505"/>
          </a:xfrm>
        </p:spPr>
        <p:txBody>
          <a:bodyPr/>
          <a:lstStyle/>
          <a:p>
            <a:r>
              <a:rPr lang="en-US" dirty="0"/>
              <a:t>Thank you so much, for your kind attention!  </a:t>
            </a:r>
          </a:p>
        </p:txBody>
      </p:sp>
      <p:sp>
        <p:nvSpPr>
          <p:cNvPr id="3" name="Text Placeholder 2">
            <a:extLst>
              <a:ext uri="{FF2B5EF4-FFF2-40B4-BE49-F238E27FC236}">
                <a16:creationId xmlns:a16="http://schemas.microsoft.com/office/drawing/2014/main" id="{A905979E-02F8-7969-D64E-4BE77217DCDC}"/>
              </a:ext>
            </a:extLst>
          </p:cNvPr>
          <p:cNvSpPr>
            <a:spLocks noGrp="1"/>
          </p:cNvSpPr>
          <p:nvPr>
            <p:ph type="body" idx="1"/>
          </p:nvPr>
        </p:nvSpPr>
        <p:spPr/>
        <p:txBody>
          <a:bodyPr>
            <a:normAutofit fontScale="70000" lnSpcReduction="20000"/>
          </a:bodyPr>
          <a:lstStyle/>
          <a:p>
            <a:r>
              <a:rPr lang="en-US" dirty="0"/>
              <a:t>Dan Murphy &amp; Andrea Jolliffe</a:t>
            </a:r>
          </a:p>
          <a:p>
            <a:r>
              <a:rPr lang="en-US" dirty="0">
                <a:hlinkClick r:id="rId2"/>
              </a:rPr>
              <a:t>www.Gaschoollaw.org</a:t>
            </a:r>
            <a:endParaRPr lang="en-US" dirty="0"/>
          </a:p>
          <a:p>
            <a:r>
              <a:rPr lang="en-US" dirty="0">
                <a:hlinkClick r:id="rId3"/>
              </a:rPr>
              <a:t>Danmurphy_1@msn.com</a:t>
            </a:r>
            <a:r>
              <a:rPr lang="en-US" dirty="0"/>
              <a:t>; 770.653.8778</a:t>
            </a:r>
          </a:p>
        </p:txBody>
      </p:sp>
    </p:spTree>
    <p:extLst>
      <p:ext uri="{BB962C8B-B14F-4D97-AF65-F5344CB8AC3E}">
        <p14:creationId xmlns:p14="http://schemas.microsoft.com/office/powerpoint/2010/main" val="362439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0C18-BCEE-9427-786B-93D867E64DC8}"/>
              </a:ext>
            </a:extLst>
          </p:cNvPr>
          <p:cNvSpPr>
            <a:spLocks noGrp="1"/>
          </p:cNvSpPr>
          <p:nvPr>
            <p:ph type="title"/>
          </p:nvPr>
        </p:nvSpPr>
        <p:spPr/>
        <p:txBody>
          <a:bodyPr/>
          <a:lstStyle/>
          <a:p>
            <a:r>
              <a:rPr lang="en-US" dirty="0"/>
              <a:t>Oh wait, am I in the right room?  </a:t>
            </a:r>
          </a:p>
        </p:txBody>
      </p:sp>
      <p:sp>
        <p:nvSpPr>
          <p:cNvPr id="6" name="Content Placeholder 5">
            <a:extLst>
              <a:ext uri="{FF2B5EF4-FFF2-40B4-BE49-F238E27FC236}">
                <a16:creationId xmlns:a16="http://schemas.microsoft.com/office/drawing/2014/main" id="{1F766D1E-7DCA-4A1B-98D4-7CD5D6BDECFF}"/>
              </a:ext>
            </a:extLst>
          </p:cNvPr>
          <p:cNvSpPr>
            <a:spLocks noGrp="1"/>
          </p:cNvSpPr>
          <p:nvPr>
            <p:ph sz="half" idx="2"/>
          </p:nvPr>
        </p:nvSpPr>
        <p:spPr>
          <a:xfrm>
            <a:off x="1103312" y="1947672"/>
            <a:ext cx="4396339" cy="4308666"/>
          </a:xfrm>
        </p:spPr>
        <p:txBody>
          <a:bodyPr>
            <a:normAutofit fontScale="77500" lnSpcReduction="20000"/>
          </a:bodyPr>
          <a:lstStyle/>
          <a:p>
            <a:r>
              <a:rPr lang="en-US" sz="2100" dirty="0"/>
              <a:t>Off-campus misconduct-behavior of a student which could result in the student being criminally charged with a felony and which makes the student’s continued presence at school a potential danger to persons or property at the school or which disrupts the education process.</a:t>
            </a:r>
          </a:p>
          <a:p>
            <a:r>
              <a:rPr lang="en-US" sz="2100" dirty="0"/>
              <a:t>S.N. v Decatur (2021-2)</a:t>
            </a:r>
          </a:p>
          <a:p>
            <a:pPr lvl="1"/>
            <a:r>
              <a:rPr lang="en-US" sz="2100" dirty="0"/>
              <a:t>Held: Off-campus is the </a:t>
            </a:r>
            <a:r>
              <a:rPr lang="en-US" sz="2100" i="1" dirty="0"/>
              <a:t>only</a:t>
            </a:r>
            <a:r>
              <a:rPr lang="en-US" sz="2100" dirty="0"/>
              <a:t> rule…for disciplining a student re: student misconduct away from school.  </a:t>
            </a:r>
          </a:p>
          <a:p>
            <a:pPr marL="0" indent="0">
              <a:buNone/>
            </a:pPr>
            <a:endParaRPr lang="en-US" dirty="0"/>
          </a:p>
        </p:txBody>
      </p:sp>
      <p:sp>
        <p:nvSpPr>
          <p:cNvPr id="8" name="Content Placeholder 7">
            <a:extLst>
              <a:ext uri="{FF2B5EF4-FFF2-40B4-BE49-F238E27FC236}">
                <a16:creationId xmlns:a16="http://schemas.microsoft.com/office/drawing/2014/main" id="{32676EDE-2E8F-23DB-CD49-2F08078821FB}"/>
              </a:ext>
            </a:extLst>
          </p:cNvPr>
          <p:cNvSpPr>
            <a:spLocks noGrp="1"/>
          </p:cNvSpPr>
          <p:nvPr>
            <p:ph sz="quarter" idx="4"/>
          </p:nvPr>
        </p:nvSpPr>
        <p:spPr>
          <a:xfrm>
            <a:off x="5654495" y="1947672"/>
            <a:ext cx="4396339" cy="4308666"/>
          </a:xfrm>
        </p:spPr>
        <p:txBody>
          <a:bodyPr>
            <a:normAutofit fontScale="77500" lnSpcReduction="20000"/>
          </a:bodyPr>
          <a:lstStyle/>
          <a:p>
            <a:r>
              <a:rPr lang="en-US" sz="2100" dirty="0"/>
              <a:t>Cyberbullying (for the rest of this semester)</a:t>
            </a:r>
          </a:p>
          <a:p>
            <a:r>
              <a:rPr lang="en-US" sz="2100" dirty="0"/>
              <a:t>Act thru use of electronic communications whether or not such electronic act originates on school property or with school equipment, if</a:t>
            </a:r>
          </a:p>
          <a:p>
            <a:pPr lvl="1"/>
            <a:r>
              <a:rPr lang="en-US" sz="2100" dirty="0"/>
              <a:t>Directed </a:t>
            </a:r>
            <a:r>
              <a:rPr lang="en-US" sz="2100" b="1" i="1" dirty="0"/>
              <a:t>specifically</a:t>
            </a:r>
            <a:r>
              <a:rPr lang="en-US" sz="2100" dirty="0"/>
              <a:t> at students or school personnel; AND</a:t>
            </a:r>
          </a:p>
          <a:p>
            <a:pPr lvl="1"/>
            <a:r>
              <a:rPr lang="en-US" sz="2100" b="1" i="1" dirty="0"/>
              <a:t>Maliciously intended </a:t>
            </a:r>
            <a:r>
              <a:rPr lang="en-US" sz="2100" dirty="0"/>
              <a:t>for the purpose of threatening safety of those specified, OR substantially disrupting the orderly operation of the school, AND</a:t>
            </a:r>
          </a:p>
          <a:p>
            <a:pPr lvl="1"/>
            <a:r>
              <a:rPr lang="en-US" sz="2100" dirty="0"/>
              <a:t>Creates a </a:t>
            </a:r>
            <a:r>
              <a:rPr lang="en-US" sz="2100" b="1" i="1" dirty="0"/>
              <a:t>reasonable fear </a:t>
            </a:r>
            <a:r>
              <a:rPr lang="en-US" sz="2100" dirty="0"/>
              <a:t>of harm to the students/staff/property OR </a:t>
            </a:r>
            <a:r>
              <a:rPr lang="en-US" sz="2100" b="1" i="1" dirty="0"/>
              <a:t>high likelihood </a:t>
            </a:r>
            <a:r>
              <a:rPr lang="en-US" sz="2100" dirty="0"/>
              <a:t>of success on this purpose</a:t>
            </a:r>
          </a:p>
          <a:p>
            <a:endParaRPr lang="en-US" dirty="0"/>
          </a:p>
        </p:txBody>
      </p:sp>
    </p:spTree>
    <p:extLst>
      <p:ext uri="{BB962C8B-B14F-4D97-AF65-F5344CB8AC3E}">
        <p14:creationId xmlns:p14="http://schemas.microsoft.com/office/powerpoint/2010/main" val="281635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1CDE-3256-AB5E-B7A2-3A08504BD5F6}"/>
              </a:ext>
            </a:extLst>
          </p:cNvPr>
          <p:cNvSpPr>
            <a:spLocks noGrp="1"/>
          </p:cNvSpPr>
          <p:nvPr>
            <p:ph type="title"/>
          </p:nvPr>
        </p:nvSpPr>
        <p:spPr/>
        <p:txBody>
          <a:bodyPr/>
          <a:lstStyle/>
          <a:p>
            <a:r>
              <a:rPr lang="en-US" dirty="0"/>
              <a:t>THE LAW </a:t>
            </a:r>
          </a:p>
        </p:txBody>
      </p:sp>
      <p:sp>
        <p:nvSpPr>
          <p:cNvPr id="3" name="Content Placeholder 2">
            <a:extLst>
              <a:ext uri="{FF2B5EF4-FFF2-40B4-BE49-F238E27FC236}">
                <a16:creationId xmlns:a16="http://schemas.microsoft.com/office/drawing/2014/main" id="{7A890315-8E71-C1EE-1BF8-42AD019A1322}"/>
              </a:ext>
            </a:extLst>
          </p:cNvPr>
          <p:cNvSpPr>
            <a:spLocks noGrp="1"/>
          </p:cNvSpPr>
          <p:nvPr>
            <p:ph sz="half" idx="1"/>
          </p:nvPr>
        </p:nvSpPr>
        <p:spPr/>
        <p:txBody>
          <a:bodyPr>
            <a:normAutofit/>
          </a:bodyPr>
          <a:lstStyle/>
          <a:p>
            <a:pPr marL="0" indent="0">
              <a:buNone/>
            </a:pPr>
            <a:r>
              <a:rPr lang="en-US" dirty="0"/>
              <a:t>(1) if the conduct in question was</a:t>
            </a:r>
          </a:p>
          <a:p>
            <a:pPr marL="0" indent="0">
              <a:buNone/>
            </a:pPr>
            <a:r>
              <a:rPr lang="en-US" dirty="0"/>
              <a:t>caused by, or had a direct and</a:t>
            </a:r>
          </a:p>
          <a:p>
            <a:pPr marL="0" indent="0">
              <a:buNone/>
            </a:pPr>
            <a:r>
              <a:rPr lang="en-US" dirty="0"/>
              <a:t>substantial relationship to, the child’s</a:t>
            </a:r>
          </a:p>
          <a:p>
            <a:pPr marL="0" indent="0">
              <a:buNone/>
            </a:pPr>
            <a:r>
              <a:rPr lang="en-US" dirty="0"/>
              <a:t>disability; or</a:t>
            </a:r>
          </a:p>
          <a:p>
            <a:endParaRPr lang="en-US" dirty="0"/>
          </a:p>
          <a:p>
            <a:pPr marL="0" indent="0">
              <a:buNone/>
            </a:pPr>
            <a:r>
              <a:rPr lang="en-US" dirty="0"/>
              <a:t>(2) if the conduct in question was</a:t>
            </a:r>
          </a:p>
          <a:p>
            <a:pPr marL="0" indent="0">
              <a:buNone/>
            </a:pPr>
            <a:r>
              <a:rPr lang="en-US" dirty="0"/>
              <a:t>the direct result of the local</a:t>
            </a:r>
          </a:p>
          <a:p>
            <a:pPr marL="0" indent="0">
              <a:buNone/>
            </a:pPr>
            <a:r>
              <a:rPr lang="en-US" dirty="0"/>
              <a:t>educational agency’s failure to</a:t>
            </a:r>
          </a:p>
          <a:p>
            <a:pPr marL="0" indent="0">
              <a:buNone/>
            </a:pPr>
            <a:r>
              <a:rPr lang="en-US" dirty="0"/>
              <a:t>implement the IEP. 20 USC</a:t>
            </a:r>
          </a:p>
          <a:p>
            <a:pPr marL="0" indent="0">
              <a:buNone/>
            </a:pPr>
            <a:r>
              <a:rPr lang="en-US" dirty="0"/>
              <a:t>1415(k)(1)(E).</a:t>
            </a:r>
          </a:p>
          <a:p>
            <a:endParaRPr lang="en-US" dirty="0"/>
          </a:p>
        </p:txBody>
      </p:sp>
      <p:sp>
        <p:nvSpPr>
          <p:cNvPr id="4" name="Content Placeholder 3">
            <a:extLst>
              <a:ext uri="{FF2B5EF4-FFF2-40B4-BE49-F238E27FC236}">
                <a16:creationId xmlns:a16="http://schemas.microsoft.com/office/drawing/2014/main" id="{72364394-9567-9738-1701-435ED21BB0CC}"/>
              </a:ext>
            </a:extLst>
          </p:cNvPr>
          <p:cNvSpPr>
            <a:spLocks noGrp="1"/>
          </p:cNvSpPr>
          <p:nvPr>
            <p:ph sz="half" idx="2"/>
          </p:nvPr>
        </p:nvSpPr>
        <p:spPr/>
        <p:txBody>
          <a:bodyPr>
            <a:normAutofit/>
          </a:bodyPr>
          <a:lstStyle/>
          <a:p>
            <a:r>
              <a:rPr lang="en-US" dirty="0"/>
              <a:t>“the conduct in question was caused by, or had a direct and substantial relationship to the child’s disability, and was not an attenuated association, such as low self-esteem, to the child’s disability.” Cong. Report</a:t>
            </a:r>
          </a:p>
          <a:p>
            <a:endParaRPr lang="en-US" dirty="0"/>
          </a:p>
        </p:txBody>
      </p:sp>
      <p:pic>
        <p:nvPicPr>
          <p:cNvPr id="6" name="Graphic 5">
            <a:extLst>
              <a:ext uri="{FF2B5EF4-FFF2-40B4-BE49-F238E27FC236}">
                <a16:creationId xmlns:a16="http://schemas.microsoft.com/office/drawing/2014/main" id="{BEB8D009-93D0-CFB9-FE57-3B8BEA87021A}"/>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8813692" y="4081704"/>
            <a:ext cx="2614600" cy="2323578"/>
          </a:xfrm>
          <a:prstGeom prst="rect">
            <a:avLst/>
          </a:prstGeom>
        </p:spPr>
      </p:pic>
    </p:spTree>
    <p:extLst>
      <p:ext uri="{BB962C8B-B14F-4D97-AF65-F5344CB8AC3E}">
        <p14:creationId xmlns:p14="http://schemas.microsoft.com/office/powerpoint/2010/main" val="553967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3327-0661-117F-075F-8AD4B7650AAB}"/>
              </a:ext>
            </a:extLst>
          </p:cNvPr>
          <p:cNvSpPr>
            <a:spLocks noGrp="1"/>
          </p:cNvSpPr>
          <p:nvPr>
            <p:ph type="title"/>
          </p:nvPr>
        </p:nvSpPr>
        <p:spPr>
          <a:xfrm>
            <a:off x="646111" y="531120"/>
            <a:ext cx="9404723" cy="1322128"/>
          </a:xfrm>
        </p:spPr>
        <p:txBody>
          <a:bodyPr/>
          <a:lstStyle/>
          <a:p>
            <a:r>
              <a:rPr lang="en-US" sz="3600" dirty="0"/>
              <a:t>MDR Merengue: Must the District pivot?</a:t>
            </a:r>
          </a:p>
        </p:txBody>
      </p:sp>
      <p:sp>
        <p:nvSpPr>
          <p:cNvPr id="3" name="Content Placeholder 2">
            <a:extLst>
              <a:ext uri="{FF2B5EF4-FFF2-40B4-BE49-F238E27FC236}">
                <a16:creationId xmlns:a16="http://schemas.microsoft.com/office/drawing/2014/main" id="{73EC854C-2AF3-E60E-F0F7-B381C9398812}"/>
              </a:ext>
            </a:extLst>
          </p:cNvPr>
          <p:cNvSpPr>
            <a:spLocks noGrp="1"/>
          </p:cNvSpPr>
          <p:nvPr>
            <p:ph sz="half" idx="1"/>
          </p:nvPr>
        </p:nvSpPr>
        <p:spPr/>
        <p:txBody>
          <a:bodyPr/>
          <a:lstStyle/>
          <a:p>
            <a:r>
              <a:rPr lang="en-US" dirty="0"/>
              <a:t>Student transferred to District at beginning of semester</a:t>
            </a:r>
          </a:p>
          <a:p>
            <a:r>
              <a:rPr lang="en-US" dirty="0"/>
              <a:t>Served under OHI Eligibility for ADHD, Inattentive Type</a:t>
            </a:r>
          </a:p>
          <a:p>
            <a:r>
              <a:rPr lang="en-US" dirty="0"/>
              <a:t>Found in possession of drugs at school</a:t>
            </a:r>
          </a:p>
          <a:p>
            <a:r>
              <a:rPr lang="en-US" dirty="0"/>
              <a:t>Attorney representing family delayed discipline hearing and MDR due to court conflicts</a:t>
            </a:r>
          </a:p>
          <a:p>
            <a:endParaRPr lang="en-US" dirty="0"/>
          </a:p>
        </p:txBody>
      </p:sp>
      <p:sp>
        <p:nvSpPr>
          <p:cNvPr id="4" name="Content Placeholder 3">
            <a:extLst>
              <a:ext uri="{FF2B5EF4-FFF2-40B4-BE49-F238E27FC236}">
                <a16:creationId xmlns:a16="http://schemas.microsoft.com/office/drawing/2014/main" id="{9520DA6C-6D64-0C85-37CA-54D12FFC48C5}"/>
              </a:ext>
            </a:extLst>
          </p:cNvPr>
          <p:cNvSpPr>
            <a:spLocks noGrp="1"/>
          </p:cNvSpPr>
          <p:nvPr>
            <p:ph sz="half" idx="2"/>
          </p:nvPr>
        </p:nvSpPr>
        <p:spPr/>
        <p:txBody>
          <a:bodyPr/>
          <a:lstStyle/>
          <a:p>
            <a:r>
              <a:rPr lang="en-US" dirty="0"/>
              <a:t>At MDR, parents provide medical records indicating prior, single episode of Major Depressive Disorder</a:t>
            </a:r>
          </a:p>
          <a:p>
            <a:r>
              <a:rPr lang="en-US" dirty="0"/>
              <a:t>Treating psychologist provides written opinion that alternative school placement will trigger another depressive disorder and heighten suicide risk </a:t>
            </a:r>
          </a:p>
          <a:p>
            <a:r>
              <a:rPr lang="en-US" dirty="0"/>
              <a:t>Family files DPHR immediately after discipline hearing and MDR</a:t>
            </a:r>
          </a:p>
        </p:txBody>
      </p:sp>
    </p:spTree>
    <p:extLst>
      <p:ext uri="{BB962C8B-B14F-4D97-AF65-F5344CB8AC3E}">
        <p14:creationId xmlns:p14="http://schemas.microsoft.com/office/powerpoint/2010/main" val="125458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6616B8D-77C1-4074-FE60-52427FD9A403}"/>
              </a:ext>
            </a:extLst>
          </p:cNvPr>
          <p:cNvPicPr>
            <a:picLocks noGrp="1" noChangeAspect="1"/>
          </p:cNvPicPr>
          <p:nvPr>
            <p:ph idx="1"/>
          </p:nvPr>
        </p:nvPicPr>
        <p:blipFill>
          <a:blip r:embed="rId2"/>
          <a:stretch>
            <a:fillRect/>
          </a:stretch>
        </p:blipFill>
        <p:spPr>
          <a:xfrm>
            <a:off x="4702736" y="1206927"/>
            <a:ext cx="6116752" cy="4308912"/>
          </a:xfrm>
        </p:spPr>
      </p:pic>
      <p:sp>
        <p:nvSpPr>
          <p:cNvPr id="4" name="Text Placeholder 3">
            <a:extLst>
              <a:ext uri="{FF2B5EF4-FFF2-40B4-BE49-F238E27FC236}">
                <a16:creationId xmlns:a16="http://schemas.microsoft.com/office/drawing/2014/main" id="{9AA737FD-5FE4-E39B-9C30-B9C487ADAEA9}"/>
              </a:ext>
            </a:extLst>
          </p:cNvPr>
          <p:cNvSpPr>
            <a:spLocks noGrp="1"/>
          </p:cNvSpPr>
          <p:nvPr>
            <p:ph type="body" sz="half" idx="2"/>
          </p:nvPr>
        </p:nvSpPr>
        <p:spPr>
          <a:xfrm>
            <a:off x="919508" y="881547"/>
            <a:ext cx="3401063" cy="5055726"/>
          </a:xfrm>
        </p:spPr>
        <p:txBody>
          <a:bodyPr>
            <a:normAutofit fontScale="92500" lnSpcReduction="10000"/>
          </a:bodyPr>
          <a:lstStyle/>
          <a:p>
            <a:pPr marL="285750" indent="-285750">
              <a:buFont typeface="Arial" panose="020B0604020202020204" pitchFamily="34" charset="0"/>
              <a:buChar char="•"/>
            </a:pPr>
            <a:r>
              <a:rPr lang="en-US" sz="1600" dirty="0"/>
              <a:t>DISTRICT INVESTIGATION: Review of medical records did not support assertion that student was experiencing any symptoms of depression prior to the possession charge.  Family failed to pursue CBT referral</a:t>
            </a:r>
          </a:p>
          <a:p>
            <a:pPr marL="285750" indent="-285750">
              <a:buFont typeface="Arial" panose="020B0604020202020204" pitchFamily="34" charset="0"/>
              <a:buChar char="•"/>
            </a:pPr>
            <a:r>
              <a:rPr lang="en-US" sz="1600" dirty="0"/>
              <a:t>PARENT CLAIMS: </a:t>
            </a:r>
          </a:p>
          <a:p>
            <a:pPr lvl="1"/>
            <a:r>
              <a:rPr lang="en-US" sz="1400" dirty="0"/>
              <a:t>Symptoms of depression were relatively stable until the suspension from school and isolation from peers has caused regression </a:t>
            </a:r>
          </a:p>
          <a:p>
            <a:pPr lvl="1"/>
            <a:r>
              <a:rPr lang="en-US" sz="1400" dirty="0"/>
              <a:t>Dad claimed he put school counselors on notice of mental health issues when he came to talk about the fact daughter was hiding in bathroom during lunch and struggling to make friends</a:t>
            </a:r>
          </a:p>
          <a:p>
            <a:pPr lvl="1"/>
            <a:r>
              <a:rPr lang="en-US" sz="1400" dirty="0"/>
              <a:t>Alt school placement will require something equivalent to “suicide watch” and will deny FAPE</a:t>
            </a:r>
          </a:p>
        </p:txBody>
      </p:sp>
    </p:spTree>
    <p:extLst>
      <p:ext uri="{BB962C8B-B14F-4D97-AF65-F5344CB8AC3E}">
        <p14:creationId xmlns:p14="http://schemas.microsoft.com/office/powerpoint/2010/main" val="2246379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5D4D-2E55-D4F2-2A56-6E0262672FB2}"/>
              </a:ext>
            </a:extLst>
          </p:cNvPr>
          <p:cNvSpPr>
            <a:spLocks noGrp="1"/>
          </p:cNvSpPr>
          <p:nvPr>
            <p:ph type="title"/>
          </p:nvPr>
        </p:nvSpPr>
        <p:spPr>
          <a:xfrm>
            <a:off x="646111" y="656134"/>
            <a:ext cx="9404723" cy="1298308"/>
          </a:xfrm>
        </p:spPr>
        <p:txBody>
          <a:bodyPr/>
          <a:lstStyle/>
          <a:p>
            <a:r>
              <a:rPr lang="en-US" sz="3200" dirty="0"/>
              <a:t>Does the District need to consider a previously undisclosed/unknown diagnosis?</a:t>
            </a:r>
          </a:p>
        </p:txBody>
      </p:sp>
      <p:pic>
        <p:nvPicPr>
          <p:cNvPr id="4" name="Content Placeholder 7" descr="A grey square with white letters and a chain">
            <a:extLst>
              <a:ext uri="{FF2B5EF4-FFF2-40B4-BE49-F238E27FC236}">
                <a16:creationId xmlns:a16="http://schemas.microsoft.com/office/drawing/2014/main" id="{A36AB18C-E213-DFEB-9311-69CFD65C1AC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59458">
            <a:off x="3369185" y="2495550"/>
            <a:ext cx="4415405" cy="3309938"/>
          </a:xfrm>
        </p:spPr>
      </p:pic>
    </p:spTree>
    <p:extLst>
      <p:ext uri="{BB962C8B-B14F-4D97-AF65-F5344CB8AC3E}">
        <p14:creationId xmlns:p14="http://schemas.microsoft.com/office/powerpoint/2010/main" val="1977945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EC4BB-AB4E-1631-B1B9-A903F927D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E81DF-6F3A-7C91-8789-B0D49F14307E}"/>
              </a:ext>
            </a:extLst>
          </p:cNvPr>
          <p:cNvSpPr>
            <a:spLocks noGrp="1"/>
          </p:cNvSpPr>
          <p:nvPr>
            <p:ph type="title"/>
          </p:nvPr>
        </p:nvSpPr>
        <p:spPr/>
        <p:txBody>
          <a:bodyPr/>
          <a:lstStyle/>
          <a:p>
            <a:r>
              <a:rPr lang="en-US" dirty="0" err="1"/>
              <a:t>Alianza</a:t>
            </a:r>
            <a:r>
              <a:rPr lang="en-US" dirty="0"/>
              <a:t> Academy</a:t>
            </a:r>
            <a:br>
              <a:rPr lang="en-US" dirty="0"/>
            </a:br>
            <a:r>
              <a:rPr lang="en-US" dirty="0"/>
              <a:t>(Utah, 4/12/12)</a:t>
            </a:r>
          </a:p>
        </p:txBody>
      </p:sp>
      <p:sp>
        <p:nvSpPr>
          <p:cNvPr id="3" name="Content Placeholder 2">
            <a:extLst>
              <a:ext uri="{FF2B5EF4-FFF2-40B4-BE49-F238E27FC236}">
                <a16:creationId xmlns:a16="http://schemas.microsoft.com/office/drawing/2014/main" id="{02A6B36C-D6F6-28A6-B00B-AB9C6C974F61}"/>
              </a:ext>
            </a:extLst>
          </p:cNvPr>
          <p:cNvSpPr>
            <a:spLocks noGrp="1"/>
          </p:cNvSpPr>
          <p:nvPr>
            <p:ph sz="half" idx="1"/>
          </p:nvPr>
        </p:nvSpPr>
        <p:spPr/>
        <p:txBody>
          <a:bodyPr/>
          <a:lstStyle/>
          <a:p>
            <a:r>
              <a:rPr lang="en-US" dirty="0"/>
              <a:t>Student served under SLD Eligibility</a:t>
            </a:r>
          </a:p>
          <a:p>
            <a:r>
              <a:rPr lang="en-US" dirty="0"/>
              <a:t>One semester OSS (12/16/11) for exposing himself to a 1</a:t>
            </a:r>
            <a:r>
              <a:rPr lang="en-US" baseline="30000" dirty="0"/>
              <a:t>st</a:t>
            </a:r>
            <a:r>
              <a:rPr lang="en-US" dirty="0"/>
              <a:t> grader on the playground </a:t>
            </a:r>
          </a:p>
          <a:p>
            <a:r>
              <a:rPr lang="en-US" dirty="0"/>
              <a:t>At MDR, parent presents updated diagnosis of Aspergers an ADHD dated 11/23/10</a:t>
            </a:r>
          </a:p>
          <a:p>
            <a:r>
              <a:rPr lang="en-US" dirty="0"/>
              <a:t>At hearing, parent expert testifies to “contributing factors” but not “cause” </a:t>
            </a:r>
          </a:p>
          <a:p>
            <a:endParaRPr lang="en-US" dirty="0"/>
          </a:p>
        </p:txBody>
      </p:sp>
      <p:sp>
        <p:nvSpPr>
          <p:cNvPr id="4" name="Content Placeholder 3">
            <a:extLst>
              <a:ext uri="{FF2B5EF4-FFF2-40B4-BE49-F238E27FC236}">
                <a16:creationId xmlns:a16="http://schemas.microsoft.com/office/drawing/2014/main" id="{1AABA3C8-FBFA-D4A6-0EF4-7CCF9C08B3D4}"/>
              </a:ext>
            </a:extLst>
          </p:cNvPr>
          <p:cNvSpPr>
            <a:spLocks noGrp="1"/>
          </p:cNvSpPr>
          <p:nvPr>
            <p:ph sz="half" idx="2"/>
          </p:nvPr>
        </p:nvSpPr>
        <p:spPr/>
        <p:txBody>
          <a:bodyPr/>
          <a:lstStyle/>
          <a:p>
            <a:r>
              <a:rPr lang="en-US" dirty="0"/>
              <a:t>MDR team discuss SLD, Aspergers and ADHD </a:t>
            </a:r>
          </a:p>
          <a:p>
            <a:pPr lvl="1"/>
            <a:r>
              <a:rPr lang="en-US" dirty="0"/>
              <a:t>No positive relationship</a:t>
            </a:r>
          </a:p>
          <a:p>
            <a:r>
              <a:rPr lang="en-US" dirty="0"/>
              <a:t>School determined FUBA/FBA appropriate, developed proposed BIP re: disabilities</a:t>
            </a:r>
          </a:p>
          <a:p>
            <a:r>
              <a:rPr lang="en-US" dirty="0"/>
              <a:t>Consider does not mean “acquiesce” </a:t>
            </a:r>
          </a:p>
        </p:txBody>
      </p:sp>
      <p:pic>
        <p:nvPicPr>
          <p:cNvPr id="7" name="Picture 6" descr="A logo of a beehive&#10;&#10;AI-generated content may be incorrect.">
            <a:extLst>
              <a:ext uri="{FF2B5EF4-FFF2-40B4-BE49-F238E27FC236}">
                <a16:creationId xmlns:a16="http://schemas.microsoft.com/office/drawing/2014/main" id="{F651319B-4240-DB05-48D2-FF2A8D3CD2E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83724" y="4722455"/>
            <a:ext cx="2334219" cy="1400531"/>
          </a:xfrm>
          <a:prstGeom prst="rect">
            <a:avLst/>
          </a:prstGeom>
        </p:spPr>
      </p:pic>
    </p:spTree>
    <p:extLst>
      <p:ext uri="{BB962C8B-B14F-4D97-AF65-F5344CB8AC3E}">
        <p14:creationId xmlns:p14="http://schemas.microsoft.com/office/powerpoint/2010/main" val="881388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F4B66-AEE6-CA7C-F760-7059B2EA9F90}"/>
              </a:ext>
            </a:extLst>
          </p:cNvPr>
          <p:cNvSpPr>
            <a:spLocks noGrp="1"/>
          </p:cNvSpPr>
          <p:nvPr>
            <p:ph type="title"/>
          </p:nvPr>
        </p:nvSpPr>
        <p:spPr/>
        <p:txBody>
          <a:bodyPr/>
          <a:lstStyle/>
          <a:p>
            <a:r>
              <a:rPr lang="en-US" dirty="0"/>
              <a:t>Mineral Wells </a:t>
            </a:r>
            <a:r>
              <a:rPr lang="en-US" dirty="0" err="1"/>
              <a:t>Indep</a:t>
            </a:r>
            <a:r>
              <a:rPr lang="en-US" dirty="0"/>
              <a:t>. Sch. Dist.</a:t>
            </a:r>
            <a:br>
              <a:rPr lang="en-US" dirty="0"/>
            </a:br>
            <a:r>
              <a:rPr lang="en-US" dirty="0"/>
              <a:t>(Texas, 8/11/23)</a:t>
            </a:r>
          </a:p>
        </p:txBody>
      </p:sp>
      <p:sp>
        <p:nvSpPr>
          <p:cNvPr id="3" name="Content Placeholder 2">
            <a:extLst>
              <a:ext uri="{FF2B5EF4-FFF2-40B4-BE49-F238E27FC236}">
                <a16:creationId xmlns:a16="http://schemas.microsoft.com/office/drawing/2014/main" id="{F3147A70-638E-1E7F-18AC-77AB8D23C98C}"/>
              </a:ext>
            </a:extLst>
          </p:cNvPr>
          <p:cNvSpPr>
            <a:spLocks noGrp="1"/>
          </p:cNvSpPr>
          <p:nvPr>
            <p:ph sz="half" idx="1"/>
          </p:nvPr>
        </p:nvSpPr>
        <p:spPr/>
        <p:txBody>
          <a:bodyPr/>
          <a:lstStyle/>
          <a:p>
            <a:r>
              <a:rPr lang="en-US" dirty="0"/>
              <a:t>Student served under SLD Eligibility with SLP consult services </a:t>
            </a:r>
          </a:p>
          <a:p>
            <a:r>
              <a:rPr lang="en-US" dirty="0"/>
              <a:t>Student engaged in a disciplinary infraction in </a:t>
            </a:r>
            <a:r>
              <a:rPr lang="en-US" u="sng" dirty="0"/>
              <a:t>February</a:t>
            </a:r>
            <a:r>
              <a:rPr lang="en-US" dirty="0"/>
              <a:t> that was redacted from the reported decision</a:t>
            </a:r>
          </a:p>
          <a:p>
            <a:r>
              <a:rPr lang="en-US" dirty="0"/>
              <a:t>At MDR, IEP team found discipline was not a manifestation of child’s disability</a:t>
            </a:r>
          </a:p>
          <a:p>
            <a:r>
              <a:rPr lang="en-US" dirty="0"/>
              <a:t>Parents obtained an IEE in October </a:t>
            </a:r>
          </a:p>
          <a:p>
            <a:endParaRPr lang="en-US" dirty="0"/>
          </a:p>
        </p:txBody>
      </p:sp>
      <p:sp>
        <p:nvSpPr>
          <p:cNvPr id="4" name="Content Placeholder 3">
            <a:extLst>
              <a:ext uri="{FF2B5EF4-FFF2-40B4-BE49-F238E27FC236}">
                <a16:creationId xmlns:a16="http://schemas.microsoft.com/office/drawing/2014/main" id="{2B8CF94C-91C8-58F2-34CB-E2CFD607C4A1}"/>
              </a:ext>
            </a:extLst>
          </p:cNvPr>
          <p:cNvSpPr>
            <a:spLocks noGrp="1"/>
          </p:cNvSpPr>
          <p:nvPr>
            <p:ph sz="half" idx="2"/>
          </p:nvPr>
        </p:nvSpPr>
        <p:spPr/>
        <p:txBody>
          <a:bodyPr/>
          <a:lstStyle/>
          <a:p>
            <a:r>
              <a:rPr lang="en-US" dirty="0"/>
              <a:t>Court used a child find analysis </a:t>
            </a:r>
          </a:p>
          <a:p>
            <a:r>
              <a:rPr lang="en-US" dirty="0"/>
              <a:t>Held: District had no reason to suspect IDEA-eligible student had autism or ADHD and, therefore, did not have to consider those disabilities at pre-expulsion MDR</a:t>
            </a:r>
          </a:p>
        </p:txBody>
      </p:sp>
      <p:pic>
        <p:nvPicPr>
          <p:cNvPr id="6" name="Picture 5" descr="A flag of texas with a white star&#10;&#10;AI-generated content may be incorrect.">
            <a:extLst>
              <a:ext uri="{FF2B5EF4-FFF2-40B4-BE49-F238E27FC236}">
                <a16:creationId xmlns:a16="http://schemas.microsoft.com/office/drawing/2014/main" id="{311EEF96-151E-EFE9-6CFE-A4FBBD6E75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21144" y="4753196"/>
            <a:ext cx="1967544" cy="1314677"/>
          </a:xfrm>
          <a:prstGeom prst="rect">
            <a:avLst/>
          </a:prstGeom>
        </p:spPr>
      </p:pic>
    </p:spTree>
    <p:extLst>
      <p:ext uri="{BB962C8B-B14F-4D97-AF65-F5344CB8AC3E}">
        <p14:creationId xmlns:p14="http://schemas.microsoft.com/office/powerpoint/2010/main" val="267509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55230-FA4F-FEE2-B2B5-A85236F796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96BFF7-A771-D7F9-EF9A-16AC29028841}"/>
              </a:ext>
            </a:extLst>
          </p:cNvPr>
          <p:cNvSpPr>
            <a:spLocks noGrp="1"/>
          </p:cNvSpPr>
          <p:nvPr>
            <p:ph type="title"/>
          </p:nvPr>
        </p:nvSpPr>
        <p:spPr/>
        <p:txBody>
          <a:bodyPr/>
          <a:lstStyle/>
          <a:p>
            <a:r>
              <a:rPr lang="en-US" dirty="0"/>
              <a:t>Mineral Wells </a:t>
            </a:r>
            <a:r>
              <a:rPr lang="en-US" dirty="0" err="1"/>
              <a:t>Indep</a:t>
            </a:r>
            <a:r>
              <a:rPr lang="en-US" dirty="0"/>
              <a:t>. Sch. Dist.</a:t>
            </a:r>
            <a:br>
              <a:rPr lang="en-US" dirty="0"/>
            </a:br>
            <a:r>
              <a:rPr lang="en-US" dirty="0"/>
              <a:t>(Texas, 8/11/23)</a:t>
            </a:r>
          </a:p>
        </p:txBody>
      </p:sp>
      <p:sp>
        <p:nvSpPr>
          <p:cNvPr id="3" name="Content Placeholder 2">
            <a:extLst>
              <a:ext uri="{FF2B5EF4-FFF2-40B4-BE49-F238E27FC236}">
                <a16:creationId xmlns:a16="http://schemas.microsoft.com/office/drawing/2014/main" id="{A38A98D1-90CC-D834-5634-BA7020EE4517}"/>
              </a:ext>
            </a:extLst>
          </p:cNvPr>
          <p:cNvSpPr>
            <a:spLocks noGrp="1"/>
          </p:cNvSpPr>
          <p:nvPr>
            <p:ph sz="half" idx="1"/>
          </p:nvPr>
        </p:nvSpPr>
        <p:spPr>
          <a:xfrm>
            <a:off x="1103312" y="2060575"/>
            <a:ext cx="9985376" cy="2469543"/>
          </a:xfrm>
        </p:spPr>
        <p:txBody>
          <a:bodyPr>
            <a:noAutofit/>
          </a:bodyPr>
          <a:lstStyle/>
          <a:p>
            <a:pPr marL="0" indent="0">
              <a:buNone/>
            </a:pPr>
            <a:r>
              <a:rPr lang="en-US" sz="2800" dirty="0"/>
              <a:t>“Although Petitioner did not frame Petitioner’s issues under the child-find paradigm, it is clear that child find was at the center of Petitioner’s arguing that the Student’s MDR [team] failed to consider student’s newly diagnosed autism and ADHD in making the decision that Student’s action was not a manifestation of Student’s disabilities.” </a:t>
            </a:r>
          </a:p>
        </p:txBody>
      </p:sp>
      <p:pic>
        <p:nvPicPr>
          <p:cNvPr id="6" name="Picture 5" descr="A flag of texas with a white star&#10;&#10;AI-generated content may be incorrect.">
            <a:extLst>
              <a:ext uri="{FF2B5EF4-FFF2-40B4-BE49-F238E27FC236}">
                <a16:creationId xmlns:a16="http://schemas.microsoft.com/office/drawing/2014/main" id="{16FA1F3C-1ACC-35A1-5BC0-31E06FF413A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79870" y="5022820"/>
            <a:ext cx="1741928" cy="1163925"/>
          </a:xfrm>
          <a:prstGeom prst="rect">
            <a:avLst/>
          </a:prstGeom>
        </p:spPr>
      </p:pic>
    </p:spTree>
    <p:extLst>
      <p:ext uri="{BB962C8B-B14F-4D97-AF65-F5344CB8AC3E}">
        <p14:creationId xmlns:p14="http://schemas.microsoft.com/office/powerpoint/2010/main" val="453414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6079</TotalTime>
  <Words>1345</Words>
  <Application>Microsoft Office PowerPoint</Application>
  <PresentationFormat>Widescreen</PresentationFormat>
  <Paragraphs>104</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Century Gothic</vt:lpstr>
      <vt:lpstr>Wingdings 3</vt:lpstr>
      <vt:lpstr>Ion</vt:lpstr>
      <vt:lpstr>PowerPoint Presentation</vt:lpstr>
      <vt:lpstr>Oh wait, am I in the right room?  </vt:lpstr>
      <vt:lpstr>THE LAW </vt:lpstr>
      <vt:lpstr>MDR Merengue: Must the District pivot?</vt:lpstr>
      <vt:lpstr>PowerPoint Presentation</vt:lpstr>
      <vt:lpstr>Does the District need to consider a previously undisclosed/unknown diagnosis?</vt:lpstr>
      <vt:lpstr>Alianza Academy (Utah, 4/12/12)</vt:lpstr>
      <vt:lpstr>Mineral Wells Indep. Sch. Dist. (Texas, 8/11/23)</vt:lpstr>
      <vt:lpstr>Mineral Wells Indep. Sch. Dist. (Texas, 8/11/23)</vt:lpstr>
      <vt:lpstr>The Role of the Teacher in the MDR</vt:lpstr>
      <vt:lpstr>Bd. of Ed. of Batavia City Sch. Dist. (New York 11/24/24)</vt:lpstr>
      <vt:lpstr>Thank you so much, for your kind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Jolliffe, Andrea</dc:creator>
  <cp:lastModifiedBy>Sarah Burbach</cp:lastModifiedBy>
  <cp:revision>7</cp:revision>
  <dcterms:created xsi:type="dcterms:W3CDTF">2025-02-27T01:05:10Z</dcterms:created>
  <dcterms:modified xsi:type="dcterms:W3CDTF">2025-03-20T19:32:45Z</dcterms:modified>
</cp:coreProperties>
</file>