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8" r:id="rId9"/>
    <p:sldId id="270" r:id="rId10"/>
    <p:sldId id="272" r:id="rId11"/>
    <p:sldId id="274" r:id="rId12"/>
    <p:sldId id="276" r:id="rId13"/>
    <p:sldId id="278" r:id="rId14"/>
    <p:sldId id="279" r:id="rId15"/>
    <p:sldId id="281" r:id="rId16"/>
    <p:sldId id="283" r:id="rId17"/>
    <p:sldId id="285" r:id="rId18"/>
    <p:sldId id="287" r:id="rId19"/>
    <p:sldId id="289" r:id="rId20"/>
    <p:sldId id="290" r:id="rId21"/>
    <p:sldId id="292" r:id="rId22"/>
    <p:sldId id="294" r:id="rId23"/>
    <p:sldId id="296" r:id="rId24"/>
    <p:sldId id="298" r:id="rId25"/>
    <p:sldId id="300" r:id="rId26"/>
    <p:sldId id="301" r:id="rId27"/>
    <p:sldId id="303" r:id="rId28"/>
    <p:sldId id="305" r:id="rId29"/>
    <p:sldId id="307" r:id="rId30"/>
    <p:sldId id="309" r:id="rId31"/>
    <p:sldId id="311" r:id="rId32"/>
    <p:sldId id="312" r:id="rId33"/>
    <p:sldId id="314" r:id="rId34"/>
    <p:sldId id="316" r:id="rId35"/>
    <p:sldId id="318" r:id="rId36"/>
    <p:sldId id="320" r:id="rId37"/>
    <p:sldId id="322" r:id="rId38"/>
    <p:sldId id="323" r:id="rId39"/>
    <p:sldId id="325" r:id="rId40"/>
    <p:sldId id="327" r:id="rId41"/>
    <p:sldId id="329" r:id="rId42"/>
    <p:sldId id="331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5"/>
  </p:normalViewPr>
  <p:slideViewPr>
    <p:cSldViewPr snapToGrid="0" snapToObjects="1">
      <p:cViewPr>
        <p:scale>
          <a:sx n="83" d="100"/>
          <a:sy n="83" d="100"/>
        </p:scale>
        <p:origin x="-1374" y="-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966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"/>
          <p:cNvGrpSpPr/>
          <p:nvPr/>
        </p:nvGrpSpPr>
        <p:grpSpPr>
          <a:xfrm>
            <a:off x="584199" y="571500"/>
            <a:ext cx="11849102" cy="8585201"/>
            <a:chOff x="0" y="0"/>
            <a:chExt cx="11849100" cy="8585200"/>
          </a:xfrm>
        </p:grpSpPr>
        <p:pic>
          <p:nvPicPr>
            <p:cNvPr id="117" name="Venetian_dingbat_1.png" descr="Venetian_dingbat_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752600" cy="18415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" dist="12700" rotWithShape="0">
                <a:srgbClr val="FFFFFF"/>
              </a:outerShdw>
            </a:effectLst>
          </p:spPr>
        </p:pic>
        <p:pic>
          <p:nvPicPr>
            <p:cNvPr id="118" name="Venetian_dingbat_1.png" descr="Venetian_dingbat_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10096500" y="0"/>
              <a:ext cx="1752600" cy="18415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" dist="12700" rotWithShape="0">
                <a:srgbClr val="FFFFFF"/>
              </a:outerShdw>
            </a:effectLst>
          </p:spPr>
        </p:pic>
        <p:sp>
          <p:nvSpPr>
            <p:cNvPr id="119" name="Line"/>
            <p:cNvSpPr/>
            <p:nvPr/>
          </p:nvSpPr>
          <p:spPr>
            <a:xfrm flipH="1">
              <a:off x="11811000" y="1270000"/>
              <a:ext cx="1" cy="6032500"/>
            </a:xfrm>
            <a:prstGeom prst="line">
              <a:avLst/>
            </a:prstGeom>
            <a:noFill/>
            <a:ln w="12700" cap="flat">
              <a:solidFill>
                <a:srgbClr val="D1C9A7">
                  <a:alpha val="85000"/>
                </a:srgbClr>
              </a:solidFill>
              <a:prstDash val="solid"/>
              <a:miter lim="400000"/>
            </a:ln>
            <a:effectLst>
              <a:outerShdw blurRad="12700" dist="12700" rotWithShape="0">
                <a:srgbClr val="D1C9A7">
                  <a:alpha val="425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20" name="Venetian_dingbat_1.png" descr="Venetian_dingbat_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 flipH="1">
              <a:off x="0" y="6743700"/>
              <a:ext cx="1752600" cy="18415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" dist="12700" rotWithShape="0">
                <a:srgbClr val="FFFFFF"/>
              </a:outerShdw>
            </a:effectLst>
          </p:spPr>
        </p:pic>
        <p:pic>
          <p:nvPicPr>
            <p:cNvPr id="121" name="Venetian_dingbat_1.png" descr="Venetian_dingbat_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10096500" y="6743700"/>
              <a:ext cx="1752600" cy="18415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" dist="12700" rotWithShape="0">
                <a:srgbClr val="FFFFFF"/>
              </a:outerShdw>
            </a:effectLst>
          </p:spPr>
        </p:pic>
        <p:sp>
          <p:nvSpPr>
            <p:cNvPr id="122" name="Line"/>
            <p:cNvSpPr/>
            <p:nvPr/>
          </p:nvSpPr>
          <p:spPr>
            <a:xfrm>
              <a:off x="1206500" y="8534400"/>
              <a:ext cx="9436100" cy="127"/>
            </a:xfrm>
            <a:prstGeom prst="line">
              <a:avLst/>
            </a:prstGeom>
            <a:noFill/>
            <a:ln w="12700" cap="flat">
              <a:solidFill>
                <a:srgbClr val="D1C9A7">
                  <a:alpha val="85000"/>
                </a:srgbClr>
              </a:solidFill>
              <a:prstDash val="solid"/>
              <a:miter lim="400000"/>
            </a:ln>
            <a:effectLst>
              <a:outerShdw blurRad="12700" dist="12700" dir="5400000" rotWithShape="0">
                <a:srgbClr val="D1C9A7">
                  <a:alpha val="425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" name="Line"/>
            <p:cNvSpPr/>
            <p:nvPr/>
          </p:nvSpPr>
          <p:spPr>
            <a:xfrm flipH="1">
              <a:off x="25398" y="1285166"/>
              <a:ext cx="1" cy="6019127"/>
            </a:xfrm>
            <a:prstGeom prst="line">
              <a:avLst/>
            </a:prstGeom>
            <a:noFill/>
            <a:ln w="12700" cap="flat">
              <a:solidFill>
                <a:srgbClr val="D1C9A7">
                  <a:alpha val="85000"/>
                </a:srgbClr>
              </a:solidFill>
              <a:prstDash val="solid"/>
              <a:miter lim="400000"/>
            </a:ln>
            <a:effectLst>
              <a:outerShdw blurRad="12700" dist="12700" rotWithShape="0">
                <a:srgbClr val="D1C9A7">
                  <a:alpha val="425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" name="Line"/>
            <p:cNvSpPr/>
            <p:nvPr/>
          </p:nvSpPr>
          <p:spPr>
            <a:xfrm>
              <a:off x="1206500" y="26349"/>
              <a:ext cx="9436100" cy="61"/>
            </a:xfrm>
            <a:prstGeom prst="line">
              <a:avLst/>
            </a:prstGeom>
            <a:noFill/>
            <a:ln w="12700" cap="flat">
              <a:solidFill>
                <a:srgbClr val="D1C9A7">
                  <a:alpha val="85000"/>
                </a:srgbClr>
              </a:solidFill>
              <a:prstDash val="solid"/>
              <a:miter lim="400000"/>
            </a:ln>
            <a:effectLst>
              <a:outerShdw blurRad="12700" dist="12700" dir="5400000" rotWithShape="0">
                <a:srgbClr val="D1C9A7">
                  <a:alpha val="425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143000" y="1600200"/>
            <a:ext cx="10718800" cy="3378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 cap="all">
                <a:solidFill>
                  <a:srgbClr val="AF6D51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4965700"/>
            <a:ext cx="10718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7B5E2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7B5E2F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7B5E2F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7B5E2F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7B5E2F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2700" y="8953500"/>
            <a:ext cx="292100" cy="304800"/>
          </a:xfrm>
          <a:prstGeom prst="rect">
            <a:avLst/>
          </a:prstGeom>
          <a:gradFill>
            <a:gsLst>
              <a:gs pos="0">
                <a:srgbClr val="F1ECD6"/>
              </a:gs>
              <a:gs pos="100000">
                <a:srgbClr val="F1E6BD"/>
              </a:gs>
            </a:gsLst>
            <a:lin ang="5400000"/>
          </a:gradFill>
        </p:spPr>
        <p:txBody>
          <a:bodyPr/>
          <a:lstStyle>
            <a:lvl1pPr>
              <a:defRPr sz="1400">
                <a:solidFill>
                  <a:srgbClr val="63482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z="6400" b="1" spc="-128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08750" y="9017000"/>
            <a:ext cx="406908" cy="38089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1F1F1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Daily Math Review</a:t>
            </a:r>
          </a:p>
        </p:txBody>
      </p:sp>
      <p:sp>
        <p:nvSpPr>
          <p:cNvPr id="147" name="5th Grade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1817820"/>
          </a:xfrm>
          <a:prstGeom prst="rect">
            <a:avLst/>
          </a:prstGeom>
        </p:spPr>
        <p:txBody>
          <a:bodyPr/>
          <a:lstStyle/>
          <a:p>
            <a:r>
              <a:t>5th Grade</a:t>
            </a:r>
          </a:p>
          <a:p>
            <a:r>
              <a:t>Benchmark 2</a:t>
            </a:r>
          </a:p>
          <a:p>
            <a:r>
              <a:t>Week 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Week 1: Day 3"/>
          <p:cNvSpPr txBox="1">
            <a:spLocks noGrp="1"/>
          </p:cNvSpPr>
          <p:nvPr>
            <p:ph type="ctrTitle"/>
          </p:nvPr>
        </p:nvSpPr>
        <p:spPr>
          <a:xfrm>
            <a:off x="1120055" y="2375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Week 1: Day 3</a:t>
            </a:r>
          </a:p>
        </p:txBody>
      </p:sp>
      <p:sp>
        <p:nvSpPr>
          <p:cNvPr id="328" name="Rectangle"/>
          <p:cNvSpPr/>
          <p:nvPr/>
        </p:nvSpPr>
        <p:spPr>
          <a:xfrm>
            <a:off x="8920509" y="2095500"/>
            <a:ext cx="3574307" cy="6401148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329" name="4-5. Prove your answers using the inverse operation:"/>
          <p:cNvSpPr txBox="1"/>
          <p:nvPr/>
        </p:nvSpPr>
        <p:spPr>
          <a:xfrm>
            <a:off x="8835874" y="2311399"/>
            <a:ext cx="374357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4-5. Prove your answers</a:t>
            </a:r>
            <a:br/>
            <a:r>
              <a:t>using the inverse operation:</a:t>
            </a:r>
          </a:p>
        </p:txBody>
      </p:sp>
      <p:sp>
        <p:nvSpPr>
          <p:cNvPr id="330" name="Rectangle"/>
          <p:cNvSpPr/>
          <p:nvPr/>
        </p:nvSpPr>
        <p:spPr>
          <a:xfrm>
            <a:off x="4643311" y="2095500"/>
            <a:ext cx="3718178" cy="6401148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331" name="2. Brianne had a bag of balloons. She gave 1/3 of the bag to her teacher. How much of the bag does she have left?…"/>
          <p:cNvSpPr txBox="1"/>
          <p:nvPr/>
        </p:nvSpPr>
        <p:spPr>
          <a:xfrm>
            <a:off x="4618233" y="2552699"/>
            <a:ext cx="3743578" cy="40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2. Brianne had a bag of balloons. She gave 1/3 of the bag to her teacher. How much of the bag does she have left?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3: Draw a model to show how much she has left.</a:t>
            </a:r>
          </a:p>
        </p:txBody>
      </p:sp>
      <p:sp>
        <p:nvSpPr>
          <p:cNvPr id="332" name="Rectangle"/>
          <p:cNvSpPr/>
          <p:nvPr/>
        </p:nvSpPr>
        <p:spPr>
          <a:xfrm>
            <a:off x="413293" y="2082800"/>
            <a:ext cx="3574307" cy="6401148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333" name="1.  Explain the steps for adding fractions with unlike denominators:"/>
          <p:cNvSpPr txBox="1"/>
          <p:nvPr/>
        </p:nvSpPr>
        <p:spPr>
          <a:xfrm>
            <a:off x="472529" y="2565399"/>
            <a:ext cx="3455836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1.  Explain the steps for adding fractions with </a:t>
            </a:r>
            <a:r>
              <a:rPr u="sng"/>
              <a:t>unlike</a:t>
            </a:r>
            <a:r>
              <a:t> denominators: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334" name="A:"/>
          <p:cNvSpPr txBox="1"/>
          <p:nvPr/>
        </p:nvSpPr>
        <p:spPr>
          <a:xfrm>
            <a:off x="7333009" y="3747452"/>
            <a:ext cx="374357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A: </a:t>
            </a:r>
          </a:p>
        </p:txBody>
      </p:sp>
      <p:sp>
        <p:nvSpPr>
          <p:cNvPr id="335" name="B: Draw a model to show how much she gave away."/>
          <p:cNvSpPr txBox="1"/>
          <p:nvPr/>
        </p:nvSpPr>
        <p:spPr>
          <a:xfrm>
            <a:off x="8979745" y="6095999"/>
            <a:ext cx="323255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B: Draw a model to show how much she gave away.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Week 2: Day 4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2: Day 4</a:t>
            </a:r>
          </a:p>
        </p:txBody>
      </p:sp>
      <p:sp>
        <p:nvSpPr>
          <p:cNvPr id="350" name="Rectangle"/>
          <p:cNvSpPr/>
          <p:nvPr/>
        </p:nvSpPr>
        <p:spPr>
          <a:xfrm>
            <a:off x="93218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1" name="5. Use the following academic vocabulary words to describe how you solved.…"/>
          <p:cNvSpPr txBox="1"/>
          <p:nvPr/>
        </p:nvSpPr>
        <p:spPr>
          <a:xfrm>
            <a:off x="9368508" y="2540000"/>
            <a:ext cx="331331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Use the following academic vocabulary words to describe how you solved. 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-common denominator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-numerator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-equivalent</a:t>
            </a:r>
          </a:p>
        </p:txBody>
      </p:sp>
      <p:sp>
        <p:nvSpPr>
          <p:cNvPr id="352" name="Text"/>
          <p:cNvSpPr txBox="1"/>
          <p:nvPr/>
        </p:nvSpPr>
        <p:spPr>
          <a:xfrm>
            <a:off x="9398000" y="4502150"/>
            <a:ext cx="3254326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53" name="Rectangle"/>
          <p:cNvSpPr/>
          <p:nvPr/>
        </p:nvSpPr>
        <p:spPr>
          <a:xfrm>
            <a:off x="56896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4.    3  2/5 + 1  3/6"/>
          <p:cNvSpPr txBox="1"/>
          <p:nvPr/>
        </p:nvSpPr>
        <p:spPr>
          <a:xfrm>
            <a:off x="6131607" y="2692400"/>
            <a:ext cx="198618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4.    </a:t>
            </a:r>
            <a:r>
              <a:rPr b="1"/>
              <a:t>3</a:t>
            </a:r>
            <a:r>
              <a:t>  2/5 + </a:t>
            </a:r>
            <a:r>
              <a:rPr b="1"/>
              <a:t>1</a:t>
            </a:r>
            <a:r>
              <a:t>  3/6</a:t>
            </a:r>
          </a:p>
        </p:txBody>
      </p:sp>
      <p:sp>
        <p:nvSpPr>
          <p:cNvPr id="355" name="1. Create an equivalent fraction:"/>
          <p:cNvSpPr txBox="1"/>
          <p:nvPr/>
        </p:nvSpPr>
        <p:spPr>
          <a:xfrm>
            <a:off x="159865" y="2082799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1. Create an equivalent fraction:</a:t>
            </a:r>
          </a:p>
        </p:txBody>
      </p:sp>
      <p:sp>
        <p:nvSpPr>
          <p:cNvPr id="356" name="2"/>
          <p:cNvSpPr txBox="1"/>
          <p:nvPr/>
        </p:nvSpPr>
        <p:spPr>
          <a:xfrm>
            <a:off x="1060297" y="27094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357" name="Line"/>
          <p:cNvSpPr/>
          <p:nvPr/>
        </p:nvSpPr>
        <p:spPr>
          <a:xfrm>
            <a:off x="880474" y="331273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58" name="9"/>
          <p:cNvSpPr txBox="1"/>
          <p:nvPr/>
        </p:nvSpPr>
        <p:spPr>
          <a:xfrm>
            <a:off x="1060297" y="33317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9</a:t>
            </a:r>
          </a:p>
        </p:txBody>
      </p:sp>
      <p:sp>
        <p:nvSpPr>
          <p:cNvPr id="359" name="Text"/>
          <p:cNvSpPr txBox="1"/>
          <p:nvPr/>
        </p:nvSpPr>
        <p:spPr>
          <a:xfrm>
            <a:off x="2482646" y="2533904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360" name="Line"/>
          <p:cNvSpPr/>
          <p:nvPr/>
        </p:nvSpPr>
        <p:spPr>
          <a:xfrm>
            <a:off x="2379074" y="328098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1" name="27"/>
          <p:cNvSpPr txBox="1"/>
          <p:nvPr/>
        </p:nvSpPr>
        <p:spPr>
          <a:xfrm>
            <a:off x="2431796" y="3342258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27</a:t>
            </a:r>
          </a:p>
        </p:txBody>
      </p:sp>
      <p:sp>
        <p:nvSpPr>
          <p:cNvPr id="362" name="="/>
          <p:cNvSpPr txBox="1"/>
          <p:nvPr/>
        </p:nvSpPr>
        <p:spPr>
          <a:xfrm>
            <a:off x="1741347" y="2906331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363" name="2. Create an equivalent fraction:"/>
          <p:cNvSpPr txBox="1"/>
          <p:nvPr/>
        </p:nvSpPr>
        <p:spPr>
          <a:xfrm>
            <a:off x="159865" y="4177887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2. Create an equivalent fraction:</a:t>
            </a:r>
          </a:p>
        </p:txBody>
      </p:sp>
      <p:sp>
        <p:nvSpPr>
          <p:cNvPr id="364" name="Line"/>
          <p:cNvSpPr/>
          <p:nvPr/>
        </p:nvSpPr>
        <p:spPr>
          <a:xfrm>
            <a:off x="817024" y="5469033"/>
            <a:ext cx="756541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5" name="="/>
          <p:cNvSpPr txBox="1"/>
          <p:nvPr/>
        </p:nvSpPr>
        <p:spPr>
          <a:xfrm>
            <a:off x="1785823" y="5145182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366" name="21"/>
          <p:cNvSpPr txBox="1"/>
          <p:nvPr/>
        </p:nvSpPr>
        <p:spPr>
          <a:xfrm>
            <a:off x="2495346" y="4834032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21</a:t>
            </a:r>
          </a:p>
        </p:txBody>
      </p:sp>
      <p:sp>
        <p:nvSpPr>
          <p:cNvPr id="367" name="Line"/>
          <p:cNvSpPr/>
          <p:nvPr/>
        </p:nvSpPr>
        <p:spPr>
          <a:xfrm>
            <a:off x="2442625" y="543728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8" name="56"/>
          <p:cNvSpPr txBox="1"/>
          <p:nvPr/>
        </p:nvSpPr>
        <p:spPr>
          <a:xfrm>
            <a:off x="2533396" y="5514022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56</a:t>
            </a:r>
          </a:p>
        </p:txBody>
      </p:sp>
      <p:sp>
        <p:nvSpPr>
          <p:cNvPr id="369" name="Text"/>
          <p:cNvSpPr txBox="1"/>
          <p:nvPr/>
        </p:nvSpPr>
        <p:spPr>
          <a:xfrm>
            <a:off x="920597" y="5543051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370" name="3"/>
          <p:cNvSpPr txBox="1"/>
          <p:nvPr/>
        </p:nvSpPr>
        <p:spPr>
          <a:xfrm>
            <a:off x="958697" y="4816062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371" name="3. Change to a mixed number, then draw a model: 24/7"/>
          <p:cNvSpPr txBox="1"/>
          <p:nvPr/>
        </p:nvSpPr>
        <p:spPr>
          <a:xfrm>
            <a:off x="168991" y="6947743"/>
            <a:ext cx="5351516" cy="179536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3. Change to a mixed number, then draw a model: 24/7</a:t>
            </a:r>
            <a:endParaRPr lang="en-US" dirty="0"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</p:txBody>
      </p:sp>
      <p:sp>
        <p:nvSpPr>
          <p:cNvPr id="372" name="Circle"/>
          <p:cNvSpPr/>
          <p:nvPr/>
        </p:nvSpPr>
        <p:spPr>
          <a:xfrm>
            <a:off x="1573566" y="7746110"/>
            <a:ext cx="878717" cy="872448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3" name="Oval"/>
          <p:cNvSpPr/>
          <p:nvPr/>
        </p:nvSpPr>
        <p:spPr>
          <a:xfrm>
            <a:off x="319289" y="7746110"/>
            <a:ext cx="888017" cy="872448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4" name="Oval"/>
          <p:cNvSpPr/>
          <p:nvPr/>
        </p:nvSpPr>
        <p:spPr>
          <a:xfrm>
            <a:off x="4127071" y="7765574"/>
            <a:ext cx="888017" cy="872447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5" name="Circle"/>
          <p:cNvSpPr/>
          <p:nvPr/>
        </p:nvSpPr>
        <p:spPr>
          <a:xfrm>
            <a:off x="2818543" y="7746110"/>
            <a:ext cx="878717" cy="872448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Week 2: Day 5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2: Day 5</a:t>
            </a:r>
          </a:p>
        </p:txBody>
      </p:sp>
      <p:sp>
        <p:nvSpPr>
          <p:cNvPr id="409" name="Define the following terms in your own words:…"/>
          <p:cNvSpPr txBox="1"/>
          <p:nvPr/>
        </p:nvSpPr>
        <p:spPr>
          <a:xfrm>
            <a:off x="568193" y="7429527"/>
            <a:ext cx="11868414" cy="1625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Define the following terms in your own words: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4. common denominator: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5. equivalent:</a:t>
            </a:r>
          </a:p>
        </p:txBody>
      </p:sp>
      <p:sp>
        <p:nvSpPr>
          <p:cNvPr id="410" name="1. Write the following number as a fraction and a decimal, then shade it on the grid: one and six tenths…"/>
          <p:cNvSpPr txBox="1"/>
          <p:nvPr/>
        </p:nvSpPr>
        <p:spPr>
          <a:xfrm>
            <a:off x="627576" y="2412697"/>
            <a:ext cx="4516391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1. Write the following number as a fraction and a decimal, then shade it on the grid:</a:t>
            </a:r>
            <a:br/>
            <a:r>
              <a:rPr u="sng"/>
              <a:t>one and six tenths</a:t>
            </a:r>
          </a:p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Fraction form:__________</a:t>
            </a:r>
          </a:p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 Decimal form:___________</a:t>
            </a:r>
          </a:p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Simplify the fraction: ____________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11" name="Rectangle"/>
          <p:cNvSpPr/>
          <p:nvPr/>
        </p:nvSpPr>
        <p:spPr>
          <a:xfrm>
            <a:off x="8564709" y="2236328"/>
            <a:ext cx="3455264" cy="4051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12" name="A. Brianne had a bag of balloons. She gave 1/3 of the bag to her teacher. How much of the bag does she have left?"/>
          <p:cNvSpPr txBox="1"/>
          <p:nvPr/>
        </p:nvSpPr>
        <p:spPr>
          <a:xfrm>
            <a:off x="8714999" y="2451099"/>
            <a:ext cx="3154684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A. Brianne had a bag of balloons. She gave 1/3 of the bag to her teacher. How much of the bag does she have left?</a:t>
            </a:r>
          </a:p>
        </p:txBody>
      </p:sp>
      <p:pic>
        <p:nvPicPr>
          <p:cNvPr id="4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76" y="4664918"/>
            <a:ext cx="2285900" cy="2100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2144" y="4664918"/>
            <a:ext cx="2285900" cy="2100170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3. Compare:…"/>
          <p:cNvSpPr txBox="1"/>
          <p:nvPr/>
        </p:nvSpPr>
        <p:spPr>
          <a:xfrm>
            <a:off x="5283346" y="2382378"/>
            <a:ext cx="3129285" cy="37592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3. Compare: 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&lt;    &gt;   =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1/4___5/25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Daily Math Review</a:t>
            </a:r>
          </a:p>
        </p:txBody>
      </p:sp>
      <p:sp>
        <p:nvSpPr>
          <p:cNvPr id="429" name="5th Grade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181782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5th Grade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Benchmark 2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Week 3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Week 3: Day 1"/>
          <p:cNvSpPr txBox="1">
            <a:spLocks noGrp="1"/>
          </p:cNvSpPr>
          <p:nvPr>
            <p:ph type="ctrTitle"/>
          </p:nvPr>
        </p:nvSpPr>
        <p:spPr>
          <a:xfrm>
            <a:off x="1269999" y="724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3: Day 1</a:t>
            </a:r>
          </a:p>
        </p:txBody>
      </p:sp>
      <p:pic>
        <p:nvPicPr>
          <p:cNvPr id="4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3311" y="1969221"/>
            <a:ext cx="3447330" cy="3167235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Write the following number as a fraction and a decimal, then shade it on the grid: zero and seventy-two hundredths…"/>
          <p:cNvSpPr txBox="1"/>
          <p:nvPr/>
        </p:nvSpPr>
        <p:spPr>
          <a:xfrm>
            <a:off x="309524" y="2463800"/>
            <a:ext cx="7674498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Write the following number as a fraction and a decimal, then shade it on the grid:</a:t>
            </a:r>
            <a:br/>
            <a:r>
              <a:rPr u="sng"/>
              <a:t>zero and seventy-two hundredths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1. Fraction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2. Decimal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Simplify the fraction: ____________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34" name="Rectangle"/>
          <p:cNvSpPr/>
          <p:nvPr/>
        </p:nvSpPr>
        <p:spPr>
          <a:xfrm>
            <a:off x="4546773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35" name="Rectangle"/>
          <p:cNvSpPr/>
          <p:nvPr/>
        </p:nvSpPr>
        <p:spPr>
          <a:xfrm>
            <a:off x="427235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36" name="4. Calculate the product of:…"/>
          <p:cNvSpPr txBox="1"/>
          <p:nvPr/>
        </p:nvSpPr>
        <p:spPr>
          <a:xfrm>
            <a:off x="404519" y="6664338"/>
            <a:ext cx="381698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4. Calculate the product of: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3.45 and 7</a:t>
            </a:r>
          </a:p>
        </p:txBody>
      </p:sp>
      <p:sp>
        <p:nvSpPr>
          <p:cNvPr id="437" name="5. Find the greatest common factor of:…"/>
          <p:cNvSpPr txBox="1"/>
          <p:nvPr/>
        </p:nvSpPr>
        <p:spPr>
          <a:xfrm>
            <a:off x="4753867" y="6511938"/>
            <a:ext cx="335736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Find the greatest common factor of: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45, 18, and 27</a:t>
            </a:r>
          </a:p>
        </p:txBody>
      </p:sp>
      <p:pic>
        <p:nvPicPr>
          <p:cNvPr id="4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3311" y="5365777"/>
            <a:ext cx="3447330" cy="3167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Week 3: Day 2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3: Day 2</a:t>
            </a:r>
          </a:p>
        </p:txBody>
      </p:sp>
      <p:sp>
        <p:nvSpPr>
          <p:cNvPr id="452" name="4-5. Create and solve a subtraction word problem using the following numbers:…"/>
          <p:cNvSpPr txBox="1"/>
          <p:nvPr/>
        </p:nvSpPr>
        <p:spPr>
          <a:xfrm>
            <a:off x="571971" y="7054850"/>
            <a:ext cx="11860858" cy="22225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4-5. Create and solve a subtraction word problem using the following numbers: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rPr b="1"/>
              <a:t>17 </a:t>
            </a:r>
            <a:r>
              <a:t>and</a:t>
            </a:r>
            <a:r>
              <a:rPr b="1"/>
              <a:t> 3 </a:t>
            </a:r>
            <a:r>
              <a:t>1/2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Solution:______________</a:t>
            </a:r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53" name="Round the following number to the nearest place-value indicated: 18.102…"/>
          <p:cNvSpPr txBox="1"/>
          <p:nvPr/>
        </p:nvSpPr>
        <p:spPr>
          <a:xfrm>
            <a:off x="521120" y="2241549"/>
            <a:ext cx="460526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>
              <a:buSzPct val="100000"/>
              <a:buAutoNum type="arabicPeriod"/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Round the following number to the nearest place-value indicated: 18.102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1:____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.1:________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.01:___________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.001:_____________</a:t>
            </a:r>
          </a:p>
        </p:txBody>
      </p:sp>
      <p:pic>
        <p:nvPicPr>
          <p:cNvPr id="4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3411" y="3325427"/>
            <a:ext cx="3447330" cy="3167235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2. Shade in a number that  falls between .34 and 4/10"/>
          <p:cNvSpPr txBox="1"/>
          <p:nvPr/>
        </p:nvSpPr>
        <p:spPr>
          <a:xfrm>
            <a:off x="4948392" y="2189763"/>
            <a:ext cx="511736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2. Shade in a number that </a:t>
            </a:r>
            <a:br/>
            <a:r>
              <a:t>falls between .34 and 4/10</a:t>
            </a:r>
          </a:p>
        </p:txBody>
      </p:sp>
      <p:sp>
        <p:nvSpPr>
          <p:cNvPr id="456" name="3. Compare:…"/>
          <p:cNvSpPr txBox="1"/>
          <p:nvPr/>
        </p:nvSpPr>
        <p:spPr>
          <a:xfrm>
            <a:off x="9663190" y="2353389"/>
            <a:ext cx="3129284" cy="39497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Compare: 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&lt;    &gt;   =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3/15___1/5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Week 3: Day 3"/>
          <p:cNvSpPr txBox="1">
            <a:spLocks noGrp="1"/>
          </p:cNvSpPr>
          <p:nvPr>
            <p:ph type="ctrTitle"/>
          </p:nvPr>
        </p:nvSpPr>
        <p:spPr>
          <a:xfrm>
            <a:off x="1120055" y="2375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3: Day 3</a:t>
            </a:r>
          </a:p>
        </p:txBody>
      </p:sp>
      <p:sp>
        <p:nvSpPr>
          <p:cNvPr id="468" name="Rectangle"/>
          <p:cNvSpPr/>
          <p:nvPr/>
        </p:nvSpPr>
        <p:spPr>
          <a:xfrm>
            <a:off x="8920509" y="2095500"/>
            <a:ext cx="3574307" cy="732353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69" name="4. Prove your answer using the inverse operation:"/>
          <p:cNvSpPr txBox="1"/>
          <p:nvPr/>
        </p:nvSpPr>
        <p:spPr>
          <a:xfrm>
            <a:off x="8835874" y="2311399"/>
            <a:ext cx="374357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4. Prove your answer</a:t>
            </a:r>
            <a:br/>
            <a:r>
              <a:t>using the inverse operation:</a:t>
            </a:r>
          </a:p>
        </p:txBody>
      </p:sp>
      <p:sp>
        <p:nvSpPr>
          <p:cNvPr id="470" name="Rectangle"/>
          <p:cNvSpPr/>
          <p:nvPr/>
        </p:nvSpPr>
        <p:spPr>
          <a:xfrm>
            <a:off x="4643311" y="2095500"/>
            <a:ext cx="3718178" cy="732353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71" name="2. Jamil had a package from Amazon that weighed 4 1/5 pounds. His brother’s box weighed 7 1/3 pounds. How much more did his brother’s box weigh?…"/>
          <p:cNvSpPr txBox="1"/>
          <p:nvPr/>
        </p:nvSpPr>
        <p:spPr>
          <a:xfrm>
            <a:off x="4618233" y="2806699"/>
            <a:ext cx="3743578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2. Jamil had a package from Amazon that weighed </a:t>
            </a:r>
            <a:r>
              <a:rPr b="1" dirty="0"/>
              <a:t>4</a:t>
            </a:r>
            <a:r>
              <a:rPr dirty="0"/>
              <a:t> 1/5 pounds. His brother’s box weighed </a:t>
            </a:r>
            <a:r>
              <a:rPr b="1" dirty="0"/>
              <a:t>7</a:t>
            </a:r>
            <a:r>
              <a:rPr dirty="0"/>
              <a:t> 1/3 pounds. How much more did his brother’s box weigh?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3: Draw a model:</a:t>
            </a:r>
          </a:p>
        </p:txBody>
      </p:sp>
      <p:sp>
        <p:nvSpPr>
          <p:cNvPr id="472" name="Rectangle"/>
          <p:cNvSpPr/>
          <p:nvPr/>
        </p:nvSpPr>
        <p:spPr>
          <a:xfrm>
            <a:off x="413293" y="2082800"/>
            <a:ext cx="3574307" cy="732353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73" name="1.  Explain the steps for subtracting fractions with unlike denominators:"/>
          <p:cNvSpPr txBox="1"/>
          <p:nvPr/>
        </p:nvSpPr>
        <p:spPr>
          <a:xfrm>
            <a:off x="512236" y="2565399"/>
            <a:ext cx="3376422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1.  Explain the steps for subtracting fractions with unlike denominators: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74" name="5. Explain how your model demonstrates the word problem:"/>
          <p:cNvSpPr txBox="1"/>
          <p:nvPr/>
        </p:nvSpPr>
        <p:spPr>
          <a:xfrm>
            <a:off x="9091386" y="6223000"/>
            <a:ext cx="323255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/>
              <a:t>5. Explain how your model demonstrates the word problem: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Week 3: Day 4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3: Day 4</a:t>
            </a:r>
          </a:p>
        </p:txBody>
      </p:sp>
      <p:sp>
        <p:nvSpPr>
          <p:cNvPr id="548" name="Rectangle"/>
          <p:cNvSpPr/>
          <p:nvPr/>
        </p:nvSpPr>
        <p:spPr>
          <a:xfrm>
            <a:off x="93218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9" name="5. Use the following academic vocabulary words to describe how you solved.…"/>
          <p:cNvSpPr txBox="1"/>
          <p:nvPr/>
        </p:nvSpPr>
        <p:spPr>
          <a:xfrm>
            <a:off x="9464825" y="2540000"/>
            <a:ext cx="3120676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Use the following academic vocabulary words to describe how you solved. 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-regroup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-difference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-whole number</a:t>
            </a:r>
          </a:p>
        </p:txBody>
      </p:sp>
      <p:sp>
        <p:nvSpPr>
          <p:cNvPr id="550" name="Text"/>
          <p:cNvSpPr txBox="1"/>
          <p:nvPr/>
        </p:nvSpPr>
        <p:spPr>
          <a:xfrm>
            <a:off x="9398000" y="4687680"/>
            <a:ext cx="3254326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551" name="Rectangle"/>
          <p:cNvSpPr/>
          <p:nvPr/>
        </p:nvSpPr>
        <p:spPr>
          <a:xfrm>
            <a:off x="56896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2" name="4.    13  - 7 2/9"/>
          <p:cNvSpPr txBox="1"/>
          <p:nvPr/>
        </p:nvSpPr>
        <p:spPr>
          <a:xfrm>
            <a:off x="6190773" y="2643504"/>
            <a:ext cx="1867854" cy="504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4.   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13</a:t>
            </a:r>
            <a:r>
              <a:t>  -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7 </a:t>
            </a:r>
            <a:r>
              <a:t>2/9</a:t>
            </a:r>
          </a:p>
        </p:txBody>
      </p:sp>
      <p:sp>
        <p:nvSpPr>
          <p:cNvPr id="553" name="1. Create an equivalent fraction:"/>
          <p:cNvSpPr txBox="1"/>
          <p:nvPr/>
        </p:nvSpPr>
        <p:spPr>
          <a:xfrm>
            <a:off x="159865" y="2082799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1. Create an equivalent fraction:</a:t>
            </a:r>
          </a:p>
        </p:txBody>
      </p:sp>
      <p:sp>
        <p:nvSpPr>
          <p:cNvPr id="554" name="6"/>
          <p:cNvSpPr txBox="1"/>
          <p:nvPr/>
        </p:nvSpPr>
        <p:spPr>
          <a:xfrm>
            <a:off x="1060297" y="27094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555" name="Line"/>
          <p:cNvSpPr/>
          <p:nvPr/>
        </p:nvSpPr>
        <p:spPr>
          <a:xfrm>
            <a:off x="880474" y="331273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56" name="7"/>
          <p:cNvSpPr txBox="1"/>
          <p:nvPr/>
        </p:nvSpPr>
        <p:spPr>
          <a:xfrm>
            <a:off x="1060297" y="33317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557" name="Text"/>
          <p:cNvSpPr txBox="1"/>
          <p:nvPr/>
        </p:nvSpPr>
        <p:spPr>
          <a:xfrm>
            <a:off x="2482646" y="2533904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558" name="Line"/>
          <p:cNvSpPr/>
          <p:nvPr/>
        </p:nvSpPr>
        <p:spPr>
          <a:xfrm>
            <a:off x="2379074" y="328098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59" name="49"/>
          <p:cNvSpPr txBox="1"/>
          <p:nvPr/>
        </p:nvSpPr>
        <p:spPr>
          <a:xfrm>
            <a:off x="2431796" y="3342258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49</a:t>
            </a:r>
          </a:p>
        </p:txBody>
      </p:sp>
      <p:sp>
        <p:nvSpPr>
          <p:cNvPr id="560" name="="/>
          <p:cNvSpPr txBox="1"/>
          <p:nvPr/>
        </p:nvSpPr>
        <p:spPr>
          <a:xfrm>
            <a:off x="1741347" y="2906331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561" name="2. Create an equivalent fraction:"/>
          <p:cNvSpPr txBox="1"/>
          <p:nvPr/>
        </p:nvSpPr>
        <p:spPr>
          <a:xfrm>
            <a:off x="159865" y="4177887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2. Create an equivalent fraction:</a:t>
            </a:r>
          </a:p>
        </p:txBody>
      </p:sp>
      <p:sp>
        <p:nvSpPr>
          <p:cNvPr id="562" name="Line"/>
          <p:cNvSpPr/>
          <p:nvPr/>
        </p:nvSpPr>
        <p:spPr>
          <a:xfrm>
            <a:off x="817025" y="546903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63" name="="/>
          <p:cNvSpPr txBox="1"/>
          <p:nvPr/>
        </p:nvSpPr>
        <p:spPr>
          <a:xfrm>
            <a:off x="1785823" y="5145182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564" name="63"/>
          <p:cNvSpPr txBox="1"/>
          <p:nvPr/>
        </p:nvSpPr>
        <p:spPr>
          <a:xfrm>
            <a:off x="2495346" y="4834032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63</a:t>
            </a:r>
          </a:p>
        </p:txBody>
      </p:sp>
      <p:sp>
        <p:nvSpPr>
          <p:cNvPr id="565" name="Line"/>
          <p:cNvSpPr/>
          <p:nvPr/>
        </p:nvSpPr>
        <p:spPr>
          <a:xfrm>
            <a:off x="2442625" y="543728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66" name="81"/>
          <p:cNvSpPr txBox="1"/>
          <p:nvPr/>
        </p:nvSpPr>
        <p:spPr>
          <a:xfrm>
            <a:off x="2533396" y="5514022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81</a:t>
            </a:r>
          </a:p>
        </p:txBody>
      </p:sp>
      <p:sp>
        <p:nvSpPr>
          <p:cNvPr id="567" name="Text"/>
          <p:cNvSpPr txBox="1"/>
          <p:nvPr/>
        </p:nvSpPr>
        <p:spPr>
          <a:xfrm>
            <a:off x="920597" y="5526722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568" name="7"/>
          <p:cNvSpPr txBox="1"/>
          <p:nvPr/>
        </p:nvSpPr>
        <p:spPr>
          <a:xfrm>
            <a:off x="958697" y="4816062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569" name="3. Change to a mixed number, then draw a model: 14/4"/>
          <p:cNvSpPr txBox="1"/>
          <p:nvPr/>
        </p:nvSpPr>
        <p:spPr>
          <a:xfrm>
            <a:off x="151188" y="6715125"/>
            <a:ext cx="5311024" cy="22606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3. Change to a mixed number, then draw a model: 14/4</a:t>
            </a:r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570" name="Circle"/>
          <p:cNvSpPr/>
          <p:nvPr/>
        </p:nvSpPr>
        <p:spPr>
          <a:xfrm>
            <a:off x="1573566" y="7746110"/>
            <a:ext cx="878717" cy="872448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1" name="Oval"/>
          <p:cNvSpPr/>
          <p:nvPr/>
        </p:nvSpPr>
        <p:spPr>
          <a:xfrm>
            <a:off x="319289" y="7746110"/>
            <a:ext cx="888017" cy="872448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2" name="Oval"/>
          <p:cNvSpPr/>
          <p:nvPr/>
        </p:nvSpPr>
        <p:spPr>
          <a:xfrm>
            <a:off x="4127071" y="7765574"/>
            <a:ext cx="888017" cy="872447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3" name="Circle"/>
          <p:cNvSpPr/>
          <p:nvPr/>
        </p:nvSpPr>
        <p:spPr>
          <a:xfrm>
            <a:off x="2818543" y="7746110"/>
            <a:ext cx="878717" cy="872448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Week 3: Day 5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3: Day 5</a:t>
            </a:r>
          </a:p>
        </p:txBody>
      </p:sp>
      <p:sp>
        <p:nvSpPr>
          <p:cNvPr id="609" name="Define the following terms in your own words:…"/>
          <p:cNvSpPr txBox="1"/>
          <p:nvPr/>
        </p:nvSpPr>
        <p:spPr>
          <a:xfrm>
            <a:off x="568193" y="7429527"/>
            <a:ext cx="11868414" cy="1625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Define the following terms in your own words: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4. regroup: 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5. whole number:</a:t>
            </a:r>
          </a:p>
        </p:txBody>
      </p:sp>
      <p:sp>
        <p:nvSpPr>
          <p:cNvPr id="610" name="1. Write the following number as a fraction and a decimal, then shade it on the grid: zero and seventy-two hundredths…"/>
          <p:cNvSpPr txBox="1"/>
          <p:nvPr/>
        </p:nvSpPr>
        <p:spPr>
          <a:xfrm>
            <a:off x="627576" y="2412697"/>
            <a:ext cx="4516391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1. Write the following number as a fraction and a decimal, then shade it on the grid:</a:t>
            </a:r>
            <a:br/>
            <a:r>
              <a:rPr u="sng"/>
              <a:t>zero and seventy-two hundredths</a:t>
            </a:r>
          </a:p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1. Fraction form:</a:t>
            </a:r>
          </a:p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2. Decimal form: </a:t>
            </a:r>
          </a:p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3. Simplify the fraction: 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611" name="Rectangle"/>
          <p:cNvSpPr/>
          <p:nvPr/>
        </p:nvSpPr>
        <p:spPr>
          <a:xfrm>
            <a:off x="8564709" y="2148739"/>
            <a:ext cx="3455264" cy="4040948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2" name="Jamil had a package from Amazon that weighed 4 1/5 pounds. His brother’s box weighed 7 1/3 pounds. How much more did his brother’s box weigh?"/>
          <p:cNvSpPr txBox="1"/>
          <p:nvPr/>
        </p:nvSpPr>
        <p:spPr>
          <a:xfrm>
            <a:off x="8714999" y="2746812"/>
            <a:ext cx="3154685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2777" indent="-352777">
              <a:buSzPct val="100000"/>
              <a:buAutoNum type="alphaUcPeriod"/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Jamil had a package from Amazon that weighed 4 1/5 pounds. His brother’s box weighed 7 1/3 pounds. How much more did his brother’s box weigh?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pic>
        <p:nvPicPr>
          <p:cNvPr id="6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76" y="4550615"/>
            <a:ext cx="2285900" cy="2100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2144" y="4550615"/>
            <a:ext cx="2285900" cy="2100170"/>
          </a:xfrm>
          <a:prstGeom prst="rect">
            <a:avLst/>
          </a:prstGeom>
          <a:ln w="12700">
            <a:miter lim="400000"/>
          </a:ln>
        </p:spPr>
      </p:pic>
      <p:sp>
        <p:nvSpPr>
          <p:cNvPr id="615" name="3. Compare:…"/>
          <p:cNvSpPr txBox="1"/>
          <p:nvPr/>
        </p:nvSpPr>
        <p:spPr>
          <a:xfrm>
            <a:off x="5223711" y="2289613"/>
            <a:ext cx="3129285" cy="37592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3. Compare: 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&lt;    &gt;   =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3/15    1/5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616" name="Rectangle"/>
          <p:cNvSpPr/>
          <p:nvPr/>
        </p:nvSpPr>
        <p:spPr>
          <a:xfrm>
            <a:off x="435154" y="4518278"/>
            <a:ext cx="1611688" cy="2164844"/>
          </a:xfrm>
          <a:prstGeom prst="rect">
            <a:avLst/>
          </a:prstGeom>
          <a:solidFill>
            <a:srgbClr val="03FA63">
              <a:alpha val="25055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7" name="Rectangle"/>
          <p:cNvSpPr/>
          <p:nvPr/>
        </p:nvSpPr>
        <p:spPr>
          <a:xfrm>
            <a:off x="2067228" y="4518278"/>
            <a:ext cx="190230" cy="460960"/>
          </a:xfrm>
          <a:prstGeom prst="rect">
            <a:avLst/>
          </a:prstGeom>
          <a:solidFill>
            <a:srgbClr val="03FA63">
              <a:alpha val="25055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Daily Math Review</a:t>
            </a:r>
          </a:p>
        </p:txBody>
      </p:sp>
      <p:sp>
        <p:nvSpPr>
          <p:cNvPr id="631" name="5th Grade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181782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5th Grade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Benchmark 2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Week 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Week 1: Day 1"/>
          <p:cNvSpPr txBox="1">
            <a:spLocks noGrp="1"/>
          </p:cNvSpPr>
          <p:nvPr>
            <p:ph type="ctrTitle"/>
          </p:nvPr>
        </p:nvSpPr>
        <p:spPr>
          <a:xfrm>
            <a:off x="1120055" y="2629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/>
              <a:t>Week 1: Day 1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611" y="2156893"/>
            <a:ext cx="3447330" cy="3167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611" y="5563321"/>
            <a:ext cx="3447330" cy="316723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Write the following number as a fraction and a decimal, then shade it on the grid: one and twenty two hundredths…"/>
          <p:cNvSpPr txBox="1"/>
          <p:nvPr/>
        </p:nvSpPr>
        <p:spPr>
          <a:xfrm>
            <a:off x="309524" y="2463800"/>
            <a:ext cx="7674498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Write the following number as a fraction and a decimal, then shade it on the grid:</a:t>
            </a:r>
            <a:br/>
            <a:r>
              <a:rPr u="sng"/>
              <a:t>one and twenty two hundredths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1. Decimal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2. Fraction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Simplify the fraction: ____________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53" name="Rectangle"/>
          <p:cNvSpPr/>
          <p:nvPr/>
        </p:nvSpPr>
        <p:spPr>
          <a:xfrm>
            <a:off x="4546773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4" name="Rectangle"/>
          <p:cNvSpPr/>
          <p:nvPr/>
        </p:nvSpPr>
        <p:spPr>
          <a:xfrm>
            <a:off x="427235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5" name="4. Calculate the sum:…"/>
          <p:cNvSpPr txBox="1"/>
          <p:nvPr/>
        </p:nvSpPr>
        <p:spPr>
          <a:xfrm>
            <a:off x="875946" y="6677038"/>
            <a:ext cx="287413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4. Calculate the sum: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4.27 and 18.8</a:t>
            </a:r>
          </a:p>
        </p:txBody>
      </p:sp>
      <p:sp>
        <p:nvSpPr>
          <p:cNvPr id="156" name="5. Write all the factors  for the number 56:"/>
          <p:cNvSpPr txBox="1"/>
          <p:nvPr/>
        </p:nvSpPr>
        <p:spPr>
          <a:xfrm>
            <a:off x="4960757" y="6715138"/>
            <a:ext cx="29435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5. Write all the factors</a:t>
            </a:r>
            <a:br/>
            <a:r>
              <a:t> for the number 56: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Week 4: Day 1"/>
          <p:cNvSpPr txBox="1">
            <a:spLocks noGrp="1"/>
          </p:cNvSpPr>
          <p:nvPr>
            <p:ph type="ctrTitle"/>
          </p:nvPr>
        </p:nvSpPr>
        <p:spPr>
          <a:xfrm>
            <a:off x="1269999" y="724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4: Day 1</a:t>
            </a:r>
          </a:p>
        </p:txBody>
      </p:sp>
      <p:pic>
        <p:nvPicPr>
          <p:cNvPr id="6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1889070"/>
            <a:ext cx="2548142" cy="2341107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Write the following number as a fraction and an improper fraction, then shade it on the grid: (2x1) + (2x.1)…"/>
          <p:cNvSpPr txBox="1"/>
          <p:nvPr/>
        </p:nvSpPr>
        <p:spPr>
          <a:xfrm>
            <a:off x="309524" y="2190749"/>
            <a:ext cx="8172824" cy="501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Write the following number as a fraction and an improper fraction, then shade it on the grid:</a:t>
            </a:r>
            <a:br/>
            <a:r>
              <a:t>(2x1) + (2x.1)</a:t>
            </a:r>
            <a:endParaRPr u="sng"/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1. Decimal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2. Fraction fraction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Improper fraction: ____________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636" name="Rectangle"/>
          <p:cNvSpPr/>
          <p:nvPr/>
        </p:nvSpPr>
        <p:spPr>
          <a:xfrm>
            <a:off x="4546773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637" name="Rectangle"/>
          <p:cNvSpPr/>
          <p:nvPr/>
        </p:nvSpPr>
        <p:spPr>
          <a:xfrm>
            <a:off x="427235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638" name="4. Calculate the sum of:…"/>
          <p:cNvSpPr txBox="1"/>
          <p:nvPr/>
        </p:nvSpPr>
        <p:spPr>
          <a:xfrm>
            <a:off x="404519" y="6664338"/>
            <a:ext cx="381698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4. Calculate the sum of: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18         1.91    and       7.2</a:t>
            </a:r>
          </a:p>
        </p:txBody>
      </p:sp>
      <p:sp>
        <p:nvSpPr>
          <p:cNvPr id="639" name="5. Find the greatest common factor of:…"/>
          <p:cNvSpPr txBox="1"/>
          <p:nvPr/>
        </p:nvSpPr>
        <p:spPr>
          <a:xfrm>
            <a:off x="4832907" y="6511938"/>
            <a:ext cx="333898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Find the greatest common factor of: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72 and 24</a:t>
            </a:r>
          </a:p>
        </p:txBody>
      </p:sp>
      <p:pic>
        <p:nvPicPr>
          <p:cNvPr id="6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4430147"/>
            <a:ext cx="2548143" cy="2341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6971223"/>
            <a:ext cx="2548143" cy="2341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Week 4: Day 2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4: Day 2</a:t>
            </a:r>
          </a:p>
        </p:txBody>
      </p:sp>
      <p:sp>
        <p:nvSpPr>
          <p:cNvPr id="657" name="4-5. Create and solve a subtraction word problem using the following numbers:…"/>
          <p:cNvSpPr txBox="1"/>
          <p:nvPr/>
        </p:nvSpPr>
        <p:spPr>
          <a:xfrm>
            <a:off x="571971" y="7054850"/>
            <a:ext cx="11860858" cy="22225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4-5. Create and solve a subtraction word problem using the following numbers: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rPr b="1"/>
              <a:t>4 </a:t>
            </a:r>
            <a:r>
              <a:t>and</a:t>
            </a:r>
            <a:r>
              <a:rPr b="1"/>
              <a:t> 3 </a:t>
            </a:r>
            <a:r>
              <a:t>2/3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Solution:______________</a:t>
            </a:r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658" name="Round the following number to the nearest place-value indicated:…"/>
          <p:cNvSpPr txBox="1"/>
          <p:nvPr/>
        </p:nvSpPr>
        <p:spPr>
          <a:xfrm>
            <a:off x="299442" y="2388569"/>
            <a:ext cx="5232243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>
              <a:buSzPct val="100000"/>
              <a:buAutoNum type="arabicPeriod"/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Round the following number to the nearest place-value indicated: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r>
              <a:t>7.8999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1: 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.1: 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.01: 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.001:</a:t>
            </a:r>
          </a:p>
        </p:txBody>
      </p:sp>
      <p:pic>
        <p:nvPicPr>
          <p:cNvPr id="6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3411" y="3325427"/>
            <a:ext cx="3447330" cy="3167235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2. Shade in a number that  falls between 2/100 and 2/10"/>
          <p:cNvSpPr txBox="1"/>
          <p:nvPr/>
        </p:nvSpPr>
        <p:spPr>
          <a:xfrm>
            <a:off x="4948392" y="2189763"/>
            <a:ext cx="511736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2. Shade in a number that </a:t>
            </a:r>
            <a:br/>
            <a:r>
              <a:t>falls between 2/100 and 2/10</a:t>
            </a:r>
          </a:p>
        </p:txBody>
      </p:sp>
      <p:sp>
        <p:nvSpPr>
          <p:cNvPr id="661" name="3. Compare:…"/>
          <p:cNvSpPr txBox="1"/>
          <p:nvPr/>
        </p:nvSpPr>
        <p:spPr>
          <a:xfrm>
            <a:off x="9663190" y="2353389"/>
            <a:ext cx="3129284" cy="39497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Compare: 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&lt;    &gt;   =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4/1___12/13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Week 4: Day 3"/>
          <p:cNvSpPr txBox="1">
            <a:spLocks noGrp="1"/>
          </p:cNvSpPr>
          <p:nvPr>
            <p:ph type="ctrTitle"/>
          </p:nvPr>
        </p:nvSpPr>
        <p:spPr>
          <a:xfrm>
            <a:off x="1120055" y="2375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4: Day 3</a:t>
            </a:r>
          </a:p>
        </p:txBody>
      </p:sp>
      <p:sp>
        <p:nvSpPr>
          <p:cNvPr id="672" name="Rectangle"/>
          <p:cNvSpPr/>
          <p:nvPr/>
        </p:nvSpPr>
        <p:spPr>
          <a:xfrm>
            <a:off x="8920509" y="2095500"/>
            <a:ext cx="3574307" cy="70104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673" name="4-5. Prove your answers using the inverse operation:"/>
          <p:cNvSpPr txBox="1"/>
          <p:nvPr/>
        </p:nvSpPr>
        <p:spPr>
          <a:xfrm>
            <a:off x="8835874" y="2311399"/>
            <a:ext cx="374357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4-5. Prove your answers</a:t>
            </a:r>
            <a:br/>
            <a:r>
              <a:t>using the inverse operation:</a:t>
            </a:r>
          </a:p>
        </p:txBody>
      </p:sp>
      <p:sp>
        <p:nvSpPr>
          <p:cNvPr id="674" name="Rectangle"/>
          <p:cNvSpPr/>
          <p:nvPr/>
        </p:nvSpPr>
        <p:spPr>
          <a:xfrm>
            <a:off x="4643311" y="2095500"/>
            <a:ext cx="3718178" cy="70104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675" name="2. Drew baked 3 3/4 pounds of baked ziti, then baked 5 5/6 pounds of lasagna. How much pasta did he bake in all?…"/>
          <p:cNvSpPr txBox="1"/>
          <p:nvPr/>
        </p:nvSpPr>
        <p:spPr>
          <a:xfrm>
            <a:off x="4618233" y="2857499"/>
            <a:ext cx="3743578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2. Drew baked </a:t>
            </a:r>
            <a:r>
              <a:rPr b="1"/>
              <a:t>3</a:t>
            </a:r>
            <a:r>
              <a:t> 3/4 pounds of baked ziti, then baked </a:t>
            </a:r>
            <a:r>
              <a:rPr b="1"/>
              <a:t>5</a:t>
            </a:r>
            <a:r>
              <a:t> 5/6 pounds of lasagna. How much pasta did he bake in all?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3: How much more lasagna did he bake than baked ziti?</a:t>
            </a:r>
          </a:p>
        </p:txBody>
      </p:sp>
      <p:sp>
        <p:nvSpPr>
          <p:cNvPr id="676" name="Rectangle"/>
          <p:cNvSpPr/>
          <p:nvPr/>
        </p:nvSpPr>
        <p:spPr>
          <a:xfrm>
            <a:off x="327231" y="2082799"/>
            <a:ext cx="3943579" cy="70358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677" name="1.  Explain the steps for subtracting fractions with unlike denominators:"/>
          <p:cNvSpPr txBox="1"/>
          <p:nvPr/>
        </p:nvSpPr>
        <p:spPr>
          <a:xfrm>
            <a:off x="328658" y="2717799"/>
            <a:ext cx="3743578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1.  Explain the steps for subtracting fractions with unlike denominators: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678" name="A:"/>
          <p:cNvSpPr txBox="1"/>
          <p:nvPr/>
        </p:nvSpPr>
        <p:spPr>
          <a:xfrm>
            <a:off x="7333009" y="3747452"/>
            <a:ext cx="374357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A: </a:t>
            </a:r>
          </a:p>
        </p:txBody>
      </p:sp>
      <p:sp>
        <p:nvSpPr>
          <p:cNvPr id="679" name="B:"/>
          <p:cNvSpPr txBox="1"/>
          <p:nvPr/>
        </p:nvSpPr>
        <p:spPr>
          <a:xfrm>
            <a:off x="7588522" y="6045200"/>
            <a:ext cx="323255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B: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Week 4: Day 4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4: Day 4</a:t>
            </a:r>
          </a:p>
        </p:txBody>
      </p:sp>
      <p:sp>
        <p:nvSpPr>
          <p:cNvPr id="692" name="Rectangle"/>
          <p:cNvSpPr/>
          <p:nvPr/>
        </p:nvSpPr>
        <p:spPr>
          <a:xfrm>
            <a:off x="93218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3" name="5. Use the following academic vocabulary words to describe how you solved.…"/>
          <p:cNvSpPr txBox="1"/>
          <p:nvPr/>
        </p:nvSpPr>
        <p:spPr>
          <a:xfrm>
            <a:off x="9464825" y="2540000"/>
            <a:ext cx="3120676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Use the following academic vocabulary words to describe how you solved. 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-decimal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-place value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-product</a:t>
            </a:r>
          </a:p>
        </p:txBody>
      </p:sp>
      <p:sp>
        <p:nvSpPr>
          <p:cNvPr id="694" name="Text"/>
          <p:cNvSpPr txBox="1"/>
          <p:nvPr/>
        </p:nvSpPr>
        <p:spPr>
          <a:xfrm>
            <a:off x="9398000" y="4687680"/>
            <a:ext cx="3254326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695" name="Rectangle"/>
          <p:cNvSpPr/>
          <p:nvPr/>
        </p:nvSpPr>
        <p:spPr>
          <a:xfrm>
            <a:off x="56896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6" name="14.3(12.3)"/>
          <p:cNvSpPr txBox="1"/>
          <p:nvPr/>
        </p:nvSpPr>
        <p:spPr>
          <a:xfrm>
            <a:off x="6711478" y="2321339"/>
            <a:ext cx="136296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14.3(12.3)   </a:t>
            </a:r>
          </a:p>
        </p:txBody>
      </p:sp>
      <p:sp>
        <p:nvSpPr>
          <p:cNvPr id="697" name="1. Create an equivalent fraction:"/>
          <p:cNvSpPr txBox="1"/>
          <p:nvPr/>
        </p:nvSpPr>
        <p:spPr>
          <a:xfrm>
            <a:off x="159865" y="2082799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1. Create an equivalent fraction:</a:t>
            </a:r>
          </a:p>
        </p:txBody>
      </p:sp>
      <p:sp>
        <p:nvSpPr>
          <p:cNvPr id="698" name="2"/>
          <p:cNvSpPr txBox="1"/>
          <p:nvPr/>
        </p:nvSpPr>
        <p:spPr>
          <a:xfrm>
            <a:off x="1060297" y="27094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699" name="Line"/>
          <p:cNvSpPr/>
          <p:nvPr/>
        </p:nvSpPr>
        <p:spPr>
          <a:xfrm>
            <a:off x="880474" y="331273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0" name="5"/>
          <p:cNvSpPr txBox="1"/>
          <p:nvPr/>
        </p:nvSpPr>
        <p:spPr>
          <a:xfrm>
            <a:off x="1060297" y="33317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701" name="Text"/>
          <p:cNvSpPr txBox="1"/>
          <p:nvPr/>
        </p:nvSpPr>
        <p:spPr>
          <a:xfrm>
            <a:off x="2482646" y="2533904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702" name="Line"/>
          <p:cNvSpPr/>
          <p:nvPr/>
        </p:nvSpPr>
        <p:spPr>
          <a:xfrm>
            <a:off x="2379074" y="328098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3" name="55"/>
          <p:cNvSpPr txBox="1"/>
          <p:nvPr/>
        </p:nvSpPr>
        <p:spPr>
          <a:xfrm>
            <a:off x="2431796" y="3342258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55</a:t>
            </a:r>
          </a:p>
        </p:txBody>
      </p:sp>
      <p:sp>
        <p:nvSpPr>
          <p:cNvPr id="704" name="="/>
          <p:cNvSpPr txBox="1"/>
          <p:nvPr/>
        </p:nvSpPr>
        <p:spPr>
          <a:xfrm>
            <a:off x="1741347" y="2906331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705" name="2. Create an equivalent fraction:"/>
          <p:cNvSpPr txBox="1"/>
          <p:nvPr/>
        </p:nvSpPr>
        <p:spPr>
          <a:xfrm>
            <a:off x="159865" y="4177887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2. Create an equivalent fraction:</a:t>
            </a:r>
          </a:p>
        </p:txBody>
      </p:sp>
      <p:sp>
        <p:nvSpPr>
          <p:cNvPr id="706" name="Line"/>
          <p:cNvSpPr/>
          <p:nvPr/>
        </p:nvSpPr>
        <p:spPr>
          <a:xfrm>
            <a:off x="817025" y="546903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7" name="="/>
          <p:cNvSpPr txBox="1"/>
          <p:nvPr/>
        </p:nvSpPr>
        <p:spPr>
          <a:xfrm>
            <a:off x="1785823" y="5145182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708" name="36"/>
          <p:cNvSpPr txBox="1"/>
          <p:nvPr/>
        </p:nvSpPr>
        <p:spPr>
          <a:xfrm>
            <a:off x="2495346" y="4834032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36</a:t>
            </a:r>
          </a:p>
        </p:txBody>
      </p:sp>
      <p:sp>
        <p:nvSpPr>
          <p:cNvPr id="709" name="Line"/>
          <p:cNvSpPr/>
          <p:nvPr/>
        </p:nvSpPr>
        <p:spPr>
          <a:xfrm>
            <a:off x="2442625" y="543728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10" name="48"/>
          <p:cNvSpPr txBox="1"/>
          <p:nvPr/>
        </p:nvSpPr>
        <p:spPr>
          <a:xfrm>
            <a:off x="2533396" y="5514022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48</a:t>
            </a:r>
          </a:p>
        </p:txBody>
      </p:sp>
      <p:sp>
        <p:nvSpPr>
          <p:cNvPr id="711" name="Text"/>
          <p:cNvSpPr txBox="1"/>
          <p:nvPr/>
        </p:nvSpPr>
        <p:spPr>
          <a:xfrm>
            <a:off x="920597" y="5526722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712" name="6"/>
          <p:cNvSpPr txBox="1"/>
          <p:nvPr/>
        </p:nvSpPr>
        <p:spPr>
          <a:xfrm>
            <a:off x="958697" y="4816062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713" name="3. Change to a mixed number, then draw a model: 37/9"/>
          <p:cNvSpPr txBox="1"/>
          <p:nvPr/>
        </p:nvSpPr>
        <p:spPr>
          <a:xfrm>
            <a:off x="115404" y="6508813"/>
            <a:ext cx="5458690" cy="26162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3. Change to a mixed number, then draw a model: 37/9</a:t>
            </a:r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714" name="Rectangle"/>
          <p:cNvSpPr/>
          <p:nvPr/>
        </p:nvSpPr>
        <p:spPr>
          <a:xfrm>
            <a:off x="540152" y="7710169"/>
            <a:ext cx="832213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15" name="Rectangle"/>
          <p:cNvSpPr/>
          <p:nvPr/>
        </p:nvSpPr>
        <p:spPr>
          <a:xfrm>
            <a:off x="1488787" y="7710169"/>
            <a:ext cx="832213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16" name="Rectangle"/>
          <p:cNvSpPr/>
          <p:nvPr/>
        </p:nvSpPr>
        <p:spPr>
          <a:xfrm>
            <a:off x="2437421" y="7710169"/>
            <a:ext cx="832214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17" name="Rectangle"/>
          <p:cNvSpPr/>
          <p:nvPr/>
        </p:nvSpPr>
        <p:spPr>
          <a:xfrm>
            <a:off x="3386056" y="7714774"/>
            <a:ext cx="832213" cy="112738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18" name="Rectangle"/>
          <p:cNvSpPr/>
          <p:nvPr/>
        </p:nvSpPr>
        <p:spPr>
          <a:xfrm>
            <a:off x="4334691" y="7714774"/>
            <a:ext cx="832213" cy="112738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Week 4: Day 5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4: Day 5</a:t>
            </a:r>
          </a:p>
        </p:txBody>
      </p:sp>
      <p:sp>
        <p:nvSpPr>
          <p:cNvPr id="763" name="Define the following terms in your own words:…"/>
          <p:cNvSpPr txBox="1"/>
          <p:nvPr/>
        </p:nvSpPr>
        <p:spPr>
          <a:xfrm>
            <a:off x="568193" y="7429527"/>
            <a:ext cx="11868414" cy="1625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Define the following terms in your own words: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4. product: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5. decimal:</a:t>
            </a:r>
          </a:p>
        </p:txBody>
      </p:sp>
      <p:sp>
        <p:nvSpPr>
          <p:cNvPr id="764" name="Rectangle"/>
          <p:cNvSpPr/>
          <p:nvPr/>
        </p:nvSpPr>
        <p:spPr>
          <a:xfrm>
            <a:off x="8564709" y="2097939"/>
            <a:ext cx="3455264" cy="4670456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765" name="3. Drew baked 3 3/4 pounds of baked ziti, then baked 5 5/6 pounds of lasagna. How much pasta did he bake in all?"/>
          <p:cNvSpPr txBox="1"/>
          <p:nvPr/>
        </p:nvSpPr>
        <p:spPr>
          <a:xfrm>
            <a:off x="8714999" y="2324100"/>
            <a:ext cx="315468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3. Drew baked </a:t>
            </a:r>
            <a:r>
              <a:rPr b="1"/>
              <a:t>3</a:t>
            </a:r>
            <a:r>
              <a:t> 3/4 pounds of baked ziti, then baked </a:t>
            </a:r>
            <a:r>
              <a:rPr b="1"/>
              <a:t>5</a:t>
            </a:r>
            <a:r>
              <a:t> 5/6 pounds of lasagna. How much pasta did he bake in all?</a:t>
            </a:r>
          </a:p>
        </p:txBody>
      </p:sp>
      <p:sp>
        <p:nvSpPr>
          <p:cNvPr id="766" name="Rectangle"/>
          <p:cNvSpPr/>
          <p:nvPr/>
        </p:nvSpPr>
        <p:spPr>
          <a:xfrm>
            <a:off x="887825" y="2057266"/>
            <a:ext cx="3771554" cy="4670456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767" name="1. Calculate the sum of:…"/>
          <p:cNvSpPr txBox="1"/>
          <p:nvPr/>
        </p:nvSpPr>
        <p:spPr>
          <a:xfrm>
            <a:off x="855093" y="2280077"/>
            <a:ext cx="381698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1. Calculate the sum of:</a:t>
            </a:r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18         1.91    and       7.2</a:t>
            </a:r>
          </a:p>
        </p:txBody>
      </p:sp>
      <p:sp>
        <p:nvSpPr>
          <p:cNvPr id="768" name="2. Round the following number to the nearest place-value indicated:…"/>
          <p:cNvSpPr txBox="1"/>
          <p:nvPr/>
        </p:nvSpPr>
        <p:spPr>
          <a:xfrm>
            <a:off x="4871713" y="2274166"/>
            <a:ext cx="3480663" cy="43180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2. Round the following number to the nearest place-value indicated: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r>
              <a:t>7.899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1:____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.1:________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.01:___________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.001:_____________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Daily Math Review</a:t>
            </a:r>
          </a:p>
        </p:txBody>
      </p:sp>
      <p:sp>
        <p:nvSpPr>
          <p:cNvPr id="779" name="5th Grade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181782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5th Grade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Benchmark 2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Week 5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Week 5: Day 1"/>
          <p:cNvSpPr txBox="1">
            <a:spLocks noGrp="1"/>
          </p:cNvSpPr>
          <p:nvPr>
            <p:ph type="ctrTitle"/>
          </p:nvPr>
        </p:nvSpPr>
        <p:spPr>
          <a:xfrm>
            <a:off x="1269999" y="724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5: Day 1</a:t>
            </a:r>
          </a:p>
        </p:txBody>
      </p:sp>
      <p:pic>
        <p:nvPicPr>
          <p:cNvPr id="7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1889070"/>
            <a:ext cx="2548142" cy="2341107"/>
          </a:xfrm>
          <a:prstGeom prst="rect">
            <a:avLst/>
          </a:prstGeom>
          <a:ln w="12700">
            <a:miter lim="400000"/>
          </a:ln>
        </p:spPr>
      </p:pic>
      <p:sp>
        <p:nvSpPr>
          <p:cNvPr id="783" name="Write the following number as a fraction and an improper fraction, then shade it on the grid: (2x1) + (6x.01)…"/>
          <p:cNvSpPr txBox="1"/>
          <p:nvPr/>
        </p:nvSpPr>
        <p:spPr>
          <a:xfrm>
            <a:off x="309524" y="2190749"/>
            <a:ext cx="8172824" cy="501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Write the following number as a fraction and an improper fraction, then shade it on the grid:</a:t>
            </a:r>
            <a:br/>
            <a:r>
              <a:t>(2x1) + (6x.01)</a:t>
            </a:r>
            <a:endParaRPr u="sng"/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1. Fraction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2. Improper fraction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Simplest form: ____________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784" name="Rectangle"/>
          <p:cNvSpPr/>
          <p:nvPr/>
        </p:nvSpPr>
        <p:spPr>
          <a:xfrm>
            <a:off x="4546773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785" name="Rectangle"/>
          <p:cNvSpPr/>
          <p:nvPr/>
        </p:nvSpPr>
        <p:spPr>
          <a:xfrm>
            <a:off x="427235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786" name="4. Calculate the difference in weights:…"/>
          <p:cNvSpPr txBox="1"/>
          <p:nvPr/>
        </p:nvSpPr>
        <p:spPr>
          <a:xfrm>
            <a:off x="404519" y="6651638"/>
            <a:ext cx="381698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4. Calculate the difference in weights: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 pounds and 11.67 pounds </a:t>
            </a:r>
          </a:p>
        </p:txBody>
      </p:sp>
      <p:sp>
        <p:nvSpPr>
          <p:cNvPr id="787" name="5. Find the greatest common factor of:…"/>
          <p:cNvSpPr txBox="1"/>
          <p:nvPr/>
        </p:nvSpPr>
        <p:spPr>
          <a:xfrm>
            <a:off x="4814527" y="6651638"/>
            <a:ext cx="337574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Find the greatest common factor of: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15, 30, and 45</a:t>
            </a:r>
          </a:p>
        </p:txBody>
      </p:sp>
      <p:pic>
        <p:nvPicPr>
          <p:cNvPr id="7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4430147"/>
            <a:ext cx="2548143" cy="2341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6971223"/>
            <a:ext cx="2548143" cy="2341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Week 5: Day 2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5: Day 2</a:t>
            </a:r>
          </a:p>
        </p:txBody>
      </p:sp>
      <p:sp>
        <p:nvSpPr>
          <p:cNvPr id="805" name="4-5. Create and solve an addition word problem using the following numbers:…"/>
          <p:cNvSpPr txBox="1"/>
          <p:nvPr/>
        </p:nvSpPr>
        <p:spPr>
          <a:xfrm>
            <a:off x="571971" y="7054850"/>
            <a:ext cx="11860858" cy="22225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4-5. Create and solve an </a:t>
            </a:r>
            <a:r>
              <a:rPr u="sng"/>
              <a:t>addition</a:t>
            </a:r>
            <a:r>
              <a:t> word problem using the following numbers: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rPr b="1"/>
              <a:t>16 </a:t>
            </a:r>
            <a:r>
              <a:t>3/5 and</a:t>
            </a:r>
            <a:r>
              <a:rPr b="1"/>
              <a:t>  3 </a:t>
            </a:r>
            <a:r>
              <a:t>2/3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Solution:______________</a:t>
            </a:r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806" name="Round the following number to the nearest place-value indicated:…"/>
          <p:cNvSpPr txBox="1"/>
          <p:nvPr/>
        </p:nvSpPr>
        <p:spPr>
          <a:xfrm>
            <a:off x="368701" y="2367566"/>
            <a:ext cx="499496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>
              <a:buSzPct val="100000"/>
              <a:buAutoNum type="arabicPeriod"/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Round the following number to the nearest place-value indicated: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r>
              <a:t>19.912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1:____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.1:________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.01:___________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.001:_____________</a:t>
            </a:r>
          </a:p>
        </p:txBody>
      </p:sp>
      <p:pic>
        <p:nvPicPr>
          <p:cNvPr id="8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3411" y="3325427"/>
            <a:ext cx="3447330" cy="3167235"/>
          </a:xfrm>
          <a:prstGeom prst="rect">
            <a:avLst/>
          </a:prstGeom>
          <a:ln w="12700">
            <a:miter lim="400000"/>
          </a:ln>
        </p:spPr>
      </p:pic>
      <p:sp>
        <p:nvSpPr>
          <p:cNvPr id="808" name="2. Shade in the  equivalent to 3/6"/>
          <p:cNvSpPr txBox="1"/>
          <p:nvPr/>
        </p:nvSpPr>
        <p:spPr>
          <a:xfrm>
            <a:off x="4948392" y="2189763"/>
            <a:ext cx="511736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2. Shade in the</a:t>
            </a:r>
            <a:br/>
            <a:r>
              <a:t> equivalent to 3/6</a:t>
            </a:r>
          </a:p>
        </p:txBody>
      </p:sp>
      <p:sp>
        <p:nvSpPr>
          <p:cNvPr id="809" name="3. Compare:…"/>
          <p:cNvSpPr txBox="1"/>
          <p:nvPr/>
        </p:nvSpPr>
        <p:spPr>
          <a:xfrm>
            <a:off x="9663190" y="2626439"/>
            <a:ext cx="3129284" cy="340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Compare: 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&lt;    &gt;   =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14/28___1/2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Week 5: Day 3"/>
          <p:cNvSpPr txBox="1">
            <a:spLocks noGrp="1"/>
          </p:cNvSpPr>
          <p:nvPr>
            <p:ph type="ctrTitle"/>
          </p:nvPr>
        </p:nvSpPr>
        <p:spPr>
          <a:xfrm>
            <a:off x="1120055" y="2375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5: Day 3</a:t>
            </a:r>
          </a:p>
        </p:txBody>
      </p:sp>
      <p:sp>
        <p:nvSpPr>
          <p:cNvPr id="820" name="Rectangle"/>
          <p:cNvSpPr/>
          <p:nvPr/>
        </p:nvSpPr>
        <p:spPr>
          <a:xfrm>
            <a:off x="8920509" y="2095500"/>
            <a:ext cx="3574307" cy="70104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821" name="4. For Layla’s class celebration, she brought in 5 trays of muffins. The students ate 3 1/4 trays. How many trays of muffins did she have left?"/>
          <p:cNvSpPr txBox="1"/>
          <p:nvPr/>
        </p:nvSpPr>
        <p:spPr>
          <a:xfrm>
            <a:off x="9004499" y="2228849"/>
            <a:ext cx="3309411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900">
                <a:latin typeface="Times"/>
                <a:ea typeface="Times"/>
                <a:cs typeface="Times"/>
                <a:sym typeface="Times"/>
              </a:defRPr>
            </a:pPr>
            <a:r>
              <a:t>4. For Layla’s class celebration, she brought in 5 trays of muffins. The students ate </a:t>
            </a:r>
            <a:r>
              <a:rPr b="1"/>
              <a:t>3</a:t>
            </a:r>
            <a:r>
              <a:t> 1/4 trays. How many trays of muffins did she have left?</a:t>
            </a:r>
          </a:p>
        </p:txBody>
      </p:sp>
      <p:sp>
        <p:nvSpPr>
          <p:cNvPr id="822" name="Rectangle"/>
          <p:cNvSpPr/>
          <p:nvPr/>
        </p:nvSpPr>
        <p:spPr>
          <a:xfrm>
            <a:off x="4643311" y="2095500"/>
            <a:ext cx="3718178" cy="70104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823" name="2. In Amara’s class, 1/3 of the 21 students have blue eyes. How many students have blue eyes?…"/>
          <p:cNvSpPr txBox="1"/>
          <p:nvPr/>
        </p:nvSpPr>
        <p:spPr>
          <a:xfrm>
            <a:off x="4774423" y="2781299"/>
            <a:ext cx="3527889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2. In Amara’s class, 1/3 of the 21 students have blue eyes. How many students have blue eyes?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1900">
                <a:latin typeface="Times"/>
                <a:ea typeface="Times"/>
                <a:cs typeface="Times"/>
                <a:sym typeface="Times"/>
              </a:defRPr>
            </a:pPr>
            <a:r>
              <a:t>3: Draw a model to prove your answer:</a:t>
            </a:r>
          </a:p>
        </p:txBody>
      </p:sp>
      <p:sp>
        <p:nvSpPr>
          <p:cNvPr id="824" name="Rectangle"/>
          <p:cNvSpPr/>
          <p:nvPr/>
        </p:nvSpPr>
        <p:spPr>
          <a:xfrm>
            <a:off x="413293" y="2082800"/>
            <a:ext cx="3574307" cy="70358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825" name="1.  Explain the steps for multiplying fractions:"/>
          <p:cNvSpPr txBox="1"/>
          <p:nvPr/>
        </p:nvSpPr>
        <p:spPr>
          <a:xfrm>
            <a:off x="328658" y="2717799"/>
            <a:ext cx="3743578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1.  Explain the steps for multiplying fractions: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826" name="5. Prove your answer by checking with the inverse operation:"/>
          <p:cNvSpPr txBox="1"/>
          <p:nvPr/>
        </p:nvSpPr>
        <p:spPr>
          <a:xfrm>
            <a:off x="8932564" y="6070599"/>
            <a:ext cx="330941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5. Prove your answer by checking with the inverse operation: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Week 5: Day 4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5: Day 4</a:t>
            </a:r>
          </a:p>
        </p:txBody>
      </p:sp>
      <p:sp>
        <p:nvSpPr>
          <p:cNvPr id="841" name="Rectangle"/>
          <p:cNvSpPr/>
          <p:nvPr/>
        </p:nvSpPr>
        <p:spPr>
          <a:xfrm>
            <a:off x="93218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2" name="5. Use the following academic vocabulary words to describe how you solved.…"/>
          <p:cNvSpPr txBox="1"/>
          <p:nvPr/>
        </p:nvSpPr>
        <p:spPr>
          <a:xfrm>
            <a:off x="9449827" y="2540000"/>
            <a:ext cx="3254326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Use the following academic vocabulary words to describe how you solved. 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-numerator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-denominator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-product</a:t>
            </a:r>
          </a:p>
        </p:txBody>
      </p:sp>
      <p:sp>
        <p:nvSpPr>
          <p:cNvPr id="843" name="Text"/>
          <p:cNvSpPr txBox="1"/>
          <p:nvPr/>
        </p:nvSpPr>
        <p:spPr>
          <a:xfrm>
            <a:off x="9398000" y="4687680"/>
            <a:ext cx="3254326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844" name="Rectangle"/>
          <p:cNvSpPr/>
          <p:nvPr/>
        </p:nvSpPr>
        <p:spPr>
          <a:xfrm>
            <a:off x="56896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845" name="4/12 of 60"/>
          <p:cNvSpPr txBox="1"/>
          <p:nvPr/>
        </p:nvSpPr>
        <p:spPr>
          <a:xfrm>
            <a:off x="6781986" y="2321339"/>
            <a:ext cx="12219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4/12 of 60 </a:t>
            </a:r>
          </a:p>
        </p:txBody>
      </p:sp>
      <p:sp>
        <p:nvSpPr>
          <p:cNvPr id="846" name="1. Create an equivalent fraction:"/>
          <p:cNvSpPr txBox="1"/>
          <p:nvPr/>
        </p:nvSpPr>
        <p:spPr>
          <a:xfrm>
            <a:off x="159865" y="2082799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1. Create an equivalent fraction:</a:t>
            </a:r>
          </a:p>
        </p:txBody>
      </p:sp>
      <p:sp>
        <p:nvSpPr>
          <p:cNvPr id="847" name="4"/>
          <p:cNvSpPr txBox="1"/>
          <p:nvPr/>
        </p:nvSpPr>
        <p:spPr>
          <a:xfrm>
            <a:off x="1060297" y="27094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848" name="Line"/>
          <p:cNvSpPr/>
          <p:nvPr/>
        </p:nvSpPr>
        <p:spPr>
          <a:xfrm>
            <a:off x="880474" y="331273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49" name="9"/>
          <p:cNvSpPr txBox="1"/>
          <p:nvPr/>
        </p:nvSpPr>
        <p:spPr>
          <a:xfrm>
            <a:off x="1060297" y="33317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9</a:t>
            </a:r>
          </a:p>
        </p:txBody>
      </p:sp>
      <p:sp>
        <p:nvSpPr>
          <p:cNvPr id="850" name="Text"/>
          <p:cNvSpPr txBox="1"/>
          <p:nvPr/>
        </p:nvSpPr>
        <p:spPr>
          <a:xfrm>
            <a:off x="2482646" y="2533904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851" name="Line"/>
          <p:cNvSpPr/>
          <p:nvPr/>
        </p:nvSpPr>
        <p:spPr>
          <a:xfrm>
            <a:off x="2379074" y="328098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52" name="108"/>
          <p:cNvSpPr txBox="1"/>
          <p:nvPr/>
        </p:nvSpPr>
        <p:spPr>
          <a:xfrm>
            <a:off x="2304694" y="3342258"/>
            <a:ext cx="8769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108</a:t>
            </a:r>
          </a:p>
        </p:txBody>
      </p:sp>
      <p:sp>
        <p:nvSpPr>
          <p:cNvPr id="853" name="="/>
          <p:cNvSpPr txBox="1"/>
          <p:nvPr/>
        </p:nvSpPr>
        <p:spPr>
          <a:xfrm>
            <a:off x="1741347" y="2906331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854" name="2. Create an equivalent fraction:"/>
          <p:cNvSpPr txBox="1"/>
          <p:nvPr/>
        </p:nvSpPr>
        <p:spPr>
          <a:xfrm>
            <a:off x="284613" y="4135532"/>
            <a:ext cx="3456623" cy="541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r>
              <a:t>2. Create an equivalent fraction:</a:t>
            </a:r>
          </a:p>
        </p:txBody>
      </p:sp>
      <p:sp>
        <p:nvSpPr>
          <p:cNvPr id="855" name="Line"/>
          <p:cNvSpPr/>
          <p:nvPr/>
        </p:nvSpPr>
        <p:spPr>
          <a:xfrm>
            <a:off x="817025" y="546903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56" name="="/>
          <p:cNvSpPr txBox="1"/>
          <p:nvPr/>
        </p:nvSpPr>
        <p:spPr>
          <a:xfrm>
            <a:off x="1785823" y="5145182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857" name="66"/>
          <p:cNvSpPr txBox="1"/>
          <p:nvPr/>
        </p:nvSpPr>
        <p:spPr>
          <a:xfrm>
            <a:off x="2495346" y="4834032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66</a:t>
            </a:r>
          </a:p>
        </p:txBody>
      </p:sp>
      <p:sp>
        <p:nvSpPr>
          <p:cNvPr id="858" name="Line"/>
          <p:cNvSpPr/>
          <p:nvPr/>
        </p:nvSpPr>
        <p:spPr>
          <a:xfrm>
            <a:off x="2442625" y="543728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59" name="121"/>
          <p:cNvSpPr txBox="1"/>
          <p:nvPr/>
        </p:nvSpPr>
        <p:spPr>
          <a:xfrm>
            <a:off x="2406294" y="5514022"/>
            <a:ext cx="8769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121</a:t>
            </a:r>
          </a:p>
        </p:txBody>
      </p:sp>
      <p:sp>
        <p:nvSpPr>
          <p:cNvPr id="860" name="Text"/>
          <p:cNvSpPr txBox="1"/>
          <p:nvPr/>
        </p:nvSpPr>
        <p:spPr>
          <a:xfrm>
            <a:off x="920597" y="5526722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861" name="6"/>
          <p:cNvSpPr txBox="1"/>
          <p:nvPr/>
        </p:nvSpPr>
        <p:spPr>
          <a:xfrm>
            <a:off x="958697" y="4816062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862" name="3. Change to a mixed number, then draw a model: 35/8"/>
          <p:cNvSpPr txBox="1"/>
          <p:nvPr/>
        </p:nvSpPr>
        <p:spPr>
          <a:xfrm>
            <a:off x="154512" y="6359525"/>
            <a:ext cx="5304376" cy="2971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3. Change to a mixed number, then draw a model: 35/8</a:t>
            </a:r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863" name="Rectangle"/>
          <p:cNvSpPr/>
          <p:nvPr/>
        </p:nvSpPr>
        <p:spPr>
          <a:xfrm>
            <a:off x="489352" y="7710169"/>
            <a:ext cx="832213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64" name="Rectangle"/>
          <p:cNvSpPr/>
          <p:nvPr/>
        </p:nvSpPr>
        <p:spPr>
          <a:xfrm>
            <a:off x="1437987" y="7710169"/>
            <a:ext cx="832213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65" name="Rectangle"/>
          <p:cNvSpPr/>
          <p:nvPr/>
        </p:nvSpPr>
        <p:spPr>
          <a:xfrm>
            <a:off x="2386621" y="7710169"/>
            <a:ext cx="832214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66" name="Rectangle"/>
          <p:cNvSpPr/>
          <p:nvPr/>
        </p:nvSpPr>
        <p:spPr>
          <a:xfrm>
            <a:off x="3335256" y="7714774"/>
            <a:ext cx="832213" cy="112738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67" name="Rectangle"/>
          <p:cNvSpPr/>
          <p:nvPr/>
        </p:nvSpPr>
        <p:spPr>
          <a:xfrm>
            <a:off x="4283891" y="7714774"/>
            <a:ext cx="832213" cy="112738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eek 1: Day 2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1: Day 2</a:t>
            </a:r>
          </a:p>
        </p:txBody>
      </p:sp>
      <p:sp>
        <p:nvSpPr>
          <p:cNvPr id="173" name="4-5. Create and solve an addition word problem using the following numbers:…"/>
          <p:cNvSpPr txBox="1"/>
          <p:nvPr/>
        </p:nvSpPr>
        <p:spPr>
          <a:xfrm>
            <a:off x="571971" y="7054850"/>
            <a:ext cx="11860858" cy="22225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4-5. Create and solve an </a:t>
            </a:r>
            <a:r>
              <a:rPr u="sng"/>
              <a:t>addition</a:t>
            </a:r>
            <a:r>
              <a:t> word problem using the following numbers: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rPr b="1"/>
              <a:t>1</a:t>
            </a:r>
            <a:r>
              <a:t>  3/4 and   1/4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Solution:______________</a:t>
            </a:r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74" name="Round the following number to the nearest place-value indicated:…"/>
          <p:cNvSpPr txBox="1"/>
          <p:nvPr/>
        </p:nvSpPr>
        <p:spPr>
          <a:xfrm>
            <a:off x="362401" y="2051050"/>
            <a:ext cx="4594647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>
              <a:buSzPct val="100000"/>
              <a:buAutoNum type="arabicPeriod"/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Round the following number to the nearest place-value indicated: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r>
              <a:t>5.6372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1:____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.1:________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.01:___________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.001:_____________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8911" y="3351755"/>
            <a:ext cx="3447330" cy="316723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2. Shade in a number that  falls between 3/100 and 3/10"/>
          <p:cNvSpPr txBox="1"/>
          <p:nvPr/>
        </p:nvSpPr>
        <p:spPr>
          <a:xfrm>
            <a:off x="4503892" y="2262108"/>
            <a:ext cx="511736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2. Shade in a number that </a:t>
            </a:r>
            <a:br/>
            <a:r>
              <a:t>falls between 3/100 and 3/10</a:t>
            </a:r>
          </a:p>
        </p:txBody>
      </p:sp>
      <p:sp>
        <p:nvSpPr>
          <p:cNvPr id="177" name="3. Compare:…"/>
          <p:cNvSpPr txBox="1"/>
          <p:nvPr/>
        </p:nvSpPr>
        <p:spPr>
          <a:xfrm>
            <a:off x="9663190" y="2353389"/>
            <a:ext cx="3129284" cy="39497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Compare: 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&lt;    &gt;   =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18/2___2/18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Week 5: Day 5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5: Day 5</a:t>
            </a:r>
          </a:p>
        </p:txBody>
      </p:sp>
      <p:sp>
        <p:nvSpPr>
          <p:cNvPr id="911" name="Define the following terms in your own words:…"/>
          <p:cNvSpPr txBox="1"/>
          <p:nvPr/>
        </p:nvSpPr>
        <p:spPr>
          <a:xfrm>
            <a:off x="568193" y="7429527"/>
            <a:ext cx="11868414" cy="1625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Define the following terms in your own words: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4. numerator: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5. denominator:</a:t>
            </a:r>
          </a:p>
        </p:txBody>
      </p:sp>
      <p:sp>
        <p:nvSpPr>
          <p:cNvPr id="912" name="Rectangle"/>
          <p:cNvSpPr/>
          <p:nvPr/>
        </p:nvSpPr>
        <p:spPr>
          <a:xfrm>
            <a:off x="8564709" y="2097939"/>
            <a:ext cx="3455264" cy="4670456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13" name="3. In Amara’s class, 1/3 of the 21 students have blue eyes. How many students have blue eyes?"/>
          <p:cNvSpPr txBox="1"/>
          <p:nvPr/>
        </p:nvSpPr>
        <p:spPr>
          <a:xfrm>
            <a:off x="8714999" y="2095500"/>
            <a:ext cx="3154685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3. In Amara’s class, 1/3 of the 21 students have blue eyes. How many students have blue eyes?</a:t>
            </a:r>
          </a:p>
        </p:txBody>
      </p:sp>
      <p:sp>
        <p:nvSpPr>
          <p:cNvPr id="914" name="Rectangle"/>
          <p:cNvSpPr/>
          <p:nvPr/>
        </p:nvSpPr>
        <p:spPr>
          <a:xfrm>
            <a:off x="887825" y="2057266"/>
            <a:ext cx="3771554" cy="4670456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15" name="1. Find the greatest common factor of:…"/>
          <p:cNvSpPr txBox="1"/>
          <p:nvPr/>
        </p:nvSpPr>
        <p:spPr>
          <a:xfrm>
            <a:off x="865109" y="1997916"/>
            <a:ext cx="381698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1. Find the greatest common factor of: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15, 30, and 45</a:t>
            </a:r>
          </a:p>
        </p:txBody>
      </p:sp>
      <p:sp>
        <p:nvSpPr>
          <p:cNvPr id="916" name="2. Round the following number to the nearest place-value indicated:…"/>
          <p:cNvSpPr txBox="1"/>
          <p:nvPr/>
        </p:nvSpPr>
        <p:spPr>
          <a:xfrm>
            <a:off x="4871713" y="2083666"/>
            <a:ext cx="3480663" cy="46990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2. Round the following number to the nearest place-value indicated: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r>
              <a:t>19.912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1:____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.1:________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.01:___________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.001:_____________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Daily Math Review</a:t>
            </a:r>
          </a:p>
        </p:txBody>
      </p:sp>
      <p:sp>
        <p:nvSpPr>
          <p:cNvPr id="927" name="5th Grade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181782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5th Grade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Benchmark 2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Week 6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Week 6: Day 1"/>
          <p:cNvSpPr txBox="1">
            <a:spLocks noGrp="1"/>
          </p:cNvSpPr>
          <p:nvPr>
            <p:ph type="ctrTitle"/>
          </p:nvPr>
        </p:nvSpPr>
        <p:spPr>
          <a:xfrm>
            <a:off x="1269999" y="724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6: Day 1</a:t>
            </a:r>
          </a:p>
        </p:txBody>
      </p:sp>
      <p:pic>
        <p:nvPicPr>
          <p:cNvPr id="9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1889070"/>
            <a:ext cx="2548142" cy="2341107"/>
          </a:xfrm>
          <a:prstGeom prst="rect">
            <a:avLst/>
          </a:prstGeom>
          <a:ln w="12700">
            <a:miter lim="400000"/>
          </a:ln>
        </p:spPr>
      </p:pic>
      <p:sp>
        <p:nvSpPr>
          <p:cNvPr id="931" name="Write the following number as a fraction and an improper fraction, then shade it on the grid: 1 + (2 * 1/10) + (4*100)…"/>
          <p:cNvSpPr txBox="1"/>
          <p:nvPr/>
        </p:nvSpPr>
        <p:spPr>
          <a:xfrm>
            <a:off x="309524" y="2190749"/>
            <a:ext cx="8172824" cy="501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Write the following number as a fraction and an improper fraction, then shade it on the grid:</a:t>
            </a:r>
            <a:br/>
            <a:r>
              <a:t>1 + (2 * 1/10) + (4*100)</a:t>
            </a:r>
            <a:endParaRPr u="sng"/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1. Fraction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2. Improper fraction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Simplest form: ____________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32" name="Rectangle"/>
          <p:cNvSpPr/>
          <p:nvPr/>
        </p:nvSpPr>
        <p:spPr>
          <a:xfrm>
            <a:off x="4546773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33" name="Rectangle"/>
          <p:cNvSpPr/>
          <p:nvPr/>
        </p:nvSpPr>
        <p:spPr>
          <a:xfrm>
            <a:off x="427235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34" name="4. Calculate the product:…"/>
          <p:cNvSpPr txBox="1"/>
          <p:nvPr/>
        </p:nvSpPr>
        <p:spPr>
          <a:xfrm>
            <a:off x="414535" y="6524638"/>
            <a:ext cx="379695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4. Calculate the product:</a:t>
            </a:r>
          </a:p>
          <a:p>
            <a:pPr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t>two and three tenths and sixty hundredths</a:t>
            </a:r>
          </a:p>
        </p:txBody>
      </p:sp>
      <p:sp>
        <p:nvSpPr>
          <p:cNvPr id="935" name="5. Find the greatest common factor of:…"/>
          <p:cNvSpPr txBox="1"/>
          <p:nvPr/>
        </p:nvSpPr>
        <p:spPr>
          <a:xfrm>
            <a:off x="4613113" y="6511938"/>
            <a:ext cx="36388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Find the greatest common factor of: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33 and 88</a:t>
            </a:r>
          </a:p>
        </p:txBody>
      </p:sp>
      <p:pic>
        <p:nvPicPr>
          <p:cNvPr id="9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4430147"/>
            <a:ext cx="2548143" cy="2341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6971223"/>
            <a:ext cx="2548143" cy="2341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Week 6: Day 2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6: Day 2</a:t>
            </a:r>
          </a:p>
        </p:txBody>
      </p:sp>
      <p:sp>
        <p:nvSpPr>
          <p:cNvPr id="953" name="4-5. Create and solve a multiplication word problem using the following numbers:…"/>
          <p:cNvSpPr txBox="1"/>
          <p:nvPr/>
        </p:nvSpPr>
        <p:spPr>
          <a:xfrm>
            <a:off x="571971" y="7054850"/>
            <a:ext cx="11860858" cy="22225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4-5. Create and solve a multiplication word problem using the following numbers: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rPr b="1"/>
              <a:t>5 </a:t>
            </a:r>
            <a:r>
              <a:t>and</a:t>
            </a:r>
            <a:r>
              <a:rPr b="1"/>
              <a:t> 2 </a:t>
            </a:r>
            <a:r>
              <a:t>2/9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Solution:______________</a:t>
            </a:r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54" name="Round the following number to the nearest place-value indicated:…"/>
          <p:cNvSpPr txBox="1"/>
          <p:nvPr/>
        </p:nvSpPr>
        <p:spPr>
          <a:xfrm>
            <a:off x="368701" y="2189763"/>
            <a:ext cx="499496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indent="-317500">
              <a:buSzPct val="100000"/>
              <a:buAutoNum type="arabicPeriod"/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Round the following number to the nearest place-value indicated: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67,102.1811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1:____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.1:________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.01:___________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.001:_____________</a:t>
            </a:r>
          </a:p>
        </p:txBody>
      </p:sp>
      <p:pic>
        <p:nvPicPr>
          <p:cNvPr id="9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3411" y="3325427"/>
            <a:ext cx="3447330" cy="3167235"/>
          </a:xfrm>
          <a:prstGeom prst="rect">
            <a:avLst/>
          </a:prstGeom>
          <a:ln w="12700">
            <a:miter lim="400000"/>
          </a:ln>
        </p:spPr>
      </p:pic>
      <p:sp>
        <p:nvSpPr>
          <p:cNvPr id="956" name="2. Shade in the  equivalent to 4/5"/>
          <p:cNvSpPr txBox="1"/>
          <p:nvPr/>
        </p:nvSpPr>
        <p:spPr>
          <a:xfrm>
            <a:off x="4948392" y="2189763"/>
            <a:ext cx="511736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2. Shade in the</a:t>
            </a:r>
            <a:br/>
            <a:r>
              <a:t> equivalent to 4/5</a:t>
            </a:r>
          </a:p>
        </p:txBody>
      </p:sp>
      <p:sp>
        <p:nvSpPr>
          <p:cNvPr id="957" name="3. Compare:…"/>
          <p:cNvSpPr txBox="1"/>
          <p:nvPr/>
        </p:nvSpPr>
        <p:spPr>
          <a:xfrm>
            <a:off x="9663190" y="2353389"/>
            <a:ext cx="3129284" cy="39497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Compare: 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&lt;    &gt;   =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2/3___17/21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Week 6: Day 3"/>
          <p:cNvSpPr txBox="1">
            <a:spLocks noGrp="1"/>
          </p:cNvSpPr>
          <p:nvPr>
            <p:ph type="ctrTitle"/>
          </p:nvPr>
        </p:nvSpPr>
        <p:spPr>
          <a:xfrm>
            <a:off x="1120055" y="2375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6: Day 3</a:t>
            </a:r>
          </a:p>
        </p:txBody>
      </p:sp>
      <p:sp>
        <p:nvSpPr>
          <p:cNvPr id="968" name="Rectangle"/>
          <p:cNvSpPr/>
          <p:nvPr/>
        </p:nvSpPr>
        <p:spPr>
          <a:xfrm>
            <a:off x="8920509" y="2095500"/>
            <a:ext cx="3574307" cy="70104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69" name="4. Addison charged her phone for 2/8 of an hour then took a break. Thirty minutes later, she charged it for 3/6 of an hour. How much total time did she charge her phone?"/>
          <p:cNvSpPr txBox="1"/>
          <p:nvPr/>
        </p:nvSpPr>
        <p:spPr>
          <a:xfrm>
            <a:off x="9004500" y="2474042"/>
            <a:ext cx="3321596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4. Addison charged her phone for 2/8 of an hour then took a break. Thirty minutes later, she charged it for 3/6 of an hour. How much total time did she charge her phone?</a:t>
            </a:r>
          </a:p>
        </p:txBody>
      </p:sp>
      <p:sp>
        <p:nvSpPr>
          <p:cNvPr id="970" name="Rectangle"/>
          <p:cNvSpPr/>
          <p:nvPr/>
        </p:nvSpPr>
        <p:spPr>
          <a:xfrm>
            <a:off x="4643311" y="2095500"/>
            <a:ext cx="3718178" cy="70104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71" name="2.  Morgan has 36 jumpsuits for her horse competitions. 1/9 of the jumpsuits are old, and so she decided to donate them. How many jumpsuits did she donate?…"/>
          <p:cNvSpPr txBox="1"/>
          <p:nvPr/>
        </p:nvSpPr>
        <p:spPr>
          <a:xfrm>
            <a:off x="4759697" y="2505805"/>
            <a:ext cx="3460651" cy="40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2.  Morgan has 36 jumpsuits for her horse competitions. 1/9 of the jumpsuits are old, and so she decided to donate them. How many jumpsuits did she donate?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3: Draw a model to prove your answer:</a:t>
            </a:r>
          </a:p>
        </p:txBody>
      </p:sp>
      <p:sp>
        <p:nvSpPr>
          <p:cNvPr id="972" name="Rectangle"/>
          <p:cNvSpPr/>
          <p:nvPr/>
        </p:nvSpPr>
        <p:spPr>
          <a:xfrm>
            <a:off x="413293" y="2082800"/>
            <a:ext cx="3574307" cy="70358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73" name="1.  Explain the steps for multiplying fractions and mixed numbers:"/>
          <p:cNvSpPr txBox="1"/>
          <p:nvPr/>
        </p:nvSpPr>
        <p:spPr>
          <a:xfrm>
            <a:off x="328658" y="2565399"/>
            <a:ext cx="3743578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1.  Explain the steps for multiplying fractions and mixed numbers: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74" name="5. Convert your final answer into minutes:"/>
          <p:cNvSpPr txBox="1"/>
          <p:nvPr/>
        </p:nvSpPr>
        <p:spPr>
          <a:xfrm>
            <a:off x="9004500" y="5937755"/>
            <a:ext cx="310602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5. Convert your final answer into minutes: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Week 6: Day 4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6: Day 4</a:t>
            </a:r>
          </a:p>
        </p:txBody>
      </p:sp>
      <p:sp>
        <p:nvSpPr>
          <p:cNvPr id="990" name="Rectangle"/>
          <p:cNvSpPr/>
          <p:nvPr/>
        </p:nvSpPr>
        <p:spPr>
          <a:xfrm>
            <a:off x="93218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91" name="5. Use the following academic vocabulary words to describe how you solved.…"/>
          <p:cNvSpPr txBox="1"/>
          <p:nvPr/>
        </p:nvSpPr>
        <p:spPr>
          <a:xfrm>
            <a:off x="9309099" y="2540000"/>
            <a:ext cx="3432127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Use the following academic vocabulary words to describe how you solved. 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-mixed number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-improper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-product</a:t>
            </a:r>
          </a:p>
        </p:txBody>
      </p:sp>
      <p:sp>
        <p:nvSpPr>
          <p:cNvPr id="992" name="Text"/>
          <p:cNvSpPr txBox="1"/>
          <p:nvPr/>
        </p:nvSpPr>
        <p:spPr>
          <a:xfrm>
            <a:off x="9398000" y="4687680"/>
            <a:ext cx="3254326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993" name="Rectangle"/>
          <p:cNvSpPr/>
          <p:nvPr/>
        </p:nvSpPr>
        <p:spPr>
          <a:xfrm>
            <a:off x="56896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94" name="5 1/2         2 1/3"/>
          <p:cNvSpPr txBox="1"/>
          <p:nvPr/>
        </p:nvSpPr>
        <p:spPr>
          <a:xfrm>
            <a:off x="6534993" y="2321339"/>
            <a:ext cx="171593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rPr b="1"/>
              <a:t>5</a:t>
            </a:r>
            <a:r>
              <a:t> 1/2         </a:t>
            </a:r>
            <a:r>
              <a:rPr b="1"/>
              <a:t>2</a:t>
            </a:r>
            <a:r>
              <a:t> 1/3</a:t>
            </a:r>
          </a:p>
        </p:txBody>
      </p:sp>
      <p:sp>
        <p:nvSpPr>
          <p:cNvPr id="995" name="1. Create an equivalent fraction:"/>
          <p:cNvSpPr txBox="1"/>
          <p:nvPr/>
        </p:nvSpPr>
        <p:spPr>
          <a:xfrm>
            <a:off x="159865" y="2082799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1. Create an equivalent fraction:</a:t>
            </a:r>
          </a:p>
        </p:txBody>
      </p:sp>
      <p:sp>
        <p:nvSpPr>
          <p:cNvPr id="996" name="8"/>
          <p:cNvSpPr txBox="1"/>
          <p:nvPr/>
        </p:nvSpPr>
        <p:spPr>
          <a:xfrm>
            <a:off x="1060297" y="27094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  <p:sp>
        <p:nvSpPr>
          <p:cNvPr id="997" name="Line"/>
          <p:cNvSpPr/>
          <p:nvPr/>
        </p:nvSpPr>
        <p:spPr>
          <a:xfrm>
            <a:off x="880474" y="331273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998" name="11"/>
          <p:cNvSpPr txBox="1"/>
          <p:nvPr/>
        </p:nvSpPr>
        <p:spPr>
          <a:xfrm>
            <a:off x="933196" y="3331781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11</a:t>
            </a:r>
          </a:p>
        </p:txBody>
      </p:sp>
      <p:sp>
        <p:nvSpPr>
          <p:cNvPr id="999" name="Text"/>
          <p:cNvSpPr txBox="1"/>
          <p:nvPr/>
        </p:nvSpPr>
        <p:spPr>
          <a:xfrm>
            <a:off x="2482646" y="2533904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1000" name="Line"/>
          <p:cNvSpPr/>
          <p:nvPr/>
        </p:nvSpPr>
        <p:spPr>
          <a:xfrm>
            <a:off x="2379074" y="328098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01" name="77"/>
          <p:cNvSpPr txBox="1"/>
          <p:nvPr/>
        </p:nvSpPr>
        <p:spPr>
          <a:xfrm>
            <a:off x="2431796" y="3342258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77</a:t>
            </a:r>
          </a:p>
        </p:txBody>
      </p:sp>
      <p:sp>
        <p:nvSpPr>
          <p:cNvPr id="1002" name="="/>
          <p:cNvSpPr txBox="1"/>
          <p:nvPr/>
        </p:nvSpPr>
        <p:spPr>
          <a:xfrm>
            <a:off x="1741347" y="2906331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1003" name="2. Create an equivalent fraction:"/>
          <p:cNvSpPr txBox="1"/>
          <p:nvPr/>
        </p:nvSpPr>
        <p:spPr>
          <a:xfrm>
            <a:off x="159865" y="4177887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2. Create an equivalent fraction:</a:t>
            </a:r>
          </a:p>
        </p:txBody>
      </p:sp>
      <p:sp>
        <p:nvSpPr>
          <p:cNvPr id="1004" name="Line"/>
          <p:cNvSpPr/>
          <p:nvPr/>
        </p:nvSpPr>
        <p:spPr>
          <a:xfrm>
            <a:off x="817025" y="546903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05" name="="/>
          <p:cNvSpPr txBox="1"/>
          <p:nvPr/>
        </p:nvSpPr>
        <p:spPr>
          <a:xfrm>
            <a:off x="1785823" y="5145182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1006" name="28"/>
          <p:cNvSpPr txBox="1"/>
          <p:nvPr/>
        </p:nvSpPr>
        <p:spPr>
          <a:xfrm>
            <a:off x="2495346" y="4834032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28</a:t>
            </a:r>
          </a:p>
        </p:txBody>
      </p:sp>
      <p:sp>
        <p:nvSpPr>
          <p:cNvPr id="1007" name="Line"/>
          <p:cNvSpPr/>
          <p:nvPr/>
        </p:nvSpPr>
        <p:spPr>
          <a:xfrm>
            <a:off x="2442625" y="543728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08" name="35"/>
          <p:cNvSpPr txBox="1"/>
          <p:nvPr/>
        </p:nvSpPr>
        <p:spPr>
          <a:xfrm>
            <a:off x="2533396" y="5514022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35</a:t>
            </a:r>
          </a:p>
        </p:txBody>
      </p:sp>
      <p:sp>
        <p:nvSpPr>
          <p:cNvPr id="1009" name="Text"/>
          <p:cNvSpPr txBox="1"/>
          <p:nvPr/>
        </p:nvSpPr>
        <p:spPr>
          <a:xfrm>
            <a:off x="920597" y="5526722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1010" name="4"/>
          <p:cNvSpPr txBox="1"/>
          <p:nvPr/>
        </p:nvSpPr>
        <p:spPr>
          <a:xfrm>
            <a:off x="958697" y="4816062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1011" name="3. Change to a mixed number, then draw a model: 37/8"/>
          <p:cNvSpPr txBox="1"/>
          <p:nvPr/>
        </p:nvSpPr>
        <p:spPr>
          <a:xfrm>
            <a:off x="154512" y="6359525"/>
            <a:ext cx="5304376" cy="2971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3. Change to a mixed number, then draw a model: 37/8</a:t>
            </a:r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012" name="Rectangle"/>
          <p:cNvSpPr/>
          <p:nvPr/>
        </p:nvSpPr>
        <p:spPr>
          <a:xfrm>
            <a:off x="429773" y="7593584"/>
            <a:ext cx="832213" cy="112738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13" name="Rectangle"/>
          <p:cNvSpPr/>
          <p:nvPr/>
        </p:nvSpPr>
        <p:spPr>
          <a:xfrm>
            <a:off x="1378408" y="7593584"/>
            <a:ext cx="832213" cy="112738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14" name="Rectangle"/>
          <p:cNvSpPr/>
          <p:nvPr/>
        </p:nvSpPr>
        <p:spPr>
          <a:xfrm>
            <a:off x="2327043" y="7593584"/>
            <a:ext cx="832213" cy="112738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15" name="Rectangle"/>
          <p:cNvSpPr/>
          <p:nvPr/>
        </p:nvSpPr>
        <p:spPr>
          <a:xfrm>
            <a:off x="3275677" y="7598188"/>
            <a:ext cx="832214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16" name="Rectangle"/>
          <p:cNvSpPr/>
          <p:nvPr/>
        </p:nvSpPr>
        <p:spPr>
          <a:xfrm>
            <a:off x="4224312" y="7598188"/>
            <a:ext cx="832214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17" name="●"/>
          <p:cNvSpPr txBox="1"/>
          <p:nvPr/>
        </p:nvSpPr>
        <p:spPr>
          <a:xfrm>
            <a:off x="7291759" y="2378489"/>
            <a:ext cx="20240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●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Week 6: Day 5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6: Day 5</a:t>
            </a:r>
          </a:p>
        </p:txBody>
      </p:sp>
      <p:sp>
        <p:nvSpPr>
          <p:cNvPr id="1063" name="Define the following terms in your own words:…"/>
          <p:cNvSpPr txBox="1"/>
          <p:nvPr/>
        </p:nvSpPr>
        <p:spPr>
          <a:xfrm>
            <a:off x="568193" y="7429527"/>
            <a:ext cx="11868414" cy="1625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Define the following terms in your own words: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4. mixed-number: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5. improper fraction:</a:t>
            </a:r>
          </a:p>
        </p:txBody>
      </p:sp>
      <p:sp>
        <p:nvSpPr>
          <p:cNvPr id="1064" name="Rectangle"/>
          <p:cNvSpPr/>
          <p:nvPr/>
        </p:nvSpPr>
        <p:spPr>
          <a:xfrm>
            <a:off x="8564709" y="2097939"/>
            <a:ext cx="3455264" cy="4670456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065" name="3.  Morgan has 36 jumpsuits for her horse competitions. 1/9 of the jumpsuits are old, and so she decided to donate them. How many jumpsuits did she donate?"/>
          <p:cNvSpPr txBox="1"/>
          <p:nvPr/>
        </p:nvSpPr>
        <p:spPr>
          <a:xfrm>
            <a:off x="8714999" y="2175086"/>
            <a:ext cx="3154684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3.  Morgan has 36 jumpsuits for her horse competitions. 1/9 of the jumpsuits are old, and so she decided to donate them. How many jumpsuits did she donate?</a:t>
            </a:r>
          </a:p>
        </p:txBody>
      </p:sp>
      <p:sp>
        <p:nvSpPr>
          <p:cNvPr id="1066" name="Rectangle"/>
          <p:cNvSpPr/>
          <p:nvPr/>
        </p:nvSpPr>
        <p:spPr>
          <a:xfrm>
            <a:off x="887825" y="2057266"/>
            <a:ext cx="3771554" cy="4670456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067" name="1. Calculate the product:…"/>
          <p:cNvSpPr txBox="1"/>
          <p:nvPr/>
        </p:nvSpPr>
        <p:spPr>
          <a:xfrm>
            <a:off x="855093" y="2123933"/>
            <a:ext cx="381698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1. Calculate the product: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two and three tenths and sixty hundredths</a:t>
            </a:r>
          </a:p>
        </p:txBody>
      </p:sp>
      <p:sp>
        <p:nvSpPr>
          <p:cNvPr id="1068" name="2. Round the following number to the nearest place-value indicated:…"/>
          <p:cNvSpPr txBox="1"/>
          <p:nvPr/>
        </p:nvSpPr>
        <p:spPr>
          <a:xfrm>
            <a:off x="4871713" y="2083666"/>
            <a:ext cx="3480663" cy="46990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2. Round the following number to the nearest place-value indicated: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67,102.181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1:____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.1:________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.01:___________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.001:_____________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Daily Math Review</a:t>
            </a:r>
          </a:p>
        </p:txBody>
      </p:sp>
      <p:sp>
        <p:nvSpPr>
          <p:cNvPr id="1079" name="5th Grade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181782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5th Grade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Benchmark 2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Week 7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Week 7: Day 1"/>
          <p:cNvSpPr txBox="1">
            <a:spLocks noGrp="1"/>
          </p:cNvSpPr>
          <p:nvPr>
            <p:ph type="ctrTitle"/>
          </p:nvPr>
        </p:nvSpPr>
        <p:spPr>
          <a:xfrm>
            <a:off x="1269999" y="724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7: Day 1</a:t>
            </a:r>
          </a:p>
        </p:txBody>
      </p:sp>
      <p:pic>
        <p:nvPicPr>
          <p:cNvPr id="10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1889070"/>
            <a:ext cx="2548142" cy="2341107"/>
          </a:xfrm>
          <a:prstGeom prst="rect">
            <a:avLst/>
          </a:prstGeom>
          <a:ln w="12700">
            <a:miter lim="400000"/>
          </a:ln>
        </p:spPr>
      </p:pic>
      <p:sp>
        <p:nvSpPr>
          <p:cNvPr id="1083" name="Write the following number as a fraction and an improper fraction, then shade it on the grid: (2*1) + (3 * 1/10) + (5*100)…"/>
          <p:cNvSpPr txBox="1"/>
          <p:nvPr/>
        </p:nvSpPr>
        <p:spPr>
          <a:xfrm>
            <a:off x="309524" y="2190749"/>
            <a:ext cx="8172824" cy="501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Write the following number as a fraction and an improper fraction, then shade it on the grid:</a:t>
            </a:r>
            <a:br/>
            <a:r>
              <a:t>(2*1) + (3 * 1/10) + (5*100)</a:t>
            </a:r>
            <a:endParaRPr u="sng"/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1. Fraction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2. Improper fraction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Simplest form: ____________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084" name="Rectangle"/>
          <p:cNvSpPr/>
          <p:nvPr/>
        </p:nvSpPr>
        <p:spPr>
          <a:xfrm>
            <a:off x="4546773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085" name="Rectangle"/>
          <p:cNvSpPr/>
          <p:nvPr/>
        </p:nvSpPr>
        <p:spPr>
          <a:xfrm>
            <a:off x="427235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086" name="4. Calculate the product:…"/>
          <p:cNvSpPr txBox="1"/>
          <p:nvPr/>
        </p:nvSpPr>
        <p:spPr>
          <a:xfrm>
            <a:off x="252119" y="6670688"/>
            <a:ext cx="412178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4. Calculate the product:</a:t>
            </a:r>
          </a:p>
          <a:p>
            <a:pPr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t>two and three tenths and sixty hundredths</a:t>
            </a:r>
          </a:p>
        </p:txBody>
      </p:sp>
      <p:sp>
        <p:nvSpPr>
          <p:cNvPr id="1087" name="5. Find the greatest common factor of:…"/>
          <p:cNvSpPr txBox="1"/>
          <p:nvPr/>
        </p:nvSpPr>
        <p:spPr>
          <a:xfrm>
            <a:off x="4674827" y="6721966"/>
            <a:ext cx="351544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Find the greatest common factor of: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63 and 27</a:t>
            </a:r>
          </a:p>
        </p:txBody>
      </p:sp>
      <p:pic>
        <p:nvPicPr>
          <p:cNvPr id="10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4430147"/>
            <a:ext cx="2548143" cy="2341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3211" y="6971223"/>
            <a:ext cx="2548143" cy="2341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Week 7: Day 2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7: Day 2</a:t>
            </a:r>
          </a:p>
        </p:txBody>
      </p:sp>
      <p:sp>
        <p:nvSpPr>
          <p:cNvPr id="1106" name="4-5. Create and solve a division word problem using the following numbers:…"/>
          <p:cNvSpPr txBox="1"/>
          <p:nvPr/>
        </p:nvSpPr>
        <p:spPr>
          <a:xfrm>
            <a:off x="571971" y="7099300"/>
            <a:ext cx="11860858" cy="213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4-5. Create and solve a division word problem using the following numbers: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15</a:t>
            </a:r>
            <a:r>
              <a:rPr b="1"/>
              <a:t> </a:t>
            </a:r>
            <a:r>
              <a:t>and 1/4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Solution:______________</a:t>
            </a:r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107" name="Round the following number to the nearest place-value indicated:…"/>
          <p:cNvSpPr txBox="1"/>
          <p:nvPr/>
        </p:nvSpPr>
        <p:spPr>
          <a:xfrm>
            <a:off x="320936" y="2381249"/>
            <a:ext cx="4994962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>
              <a:buSzPct val="100000"/>
              <a:buAutoNum type="arabicPeriod"/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Round the following number to the nearest place-value indicated: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r>
              <a:t>153.291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10:____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1:________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.1:___________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.01:_____________</a:t>
            </a:r>
          </a:p>
        </p:txBody>
      </p:sp>
      <p:pic>
        <p:nvPicPr>
          <p:cNvPr id="11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3211" y="3325427"/>
            <a:ext cx="3447330" cy="3167235"/>
          </a:xfrm>
          <a:prstGeom prst="rect">
            <a:avLst/>
          </a:prstGeom>
          <a:ln w="12700">
            <a:miter lim="400000"/>
          </a:ln>
        </p:spPr>
      </p:pic>
      <p:sp>
        <p:nvSpPr>
          <p:cNvPr id="1109" name="2. Shade in the  equivalent to 12/24"/>
          <p:cNvSpPr txBox="1"/>
          <p:nvPr/>
        </p:nvSpPr>
        <p:spPr>
          <a:xfrm>
            <a:off x="4618192" y="2262108"/>
            <a:ext cx="511736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2. Shade in the</a:t>
            </a:r>
            <a:br/>
            <a:r>
              <a:t> equivalent to 12/24</a:t>
            </a:r>
          </a:p>
        </p:txBody>
      </p:sp>
      <p:sp>
        <p:nvSpPr>
          <p:cNvPr id="1110" name="3. Compare:…"/>
          <p:cNvSpPr txBox="1"/>
          <p:nvPr/>
        </p:nvSpPr>
        <p:spPr>
          <a:xfrm>
            <a:off x="9358390" y="2353389"/>
            <a:ext cx="3129284" cy="39497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Compare: 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&lt;    &gt;   =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1/5___2/45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Week 1: Day 3"/>
          <p:cNvSpPr txBox="1">
            <a:spLocks noGrp="1"/>
          </p:cNvSpPr>
          <p:nvPr>
            <p:ph type="ctrTitle"/>
          </p:nvPr>
        </p:nvSpPr>
        <p:spPr>
          <a:xfrm>
            <a:off x="1120055" y="2375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1: Day 3</a:t>
            </a:r>
          </a:p>
        </p:txBody>
      </p:sp>
      <p:sp>
        <p:nvSpPr>
          <p:cNvPr id="189" name="Rectangle"/>
          <p:cNvSpPr/>
          <p:nvPr/>
        </p:nvSpPr>
        <p:spPr>
          <a:xfrm>
            <a:off x="8920509" y="2095500"/>
            <a:ext cx="3574307" cy="70104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4-5. Prove your answers using the inverse operation:"/>
          <p:cNvSpPr txBox="1"/>
          <p:nvPr/>
        </p:nvSpPr>
        <p:spPr>
          <a:xfrm>
            <a:off x="8835874" y="2311399"/>
            <a:ext cx="374357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4-5. Prove your answers</a:t>
            </a:r>
            <a:br/>
            <a:r>
              <a:t>using the inverse operation:</a:t>
            </a:r>
          </a:p>
        </p:txBody>
      </p:sp>
      <p:sp>
        <p:nvSpPr>
          <p:cNvPr id="191" name="Rectangle"/>
          <p:cNvSpPr/>
          <p:nvPr/>
        </p:nvSpPr>
        <p:spPr>
          <a:xfrm>
            <a:off x="4643311" y="2095500"/>
            <a:ext cx="3718178" cy="70104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A. Taliana saved $14.28 after four weeks of baby sitting. How much money did she earn each week?…"/>
          <p:cNvSpPr txBox="1"/>
          <p:nvPr/>
        </p:nvSpPr>
        <p:spPr>
          <a:xfrm>
            <a:off x="4630611" y="2793999"/>
            <a:ext cx="3743578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A. Taliana saved $14.28 after four weeks of baby sitting. How much money did she earn each week?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B. If she gave $4.14 of her total savings to her sister, how much money would she have left?</a:t>
            </a:r>
          </a:p>
        </p:txBody>
      </p:sp>
      <p:sp>
        <p:nvSpPr>
          <p:cNvPr id="193" name="Rectangle"/>
          <p:cNvSpPr/>
          <p:nvPr/>
        </p:nvSpPr>
        <p:spPr>
          <a:xfrm>
            <a:off x="413293" y="2082800"/>
            <a:ext cx="3574307" cy="70358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1.  Explain the steps for adding fractions with LIKE denominators:"/>
          <p:cNvSpPr txBox="1"/>
          <p:nvPr/>
        </p:nvSpPr>
        <p:spPr>
          <a:xfrm>
            <a:off x="328658" y="2717799"/>
            <a:ext cx="3743578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1.  Explain the steps for adding fractions with LIKE denominators: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95" name="A:"/>
          <p:cNvSpPr txBox="1"/>
          <p:nvPr/>
        </p:nvSpPr>
        <p:spPr>
          <a:xfrm>
            <a:off x="7434609" y="4495800"/>
            <a:ext cx="374357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A: </a:t>
            </a:r>
          </a:p>
        </p:txBody>
      </p:sp>
      <p:sp>
        <p:nvSpPr>
          <p:cNvPr id="196" name="B:"/>
          <p:cNvSpPr txBox="1"/>
          <p:nvPr/>
        </p:nvSpPr>
        <p:spPr>
          <a:xfrm>
            <a:off x="7434609" y="6527800"/>
            <a:ext cx="374357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B: 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Week 7: Day 3"/>
          <p:cNvSpPr txBox="1">
            <a:spLocks noGrp="1"/>
          </p:cNvSpPr>
          <p:nvPr>
            <p:ph type="ctrTitle"/>
          </p:nvPr>
        </p:nvSpPr>
        <p:spPr>
          <a:xfrm>
            <a:off x="1120055" y="2375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7: Day 3</a:t>
            </a:r>
          </a:p>
        </p:txBody>
      </p:sp>
      <p:sp>
        <p:nvSpPr>
          <p:cNvPr id="1121" name="Rectangle"/>
          <p:cNvSpPr/>
          <p:nvPr/>
        </p:nvSpPr>
        <p:spPr>
          <a:xfrm>
            <a:off x="8920509" y="2095500"/>
            <a:ext cx="3574307" cy="70104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122" name="4. Wyatt had 15 stick bugs, and 1/3 of the stick bugs were over 3 inches long. How many stick bugs were over 3 inches long?"/>
          <p:cNvSpPr txBox="1"/>
          <p:nvPr/>
        </p:nvSpPr>
        <p:spPr>
          <a:xfrm>
            <a:off x="9004500" y="2387600"/>
            <a:ext cx="332159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4. Wyatt had 15 stick bugs, and 1/3 of the stick bugs were over 3 inches long. How many stick bugs were over 3 inches long?</a:t>
            </a:r>
          </a:p>
        </p:txBody>
      </p:sp>
      <p:sp>
        <p:nvSpPr>
          <p:cNvPr id="1123" name="Rectangle"/>
          <p:cNvSpPr/>
          <p:nvPr/>
        </p:nvSpPr>
        <p:spPr>
          <a:xfrm>
            <a:off x="4643311" y="2095500"/>
            <a:ext cx="3718178" cy="70104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124" name="2.  Wyatt decided to build a shelf to display his insect collection. The wood he bought was 15 feet long, and he wanted to split each foot into 1/3 foot sized pieces. How many pieces will he have?…"/>
          <p:cNvSpPr txBox="1"/>
          <p:nvPr/>
        </p:nvSpPr>
        <p:spPr>
          <a:xfrm>
            <a:off x="4702547" y="2455988"/>
            <a:ext cx="3599706" cy="40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2.  Wyatt decided to build a shelf to display his insect collection. The wood he bought was 15 feet long, and he wanted to split each foot into 1/3 foot sized pieces. How many pieces will he have?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3: Draw a model to prove your answer:</a:t>
            </a:r>
          </a:p>
        </p:txBody>
      </p:sp>
      <p:sp>
        <p:nvSpPr>
          <p:cNvPr id="1125" name="Rectangle"/>
          <p:cNvSpPr/>
          <p:nvPr/>
        </p:nvSpPr>
        <p:spPr>
          <a:xfrm>
            <a:off x="413293" y="2082800"/>
            <a:ext cx="3574307" cy="70358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126" name="1.  Explain the steps for dividing fractions and mixed numbers:"/>
          <p:cNvSpPr txBox="1"/>
          <p:nvPr/>
        </p:nvSpPr>
        <p:spPr>
          <a:xfrm>
            <a:off x="519158" y="2552699"/>
            <a:ext cx="3362578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1.  Explain the steps for dividing fractions and mixed numbers: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127" name="5. Draw a model to prove your answer:"/>
          <p:cNvSpPr txBox="1"/>
          <p:nvPr/>
        </p:nvSpPr>
        <p:spPr>
          <a:xfrm>
            <a:off x="9004500" y="5922624"/>
            <a:ext cx="345638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5. Draw a model to prove your answer: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Week 7: Day 4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7: Day 4</a:t>
            </a:r>
          </a:p>
        </p:txBody>
      </p:sp>
      <p:sp>
        <p:nvSpPr>
          <p:cNvPr id="1202" name="Rectangle"/>
          <p:cNvSpPr/>
          <p:nvPr/>
        </p:nvSpPr>
        <p:spPr>
          <a:xfrm>
            <a:off x="93218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3" name="5. Use the following academic vocabulary words to describe how you solved.…"/>
          <p:cNvSpPr txBox="1"/>
          <p:nvPr/>
        </p:nvSpPr>
        <p:spPr>
          <a:xfrm>
            <a:off x="9398000" y="2540000"/>
            <a:ext cx="3254326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Use the following academic vocabulary words to describe how you solved. 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-dividend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-divisor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-reciprocal</a:t>
            </a:r>
          </a:p>
        </p:txBody>
      </p:sp>
      <p:sp>
        <p:nvSpPr>
          <p:cNvPr id="1204" name="Text"/>
          <p:cNvSpPr txBox="1"/>
          <p:nvPr/>
        </p:nvSpPr>
        <p:spPr>
          <a:xfrm>
            <a:off x="9398000" y="4687680"/>
            <a:ext cx="3254326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205" name="Rectangle"/>
          <p:cNvSpPr/>
          <p:nvPr/>
        </p:nvSpPr>
        <p:spPr>
          <a:xfrm>
            <a:off x="56896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6" name="2/8         15"/>
          <p:cNvSpPr txBox="1"/>
          <p:nvPr/>
        </p:nvSpPr>
        <p:spPr>
          <a:xfrm>
            <a:off x="6760778" y="2321339"/>
            <a:ext cx="126437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2/8         15</a:t>
            </a:r>
          </a:p>
        </p:txBody>
      </p:sp>
      <p:sp>
        <p:nvSpPr>
          <p:cNvPr id="1207" name="1. Create an equivalent fraction:"/>
          <p:cNvSpPr txBox="1"/>
          <p:nvPr/>
        </p:nvSpPr>
        <p:spPr>
          <a:xfrm>
            <a:off x="159865" y="2082799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1. Create an equivalent fraction:</a:t>
            </a:r>
          </a:p>
        </p:txBody>
      </p:sp>
      <p:sp>
        <p:nvSpPr>
          <p:cNvPr id="1208" name="3"/>
          <p:cNvSpPr txBox="1"/>
          <p:nvPr/>
        </p:nvSpPr>
        <p:spPr>
          <a:xfrm>
            <a:off x="1060297" y="27094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1209" name="Line"/>
          <p:cNvSpPr/>
          <p:nvPr/>
        </p:nvSpPr>
        <p:spPr>
          <a:xfrm>
            <a:off x="880474" y="331273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10" name="6"/>
          <p:cNvSpPr txBox="1"/>
          <p:nvPr/>
        </p:nvSpPr>
        <p:spPr>
          <a:xfrm>
            <a:off x="1060297" y="33317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1211" name="Text"/>
          <p:cNvSpPr txBox="1"/>
          <p:nvPr/>
        </p:nvSpPr>
        <p:spPr>
          <a:xfrm>
            <a:off x="2482646" y="2533904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1212" name="Line"/>
          <p:cNvSpPr/>
          <p:nvPr/>
        </p:nvSpPr>
        <p:spPr>
          <a:xfrm>
            <a:off x="2379074" y="328098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13" name="36"/>
          <p:cNvSpPr txBox="1"/>
          <p:nvPr/>
        </p:nvSpPr>
        <p:spPr>
          <a:xfrm>
            <a:off x="2431796" y="3342258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36</a:t>
            </a:r>
          </a:p>
        </p:txBody>
      </p:sp>
      <p:sp>
        <p:nvSpPr>
          <p:cNvPr id="1214" name="="/>
          <p:cNvSpPr txBox="1"/>
          <p:nvPr/>
        </p:nvSpPr>
        <p:spPr>
          <a:xfrm>
            <a:off x="1741347" y="2906331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1215" name="2. Create an equivalent fraction:"/>
          <p:cNvSpPr txBox="1"/>
          <p:nvPr/>
        </p:nvSpPr>
        <p:spPr>
          <a:xfrm>
            <a:off x="159865" y="4177887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2. Create an equivalent fraction:</a:t>
            </a:r>
          </a:p>
        </p:txBody>
      </p:sp>
      <p:sp>
        <p:nvSpPr>
          <p:cNvPr id="1216" name="Line"/>
          <p:cNvSpPr/>
          <p:nvPr/>
        </p:nvSpPr>
        <p:spPr>
          <a:xfrm>
            <a:off x="817025" y="546903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17" name="="/>
          <p:cNvSpPr txBox="1"/>
          <p:nvPr/>
        </p:nvSpPr>
        <p:spPr>
          <a:xfrm>
            <a:off x="1785823" y="5145182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1218" name="24"/>
          <p:cNvSpPr txBox="1"/>
          <p:nvPr/>
        </p:nvSpPr>
        <p:spPr>
          <a:xfrm>
            <a:off x="2495346" y="4834032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24</a:t>
            </a:r>
          </a:p>
        </p:txBody>
      </p:sp>
      <p:sp>
        <p:nvSpPr>
          <p:cNvPr id="1219" name="Line"/>
          <p:cNvSpPr/>
          <p:nvPr/>
        </p:nvSpPr>
        <p:spPr>
          <a:xfrm>
            <a:off x="2442625" y="543728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20" name="72"/>
          <p:cNvSpPr txBox="1"/>
          <p:nvPr/>
        </p:nvSpPr>
        <p:spPr>
          <a:xfrm>
            <a:off x="2533396" y="5514022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72</a:t>
            </a:r>
          </a:p>
        </p:txBody>
      </p:sp>
      <p:sp>
        <p:nvSpPr>
          <p:cNvPr id="1221" name="Text"/>
          <p:cNvSpPr txBox="1"/>
          <p:nvPr/>
        </p:nvSpPr>
        <p:spPr>
          <a:xfrm>
            <a:off x="920597" y="5526722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1222" name="2"/>
          <p:cNvSpPr txBox="1"/>
          <p:nvPr/>
        </p:nvSpPr>
        <p:spPr>
          <a:xfrm>
            <a:off x="958697" y="4816062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1223" name="3. Change to a mixed number, then draw a model: 31/9"/>
          <p:cNvSpPr txBox="1"/>
          <p:nvPr/>
        </p:nvSpPr>
        <p:spPr>
          <a:xfrm>
            <a:off x="376324" y="6506544"/>
            <a:ext cx="4733651" cy="2971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3. Change to a mixed number, then draw a model: 31/9</a:t>
            </a:r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224" name="Rectangle"/>
          <p:cNvSpPr/>
          <p:nvPr/>
        </p:nvSpPr>
        <p:spPr>
          <a:xfrm>
            <a:off x="665901" y="7712265"/>
            <a:ext cx="832213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25" name="Rectangle"/>
          <p:cNvSpPr/>
          <p:nvPr/>
        </p:nvSpPr>
        <p:spPr>
          <a:xfrm>
            <a:off x="1773561" y="7710169"/>
            <a:ext cx="832214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26" name="Rectangle"/>
          <p:cNvSpPr/>
          <p:nvPr/>
        </p:nvSpPr>
        <p:spPr>
          <a:xfrm>
            <a:off x="2880524" y="7698486"/>
            <a:ext cx="832213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27" name="Rectangle"/>
          <p:cNvSpPr/>
          <p:nvPr/>
        </p:nvSpPr>
        <p:spPr>
          <a:xfrm>
            <a:off x="3988185" y="7710169"/>
            <a:ext cx="832213" cy="11273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28" name="➗"/>
          <p:cNvSpPr txBox="1"/>
          <p:nvPr/>
        </p:nvSpPr>
        <p:spPr>
          <a:xfrm>
            <a:off x="7298235" y="2289589"/>
            <a:ext cx="4064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➗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Week 7: Day 5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7: Day 5</a:t>
            </a:r>
          </a:p>
        </p:txBody>
      </p:sp>
      <p:sp>
        <p:nvSpPr>
          <p:cNvPr id="1273" name="Define the following terms in your own words:…"/>
          <p:cNvSpPr txBox="1"/>
          <p:nvPr/>
        </p:nvSpPr>
        <p:spPr>
          <a:xfrm>
            <a:off x="568193" y="7429527"/>
            <a:ext cx="11868414" cy="1625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Define the following terms in your own words: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4. dividend: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5. reciprocal:</a:t>
            </a:r>
          </a:p>
        </p:txBody>
      </p:sp>
      <p:sp>
        <p:nvSpPr>
          <p:cNvPr id="1274" name="Rectangle"/>
          <p:cNvSpPr/>
          <p:nvPr/>
        </p:nvSpPr>
        <p:spPr>
          <a:xfrm>
            <a:off x="8564709" y="2097939"/>
            <a:ext cx="3455264" cy="4751803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275" name="2.  Wyatt decided to build a shelf to display his insect collection. The wood he bought was 15 feet long, and he wanted to split each foot into 1/3-foot sized pieces. How many pieces will he have?"/>
          <p:cNvSpPr txBox="1"/>
          <p:nvPr/>
        </p:nvSpPr>
        <p:spPr>
          <a:xfrm>
            <a:off x="8714999" y="2194891"/>
            <a:ext cx="3154685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2.  Wyatt decided to build a shelf to display his insect collection. The wood he bought was 15 feet long, and he wanted to split each foot into 1/3-foot sized pieces. How many pieces will he have?</a:t>
            </a:r>
          </a:p>
        </p:txBody>
      </p:sp>
      <p:sp>
        <p:nvSpPr>
          <p:cNvPr id="1276" name="Rectangle"/>
          <p:cNvSpPr/>
          <p:nvPr/>
        </p:nvSpPr>
        <p:spPr>
          <a:xfrm>
            <a:off x="887825" y="2057266"/>
            <a:ext cx="3771554" cy="4751803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277" name="1. Find the greatest common factor of:…"/>
          <p:cNvSpPr txBox="1"/>
          <p:nvPr/>
        </p:nvSpPr>
        <p:spPr>
          <a:xfrm>
            <a:off x="855093" y="2183036"/>
            <a:ext cx="381698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1. Find the greatest common factor of:</a:t>
            </a:r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63 and 27</a:t>
            </a:r>
          </a:p>
        </p:txBody>
      </p:sp>
      <p:sp>
        <p:nvSpPr>
          <p:cNvPr id="1278" name="3. Compare:…"/>
          <p:cNvSpPr txBox="1"/>
          <p:nvPr/>
        </p:nvSpPr>
        <p:spPr>
          <a:xfrm>
            <a:off x="4912012" y="2058267"/>
            <a:ext cx="3480664" cy="47498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3. Compare: </a:t>
            </a:r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&lt;    &gt;   =</a:t>
            </a:r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1/5___2/45</a:t>
            </a:r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Week 1: Day 4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1: Day 4</a:t>
            </a:r>
          </a:p>
        </p:txBody>
      </p:sp>
      <p:sp>
        <p:nvSpPr>
          <p:cNvPr id="209" name="Rectangle"/>
          <p:cNvSpPr/>
          <p:nvPr/>
        </p:nvSpPr>
        <p:spPr>
          <a:xfrm>
            <a:off x="93218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5. Use the following academic vocabulary words to describe how you solved.…"/>
          <p:cNvSpPr txBox="1"/>
          <p:nvPr/>
        </p:nvSpPr>
        <p:spPr>
          <a:xfrm>
            <a:off x="9153374" y="2540000"/>
            <a:ext cx="3743578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5. Use the following academic vocabulary words to describe how you solved. 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-denominator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-equivalent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-sum</a:t>
            </a:r>
          </a:p>
        </p:txBody>
      </p:sp>
      <p:sp>
        <p:nvSpPr>
          <p:cNvPr id="211" name="Text"/>
          <p:cNvSpPr txBox="1"/>
          <p:nvPr/>
        </p:nvSpPr>
        <p:spPr>
          <a:xfrm>
            <a:off x="9398000" y="4502150"/>
            <a:ext cx="3254326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12" name="Rectangle"/>
          <p:cNvSpPr/>
          <p:nvPr/>
        </p:nvSpPr>
        <p:spPr>
          <a:xfrm>
            <a:off x="5689600" y="2184400"/>
            <a:ext cx="3406726" cy="68326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4.    9/10 + 2 2/10"/>
          <p:cNvSpPr txBox="1"/>
          <p:nvPr/>
        </p:nvSpPr>
        <p:spPr>
          <a:xfrm>
            <a:off x="6163357" y="2692400"/>
            <a:ext cx="192268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4.    9/10 + </a:t>
            </a:r>
            <a:r>
              <a:rPr b="1"/>
              <a:t>2</a:t>
            </a:r>
            <a:r>
              <a:t> 2/10</a:t>
            </a:r>
          </a:p>
        </p:txBody>
      </p:sp>
      <p:sp>
        <p:nvSpPr>
          <p:cNvPr id="214" name="1. Create an equivalent fraction:"/>
          <p:cNvSpPr txBox="1"/>
          <p:nvPr/>
        </p:nvSpPr>
        <p:spPr>
          <a:xfrm>
            <a:off x="159865" y="2082799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1. Create an equivalent fraction:</a:t>
            </a:r>
          </a:p>
        </p:txBody>
      </p:sp>
      <p:sp>
        <p:nvSpPr>
          <p:cNvPr id="215" name="3"/>
          <p:cNvSpPr txBox="1"/>
          <p:nvPr/>
        </p:nvSpPr>
        <p:spPr>
          <a:xfrm>
            <a:off x="1060297" y="27094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216" name="Line"/>
          <p:cNvSpPr/>
          <p:nvPr/>
        </p:nvSpPr>
        <p:spPr>
          <a:xfrm>
            <a:off x="880474" y="331273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7" name="9"/>
          <p:cNvSpPr txBox="1"/>
          <p:nvPr/>
        </p:nvSpPr>
        <p:spPr>
          <a:xfrm>
            <a:off x="1060297" y="3331781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9</a:t>
            </a:r>
          </a:p>
        </p:txBody>
      </p:sp>
      <p:sp>
        <p:nvSpPr>
          <p:cNvPr id="218" name="Text"/>
          <p:cNvSpPr txBox="1"/>
          <p:nvPr/>
        </p:nvSpPr>
        <p:spPr>
          <a:xfrm>
            <a:off x="2482646" y="2533904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219" name="Line"/>
          <p:cNvSpPr/>
          <p:nvPr/>
        </p:nvSpPr>
        <p:spPr>
          <a:xfrm>
            <a:off x="2379074" y="3280981"/>
            <a:ext cx="7281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0" name="36"/>
          <p:cNvSpPr txBox="1"/>
          <p:nvPr/>
        </p:nvSpPr>
        <p:spPr>
          <a:xfrm>
            <a:off x="2431796" y="3342258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36</a:t>
            </a:r>
          </a:p>
        </p:txBody>
      </p:sp>
      <p:sp>
        <p:nvSpPr>
          <p:cNvPr id="221" name="="/>
          <p:cNvSpPr txBox="1"/>
          <p:nvPr/>
        </p:nvSpPr>
        <p:spPr>
          <a:xfrm>
            <a:off x="1741347" y="2906331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222" name="2. Create an equivalent fraction:"/>
          <p:cNvSpPr txBox="1"/>
          <p:nvPr/>
        </p:nvSpPr>
        <p:spPr>
          <a:xfrm>
            <a:off x="159865" y="4177887"/>
            <a:ext cx="37061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2. Create an equivalent fraction:</a:t>
            </a:r>
          </a:p>
        </p:txBody>
      </p:sp>
      <p:sp>
        <p:nvSpPr>
          <p:cNvPr id="223" name="Line"/>
          <p:cNvSpPr/>
          <p:nvPr/>
        </p:nvSpPr>
        <p:spPr>
          <a:xfrm>
            <a:off x="817025" y="546903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4" name="="/>
          <p:cNvSpPr txBox="1"/>
          <p:nvPr/>
        </p:nvSpPr>
        <p:spPr>
          <a:xfrm>
            <a:off x="1785823" y="5145182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sp>
        <p:nvSpPr>
          <p:cNvPr id="225" name="12"/>
          <p:cNvSpPr txBox="1"/>
          <p:nvPr/>
        </p:nvSpPr>
        <p:spPr>
          <a:xfrm>
            <a:off x="2495346" y="4834032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12</a:t>
            </a:r>
          </a:p>
        </p:txBody>
      </p:sp>
      <p:sp>
        <p:nvSpPr>
          <p:cNvPr id="226" name="Line"/>
          <p:cNvSpPr/>
          <p:nvPr/>
        </p:nvSpPr>
        <p:spPr>
          <a:xfrm>
            <a:off x="2442625" y="5437282"/>
            <a:ext cx="728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7" name="42"/>
          <p:cNvSpPr txBox="1"/>
          <p:nvPr/>
        </p:nvSpPr>
        <p:spPr>
          <a:xfrm>
            <a:off x="2533396" y="5514022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42</a:t>
            </a:r>
          </a:p>
        </p:txBody>
      </p:sp>
      <p:sp>
        <p:nvSpPr>
          <p:cNvPr id="228" name="Text"/>
          <p:cNvSpPr txBox="1"/>
          <p:nvPr/>
        </p:nvSpPr>
        <p:spPr>
          <a:xfrm>
            <a:off x="920597" y="5526722"/>
            <a:ext cx="521006" cy="673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  </a:t>
            </a:r>
          </a:p>
        </p:txBody>
      </p:sp>
      <p:sp>
        <p:nvSpPr>
          <p:cNvPr id="229" name="2"/>
          <p:cNvSpPr txBox="1"/>
          <p:nvPr/>
        </p:nvSpPr>
        <p:spPr>
          <a:xfrm>
            <a:off x="958697" y="4816062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230" name="3. Change to a mixed number, then draw a model: 13/6"/>
          <p:cNvSpPr txBox="1"/>
          <p:nvPr/>
        </p:nvSpPr>
        <p:spPr>
          <a:xfrm>
            <a:off x="158654" y="6537325"/>
            <a:ext cx="5296092" cy="26162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3. Change to a mixed number, then draw a model: 13/6</a:t>
            </a:r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231" name="Circle"/>
          <p:cNvSpPr/>
          <p:nvPr/>
        </p:nvSpPr>
        <p:spPr>
          <a:xfrm>
            <a:off x="2209749" y="7667561"/>
            <a:ext cx="1270001" cy="1270001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Circle"/>
          <p:cNvSpPr/>
          <p:nvPr/>
        </p:nvSpPr>
        <p:spPr>
          <a:xfrm>
            <a:off x="630661" y="7625333"/>
            <a:ext cx="1270001" cy="1270001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" name="Circle"/>
          <p:cNvSpPr/>
          <p:nvPr/>
        </p:nvSpPr>
        <p:spPr>
          <a:xfrm>
            <a:off x="3788837" y="7667561"/>
            <a:ext cx="1270001" cy="1270001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Week 1: Day 5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1: Day 5</a:t>
            </a:r>
          </a:p>
        </p:txBody>
      </p:sp>
      <p:pic>
        <p:nvPicPr>
          <p:cNvPr id="2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546" y="4594600"/>
            <a:ext cx="2190150" cy="201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Define the following terms in your own words:…"/>
          <p:cNvSpPr txBox="1"/>
          <p:nvPr/>
        </p:nvSpPr>
        <p:spPr>
          <a:xfrm>
            <a:off x="568193" y="7429527"/>
            <a:ext cx="11868414" cy="1625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Define the following terms in your own words: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4. denominator: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5. sum:</a:t>
            </a:r>
          </a:p>
        </p:txBody>
      </p:sp>
      <p:sp>
        <p:nvSpPr>
          <p:cNvPr id="271" name="1. Write the following number as a fraction and a decimal, then shade it on the grid: one and twenty two hundredths…"/>
          <p:cNvSpPr txBox="1"/>
          <p:nvPr/>
        </p:nvSpPr>
        <p:spPr>
          <a:xfrm>
            <a:off x="508306" y="2399445"/>
            <a:ext cx="4516392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1. Write the following number as a fraction and a decimal, then shade it on the grid:</a:t>
            </a:r>
            <a:br/>
            <a:r>
              <a:rPr u="sng"/>
              <a:t>one and twenty two hundredths</a:t>
            </a:r>
          </a:p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Fraction form:__________</a:t>
            </a:r>
          </a:p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Decimal form:___________</a:t>
            </a:r>
          </a:p>
          <a:p>
            <a:pPr algn="l"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Simplify the fraction: ____________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272" name="2. Compare:…"/>
          <p:cNvSpPr txBox="1"/>
          <p:nvPr/>
        </p:nvSpPr>
        <p:spPr>
          <a:xfrm>
            <a:off x="5223711" y="2297777"/>
            <a:ext cx="3129285" cy="37592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2. Compare: 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&lt;    &gt;   =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18/2___2/18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273" name="Rectangle"/>
          <p:cNvSpPr/>
          <p:nvPr/>
        </p:nvSpPr>
        <p:spPr>
          <a:xfrm>
            <a:off x="8564709" y="2118597"/>
            <a:ext cx="3455264" cy="4051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3. A. Taliana saved $14.28 after four weeks of baby sitting. How much money did she earn each week?"/>
          <p:cNvSpPr txBox="1"/>
          <p:nvPr/>
        </p:nvSpPr>
        <p:spPr>
          <a:xfrm>
            <a:off x="8714999" y="2349499"/>
            <a:ext cx="3154684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3. A. Taliana saved $14.28 after four weeks of baby sitting. How much money did she earn each week?</a:t>
            </a:r>
          </a:p>
        </p:txBody>
      </p:sp>
      <p:pic>
        <p:nvPicPr>
          <p:cNvPr id="2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5270" y="4594600"/>
            <a:ext cx="2190150" cy="201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Daily Math Review</a:t>
            </a:r>
          </a:p>
        </p:txBody>
      </p:sp>
      <p:sp>
        <p:nvSpPr>
          <p:cNvPr id="290" name="5th Grade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181782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5th Grade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Benchmark 2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Week 2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Week 2: Day 1"/>
          <p:cNvSpPr txBox="1">
            <a:spLocks noGrp="1"/>
          </p:cNvSpPr>
          <p:nvPr>
            <p:ph type="ctrTitle"/>
          </p:nvPr>
        </p:nvSpPr>
        <p:spPr>
          <a:xfrm>
            <a:off x="1336251" y="218975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/>
              <a:t>Week 2: Day 1</a:t>
            </a:r>
          </a:p>
        </p:txBody>
      </p:sp>
      <p:pic>
        <p:nvPicPr>
          <p:cNvPr id="2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611" y="2156893"/>
            <a:ext cx="3447330" cy="3167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611" y="5563321"/>
            <a:ext cx="3447330" cy="3167235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Write the following number as a fraction and a decimal, then shade it on the grid: one and six tenths…"/>
          <p:cNvSpPr txBox="1"/>
          <p:nvPr/>
        </p:nvSpPr>
        <p:spPr>
          <a:xfrm>
            <a:off x="309524" y="2463800"/>
            <a:ext cx="7674498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Write the following number as a fraction and a decimal, then shade it on the grid:</a:t>
            </a:r>
            <a:br/>
            <a:r>
              <a:rPr u="sng"/>
              <a:t>one and six tenths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1. Decimal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2. Fraction form:___________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Simplify the fraction: ____________</a:t>
            </a:r>
          </a:p>
          <a:p>
            <a:pPr algn="l"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296" name="Rectangle"/>
          <p:cNvSpPr/>
          <p:nvPr/>
        </p:nvSpPr>
        <p:spPr>
          <a:xfrm>
            <a:off x="4546773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297" name="Rectangle"/>
          <p:cNvSpPr/>
          <p:nvPr/>
        </p:nvSpPr>
        <p:spPr>
          <a:xfrm>
            <a:off x="427235" y="6496744"/>
            <a:ext cx="3771554" cy="303788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298" name="Calculate the difference  in heights:…"/>
          <p:cNvSpPr txBox="1"/>
          <p:nvPr/>
        </p:nvSpPr>
        <p:spPr>
          <a:xfrm>
            <a:off x="427235" y="6468506"/>
            <a:ext cx="3692670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Calculate the difference  in heights: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16 ft and 4.45 ft</a:t>
            </a:r>
          </a:p>
        </p:txBody>
      </p:sp>
      <p:sp>
        <p:nvSpPr>
          <p:cNvPr id="299" name="Find the greatest common factor of:…"/>
          <p:cNvSpPr txBox="1"/>
          <p:nvPr/>
        </p:nvSpPr>
        <p:spPr>
          <a:xfrm>
            <a:off x="4520319" y="6581788"/>
            <a:ext cx="382446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Find the greatest common factor of:</a:t>
            </a:r>
          </a:p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42 and 36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Week 2: Day 2"/>
          <p:cNvSpPr txBox="1">
            <a:spLocks noGrp="1"/>
          </p:cNvSpPr>
          <p:nvPr>
            <p:ph type="ctrTitle"/>
          </p:nvPr>
        </p:nvSpPr>
        <p:spPr>
          <a:xfrm>
            <a:off x="1269999" y="250229"/>
            <a:ext cx="10764690" cy="1654771"/>
          </a:xfrm>
          <a:prstGeom prst="rect">
            <a:avLst/>
          </a:prstGeom>
          <a:ln w="25400">
            <a:solidFill>
              <a:srgbClr val="85888D"/>
            </a:solidFill>
            <a:custDash>
              <a:ds d="200000" sp="200000"/>
            </a:custDash>
          </a:ln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Week 2: Day 2</a:t>
            </a:r>
          </a:p>
        </p:txBody>
      </p:sp>
      <p:sp>
        <p:nvSpPr>
          <p:cNvPr id="313" name="4-5. Create and solve an addition word problem using the following numbers:…"/>
          <p:cNvSpPr txBox="1"/>
          <p:nvPr/>
        </p:nvSpPr>
        <p:spPr>
          <a:xfrm>
            <a:off x="571971" y="7054850"/>
            <a:ext cx="11860858" cy="22225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4-5. Create and solve an addition word problem using the following numbers: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5/6 and </a:t>
            </a:r>
            <a:r>
              <a:rPr b="1"/>
              <a:t>2</a:t>
            </a:r>
            <a:r>
              <a:t> 6/7</a:t>
            </a:r>
          </a:p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Solution:______________</a:t>
            </a:r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15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314" name="Round the following number to the nearest place-value indicated:…"/>
          <p:cNvSpPr txBox="1"/>
          <p:nvPr/>
        </p:nvSpPr>
        <p:spPr>
          <a:xfrm>
            <a:off x="366716" y="2282080"/>
            <a:ext cx="4549637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>
              <a:buSzPct val="100000"/>
              <a:buAutoNum type="arabicPeriod"/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Round the following number to the nearest place-value indicated: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3.9112</a:t>
            </a:r>
          </a:p>
          <a:p>
            <a:pPr>
              <a:defRPr sz="2500" u="sng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1:____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.1:________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.01:___________</a:t>
            </a:r>
          </a:p>
          <a:p>
            <a:pPr algn="l"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.001:_____________</a:t>
            </a:r>
          </a:p>
        </p:txBody>
      </p:sp>
      <p:pic>
        <p:nvPicPr>
          <p:cNvPr id="3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3567" y="3293183"/>
            <a:ext cx="3447330" cy="3167234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2. Shade in a number that  falls between .6 and .72"/>
          <p:cNvSpPr txBox="1"/>
          <p:nvPr/>
        </p:nvSpPr>
        <p:spPr>
          <a:xfrm>
            <a:off x="4378549" y="2262108"/>
            <a:ext cx="511736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Times"/>
                <a:ea typeface="Times"/>
                <a:cs typeface="Times"/>
                <a:sym typeface="Times"/>
              </a:defRPr>
            </a:pPr>
            <a:r>
              <a:t>2. Shade in a number that </a:t>
            </a:r>
            <a:br/>
            <a:r>
              <a:t>falls between .6 and .72</a:t>
            </a:r>
          </a:p>
        </p:txBody>
      </p:sp>
      <p:sp>
        <p:nvSpPr>
          <p:cNvPr id="317" name="3. Compare:…"/>
          <p:cNvSpPr txBox="1"/>
          <p:nvPr/>
        </p:nvSpPr>
        <p:spPr>
          <a:xfrm>
            <a:off x="9663190" y="2353389"/>
            <a:ext cx="3129284" cy="39497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3. Compare: 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&lt;    &gt;   =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t>1/4___5/25</a:t>
            </a:r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2503</Words>
  <Application>Microsoft Office PowerPoint</Application>
  <PresentationFormat>Custom</PresentationFormat>
  <Paragraphs>638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White</vt:lpstr>
      <vt:lpstr>Daily Math Review</vt:lpstr>
      <vt:lpstr>Week 1: Day 1</vt:lpstr>
      <vt:lpstr>Week 1: Day 2</vt:lpstr>
      <vt:lpstr>Week 1: Day 3</vt:lpstr>
      <vt:lpstr>Week 1: Day 4</vt:lpstr>
      <vt:lpstr>Week 1: Day 5</vt:lpstr>
      <vt:lpstr>Daily Math Review</vt:lpstr>
      <vt:lpstr>Week 2: Day 1</vt:lpstr>
      <vt:lpstr>Week 2: Day 2</vt:lpstr>
      <vt:lpstr>Week 1: Day 3</vt:lpstr>
      <vt:lpstr>Week 2: Day 4</vt:lpstr>
      <vt:lpstr>Week 2: Day 5</vt:lpstr>
      <vt:lpstr>Daily Math Review</vt:lpstr>
      <vt:lpstr>Week 3: Day 1</vt:lpstr>
      <vt:lpstr>Week 3: Day 2</vt:lpstr>
      <vt:lpstr>Week 3: Day 3</vt:lpstr>
      <vt:lpstr>Week 3: Day 4</vt:lpstr>
      <vt:lpstr>Week 3: Day 5</vt:lpstr>
      <vt:lpstr>Daily Math Review</vt:lpstr>
      <vt:lpstr>Week 4: Day 1</vt:lpstr>
      <vt:lpstr>Week 4: Day 2</vt:lpstr>
      <vt:lpstr>Week 4: Day 3</vt:lpstr>
      <vt:lpstr>Week 4: Day 4</vt:lpstr>
      <vt:lpstr>Week 4: Day 5</vt:lpstr>
      <vt:lpstr>Daily Math Review</vt:lpstr>
      <vt:lpstr>Week 5: Day 1</vt:lpstr>
      <vt:lpstr>Week 5: Day 2</vt:lpstr>
      <vt:lpstr>Week 5: Day 3</vt:lpstr>
      <vt:lpstr>Week 5: Day 4</vt:lpstr>
      <vt:lpstr>Week 5: Day 5</vt:lpstr>
      <vt:lpstr>Daily Math Review</vt:lpstr>
      <vt:lpstr>Week 6: Day 1</vt:lpstr>
      <vt:lpstr>Week 6: Day 2</vt:lpstr>
      <vt:lpstr>Week 6: Day 3</vt:lpstr>
      <vt:lpstr>Week 6: Day 4</vt:lpstr>
      <vt:lpstr>Week 6: Day 5</vt:lpstr>
      <vt:lpstr>Daily Math Review</vt:lpstr>
      <vt:lpstr>Week 7: Day 1</vt:lpstr>
      <vt:lpstr>Week 7: Day 2</vt:lpstr>
      <vt:lpstr>Week 7: Day 3</vt:lpstr>
      <vt:lpstr>Week 7: Day 4</vt:lpstr>
      <vt:lpstr>Week 7: Day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Math Review</dc:title>
  <dc:creator>Samantha Pahe-Elliott</dc:creator>
  <cp:lastModifiedBy>Samantha Pahe-Elliott</cp:lastModifiedBy>
  <cp:revision>3</cp:revision>
  <dcterms:modified xsi:type="dcterms:W3CDTF">2020-03-18T18:10:01Z</dcterms:modified>
</cp:coreProperties>
</file>