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409" autoAdjust="0"/>
  </p:normalViewPr>
  <p:slideViewPr>
    <p:cSldViewPr snapToGrid="0" snapToObjects="1">
      <p:cViewPr varScale="1">
        <p:scale>
          <a:sx n="59" d="100"/>
          <a:sy n="59" d="100"/>
        </p:scale>
        <p:origin x="2400" y="106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4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1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8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5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8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3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8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5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18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3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E6332-CF41-364A-AFF4-9E796E55D55B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24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" y="0"/>
            <a:ext cx="7770438" cy="10058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0059" y="1884605"/>
            <a:ext cx="3621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weet Pea" pitchFamily="2" charset="-128"/>
                <a:ea typeface="Sweet Pea" pitchFamily="2" charset="-128"/>
                <a:cs typeface="Sweet Pea" pitchFamily="2" charset="-128"/>
              </a:rPr>
              <a:t>Classroom Reminders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246" y="3942418"/>
            <a:ext cx="3703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Sweet Pea" pitchFamily="2" charset="-128"/>
                <a:ea typeface="Sweet Pea" pitchFamily="2" charset="-128"/>
                <a:cs typeface="Sweet Pea" pitchFamily="2" charset="-128"/>
              </a:rPr>
              <a:t>Mark your Calendar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00871" y="3942417"/>
            <a:ext cx="3538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Sweet Pea" pitchFamily="2" charset="-128"/>
                <a:ea typeface="Sweet Pea" pitchFamily="2" charset="-128"/>
                <a:cs typeface="Sweet Pea" pitchFamily="2" charset="-128"/>
              </a:rPr>
              <a:t>What we’re learning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6532" y="7299358"/>
            <a:ext cx="3538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Sweet Pea" pitchFamily="2" charset="-128"/>
                <a:ea typeface="Sweet Pea" pitchFamily="2" charset="-128"/>
                <a:cs typeface="Sweet Pea" pitchFamily="2" charset="-128"/>
              </a:rPr>
              <a:t>Helpful</a:t>
            </a:r>
            <a:r>
              <a:rPr lang="en-US" sz="3600" dirty="0">
                <a:solidFill>
                  <a:schemeClr val="bg1"/>
                </a:solidFill>
                <a:latin typeface="Sweet Pea" pitchFamily="2" charset="-128"/>
                <a:ea typeface="Sweet Pea" pitchFamily="2" charset="-128"/>
                <a:cs typeface="Sweet Pea" pitchFamily="2" charset="-128"/>
              </a:rPr>
              <a:t> Hints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4B45B4-36B9-4A54-9734-7CEBF405E388}"/>
              </a:ext>
            </a:extLst>
          </p:cNvPr>
          <p:cNvSpPr txBox="1"/>
          <p:nvPr/>
        </p:nvSpPr>
        <p:spPr>
          <a:xfrm>
            <a:off x="6231981" y="363584"/>
            <a:ext cx="13660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HelloAntsOnFire" panose="02000603000000000000" pitchFamily="2" charset="0"/>
                <a:ea typeface="HelloAntsOnFire" panose="02000603000000000000" pitchFamily="2" charset="0"/>
              </a:rPr>
              <a:t>August </a:t>
            </a:r>
          </a:p>
          <a:p>
            <a:pPr algn="ctr"/>
            <a:r>
              <a:rPr lang="en-US" sz="2800" b="1">
                <a:solidFill>
                  <a:schemeClr val="bg1"/>
                </a:solidFill>
                <a:latin typeface="HelloAntsOnFire" panose="02000603000000000000" pitchFamily="2" charset="0"/>
                <a:ea typeface="HelloAntsOnFire" panose="02000603000000000000" pitchFamily="2" charset="0"/>
              </a:rPr>
              <a:t>21-25</a:t>
            </a:r>
            <a:endParaRPr lang="en-US" sz="2800" b="1" dirty="0">
              <a:solidFill>
                <a:schemeClr val="bg1"/>
              </a:solidFill>
              <a:latin typeface="HelloAntsOnFire" panose="02000603000000000000" pitchFamily="2" charset="0"/>
              <a:ea typeface="HelloAntsOnFire" panose="02000603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BF35381-D866-466E-847C-9CD250346B06}"/>
              </a:ext>
            </a:extLst>
          </p:cNvPr>
          <p:cNvSpPr txBox="1"/>
          <p:nvPr/>
        </p:nvSpPr>
        <p:spPr>
          <a:xfrm>
            <a:off x="267336" y="2312029"/>
            <a:ext cx="39044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cPrint" panose="00000400000000000000" pitchFamily="2" charset="0"/>
              </a:rPr>
              <a:t>Don’t forget your car rider pro tag! Car rider line closes at 7:35 in the morning and 2:55 in the afternoon.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cPrint" panose="00000400000000000000" pitchFamily="2" charset="0"/>
              </a:rPr>
              <a:t>Tardy bell rings at 7:40. Students must be on time to receive breakfast in the classroom.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AbcPrint" panose="00000400000000000000" pitchFamily="2" charset="0"/>
              </a:rPr>
              <a:t>Please send a snack every day</a:t>
            </a:r>
            <a:r>
              <a:rPr lang="en-US" sz="1200" dirty="0">
                <a:latin typeface="AbcPrint" panose="00000400000000000000" pitchFamily="2" charset="0"/>
              </a:rPr>
              <a:t>. If your child is purchasing snack, send in exact change ($1.50) daily.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AbcPrint" panose="00000400000000000000" pitchFamily="2" charset="0"/>
              </a:rPr>
              <a:t>Please return all paperwork and class fees ASAP!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5377F8-567A-4A78-878C-B8FD6501A7C8}"/>
              </a:ext>
            </a:extLst>
          </p:cNvPr>
          <p:cNvSpPr txBox="1"/>
          <p:nvPr/>
        </p:nvSpPr>
        <p:spPr>
          <a:xfrm>
            <a:off x="4171776" y="1956162"/>
            <a:ext cx="35163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cPrint" panose="00000400000000000000" pitchFamily="2" charset="0"/>
              </a:rPr>
              <a:t>Transportation changes must be in written form. No texts/emails/phone calls.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cPrint" panose="00000400000000000000" pitchFamily="2" charset="0"/>
              </a:rPr>
              <a:t> Don’t forget PE shoes </a:t>
            </a:r>
            <a:r>
              <a:rPr lang="en-US" sz="1200" u="sng" dirty="0">
                <a:latin typeface="AbcPrint" panose="00000400000000000000" pitchFamily="2" charset="0"/>
              </a:rPr>
              <a:t>every day</a:t>
            </a:r>
            <a:r>
              <a:rPr lang="en-US" sz="1200" dirty="0">
                <a:latin typeface="AbcPrint" panose="00000400000000000000" pitchFamily="2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cPrint" panose="00000400000000000000" pitchFamily="2" charset="0"/>
              </a:rPr>
              <a:t>Graded work will be sent home every </a:t>
            </a:r>
            <a:r>
              <a:rPr lang="en-US" sz="1200" u="sng" dirty="0">
                <a:latin typeface="AbcPrint" panose="00000400000000000000" pitchFamily="2" charset="0"/>
              </a:rPr>
              <a:t>Thursday and needs to be returned every Friday</a:t>
            </a:r>
            <a:r>
              <a:rPr lang="en-US" sz="1200" dirty="0">
                <a:latin typeface="AbcPrint" panose="00000400000000000000" pitchFamily="2" charset="0"/>
              </a:rPr>
              <a:t>. </a:t>
            </a:r>
          </a:p>
          <a:p>
            <a:r>
              <a:rPr lang="en-US" sz="1200" dirty="0">
                <a:latin typeface="AbcPrint" panose="00000400000000000000" pitchFamily="2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7BFDE2-3A29-44C4-B9AD-CD5C43174243}"/>
              </a:ext>
            </a:extLst>
          </p:cNvPr>
          <p:cNvSpPr txBox="1"/>
          <p:nvPr/>
        </p:nvSpPr>
        <p:spPr>
          <a:xfrm>
            <a:off x="4270339" y="2953975"/>
            <a:ext cx="3327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bcPrint" panose="00000400000000000000" pitchFamily="2" charset="0"/>
              </a:rPr>
              <a:t>If you have any questions, please don’t hesitate to contact me on remind. Have a great week!</a:t>
            </a:r>
          </a:p>
          <a:p>
            <a:pPr algn="ctr"/>
            <a:endParaRPr lang="en-US" sz="1100" b="1" dirty="0">
              <a:latin typeface="AbcPrint" panose="00000400000000000000" pitchFamily="2" charset="0"/>
            </a:endParaRPr>
          </a:p>
          <a:p>
            <a:pPr algn="ctr"/>
            <a:r>
              <a:rPr lang="en-US" sz="1100" b="1" dirty="0">
                <a:latin typeface="AbcPrint" panose="00000400000000000000" pitchFamily="2" charset="0"/>
              </a:rPr>
              <a:t>Remind class code: @holena23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7604024-923B-4400-893C-06FA496EEE71}"/>
              </a:ext>
            </a:extLst>
          </p:cNvPr>
          <p:cNvSpPr txBox="1"/>
          <p:nvPr/>
        </p:nvSpPr>
        <p:spPr>
          <a:xfrm>
            <a:off x="373843" y="4657529"/>
            <a:ext cx="312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AbcPrint" panose="00000400000000000000" pitchFamily="2" charset="0"/>
              </a:rPr>
              <a:t>8/31</a:t>
            </a:r>
            <a:r>
              <a:rPr lang="en-US" sz="1600" dirty="0">
                <a:latin typeface="AbcPrint" panose="00000400000000000000" pitchFamily="2" charset="0"/>
              </a:rPr>
              <a:t>-Picture 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AbcPrint" panose="00000400000000000000" pitchFamily="2" charset="0"/>
              </a:rPr>
              <a:t>9/1</a:t>
            </a:r>
            <a:r>
              <a:rPr lang="en-US" sz="1600" b="1" dirty="0">
                <a:latin typeface="AbcPrint" panose="00000400000000000000" pitchFamily="2" charset="0"/>
              </a:rPr>
              <a:t>- </a:t>
            </a:r>
            <a:r>
              <a:rPr lang="en-US" sz="1600" dirty="0">
                <a:latin typeface="AbcPrint" panose="00000400000000000000" pitchFamily="2" charset="0"/>
              </a:rPr>
              <a:t>fundraiser shirt money due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AbcPrint" panose="00000400000000000000" pitchFamily="2" charset="0"/>
              </a:rPr>
              <a:t>9/4 </a:t>
            </a:r>
            <a:r>
              <a:rPr lang="en-US" sz="1600" dirty="0">
                <a:latin typeface="AbcPrint" panose="00000400000000000000" pitchFamily="2" charset="0"/>
              </a:rPr>
              <a:t>- Labor Day (No school)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AbcPrint" panose="00000400000000000000" pitchFamily="2" charset="0"/>
              </a:rPr>
              <a:t>9/14 </a:t>
            </a:r>
            <a:r>
              <a:rPr lang="en-US" sz="1600" dirty="0">
                <a:latin typeface="AbcPrint" panose="00000400000000000000" pitchFamily="2" charset="0"/>
              </a:rPr>
              <a:t>– Parent Report 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AbcPrint" panose="00000400000000000000" pitchFamily="2" charset="0"/>
              </a:rPr>
              <a:t>10/2 </a:t>
            </a:r>
            <a:r>
              <a:rPr lang="en-US" sz="1600" b="1" dirty="0">
                <a:latin typeface="AbcPrint" panose="00000400000000000000" pitchFamily="2" charset="0"/>
              </a:rPr>
              <a:t>-</a:t>
            </a:r>
            <a:r>
              <a:rPr lang="en-US" sz="1600" dirty="0">
                <a:latin typeface="AbcPrint" panose="00000400000000000000" pitchFamily="2" charset="0"/>
              </a:rPr>
              <a:t> Picture retakes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AbcPrint" panose="00000400000000000000" pitchFamily="2" charset="0"/>
              </a:rPr>
              <a:t>10/6</a:t>
            </a:r>
            <a:r>
              <a:rPr lang="en-US" sz="1600" dirty="0">
                <a:latin typeface="AbcPrint" panose="00000400000000000000" pitchFamily="2" charset="0"/>
              </a:rPr>
              <a:t>- End of First Quarter (1/2 day for students)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AbcPrint" panose="00000400000000000000" pitchFamily="2" charset="0"/>
              </a:rPr>
              <a:t>10/9 - 10/10- </a:t>
            </a:r>
            <a:r>
              <a:rPr lang="en-US" sz="1600" dirty="0">
                <a:latin typeface="AbcPrint" panose="00000400000000000000" pitchFamily="2" charset="0"/>
              </a:rPr>
              <a:t>Fall Break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AbcPrint" panose="00000400000000000000" pitchFamily="2" charset="0"/>
              </a:rPr>
              <a:t>10/19 -</a:t>
            </a:r>
            <a:r>
              <a:rPr lang="en-US" sz="1600" dirty="0">
                <a:latin typeface="AbcPrint" panose="00000400000000000000" pitchFamily="2" charset="0"/>
              </a:rPr>
              <a:t> Report Cards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5C89645-25E1-47A1-9A2E-B4196029564D}"/>
              </a:ext>
            </a:extLst>
          </p:cNvPr>
          <p:cNvSpPr txBox="1"/>
          <p:nvPr/>
        </p:nvSpPr>
        <p:spPr>
          <a:xfrm>
            <a:off x="4125982" y="4460195"/>
            <a:ext cx="356217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>
                <a:latin typeface="AbcPrint" panose="00000400000000000000" pitchFamily="2" charset="0"/>
              </a:rPr>
              <a:t>Math-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700" dirty="0">
                <a:latin typeface="AbcPrint" panose="00000400000000000000" pitchFamily="2" charset="0"/>
              </a:rPr>
              <a:t>Writing numbers to 20, number words, representing a number, patterns, and addition to 10</a:t>
            </a:r>
          </a:p>
          <a:p>
            <a:pPr algn="ctr"/>
            <a:r>
              <a:rPr lang="en-US" sz="1700" b="1" dirty="0">
                <a:latin typeface="AbcPrint" panose="00000400000000000000" pitchFamily="2" charset="0"/>
              </a:rPr>
              <a:t>Reading-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700" dirty="0">
                <a:latin typeface="AbcPrint" panose="00000400000000000000" pitchFamily="2" charset="0"/>
              </a:rPr>
              <a:t>Phonics- review of Kindergarten skills (focus letters- f, p, o, c, h), </a:t>
            </a:r>
          </a:p>
          <a:p>
            <a:pPr algn="ctr"/>
            <a:r>
              <a:rPr lang="en-US" sz="1700" b="1" dirty="0">
                <a:latin typeface="AbcPrint" panose="00000400000000000000" pitchFamily="2" charset="0"/>
              </a:rPr>
              <a:t>Social Science-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700" dirty="0">
                <a:latin typeface="AbcPrint" panose="00000400000000000000" pitchFamily="2" charset="0"/>
              </a:rPr>
              <a:t>All about my family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US" sz="1200" dirty="0">
              <a:latin typeface="AbcPrint" panose="000004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EE36665-4CD5-4543-96F0-1711F2162D34}"/>
              </a:ext>
            </a:extLst>
          </p:cNvPr>
          <p:cNvSpPr txBox="1"/>
          <p:nvPr/>
        </p:nvSpPr>
        <p:spPr>
          <a:xfrm>
            <a:off x="287080" y="8080552"/>
            <a:ext cx="3538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bcPrint" panose="00000400000000000000" pitchFamily="2" charset="0"/>
              </a:rPr>
              <a:t> </a:t>
            </a:r>
            <a:r>
              <a:rPr lang="en-US" b="1" dirty="0">
                <a:latin typeface="AbcPrint" panose="00000400000000000000" pitchFamily="2" charset="0"/>
              </a:rPr>
              <a:t>Things to review at home: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AbcPrint" panose="00000400000000000000" pitchFamily="2" charset="0"/>
              </a:rPr>
              <a:t>Counting to 100 by 1’s and 10’s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AbcPrint" panose="00000400000000000000" pitchFamily="2" charset="0"/>
              </a:rPr>
              <a:t>recognizing shapes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AbcPrint" panose="00000400000000000000" pitchFamily="2" charset="0"/>
              </a:rPr>
              <a:t>naming all letters and sounds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AbcPrint" panose="00000400000000000000" pitchFamily="2" charset="0"/>
              </a:rPr>
              <a:t>High frequency words, color words, and number words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AbcPrint" panose="00000400000000000000" pitchFamily="2" charset="0"/>
              </a:rPr>
              <a:t>Writing first and last name</a:t>
            </a:r>
          </a:p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7B7B0B-627F-430C-8D27-464080E99F4B}"/>
              </a:ext>
            </a:extLst>
          </p:cNvPr>
          <p:cNvSpPr txBox="1"/>
          <p:nvPr/>
        </p:nvSpPr>
        <p:spPr>
          <a:xfrm>
            <a:off x="4000964" y="8381949"/>
            <a:ext cx="2320515" cy="40011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PLMorningMeeting" panose="02000603000000000000" pitchFamily="2" charset="0"/>
                <a:ea typeface="APLMorningMeeting" panose="02000603000000000000" pitchFamily="2" charset="0"/>
              </a:rPr>
              <a:t>Most Common Words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E5BE49-B3E2-4430-9324-B91423BF9931}"/>
              </a:ext>
            </a:extLst>
          </p:cNvPr>
          <p:cNvSpPr txBox="1"/>
          <p:nvPr/>
        </p:nvSpPr>
        <p:spPr>
          <a:xfrm>
            <a:off x="4100871" y="8835536"/>
            <a:ext cx="17601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latin typeface="AbcPrint" panose="00000400000000000000" pitchFamily="2" charset="0"/>
              </a:rPr>
              <a:t>Number words:</a:t>
            </a:r>
            <a:r>
              <a:rPr lang="en-US" sz="1600" dirty="0">
                <a:latin typeface="AbcPrint" panose="00000400000000000000" pitchFamily="2" charset="0"/>
              </a:rPr>
              <a:t> one, two, three, four, five, six, seven, eight, nine, ten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481B38-B875-4118-9747-BC678CCABCB1}"/>
              </a:ext>
            </a:extLst>
          </p:cNvPr>
          <p:cNvSpPr txBox="1"/>
          <p:nvPr/>
        </p:nvSpPr>
        <p:spPr>
          <a:xfrm>
            <a:off x="38989" y="523922"/>
            <a:ext cx="145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gency FB" panose="020B0503020202020204" pitchFamily="34" charset="0"/>
                <a:ea typeface="HelloAbracadabra" panose="02000603000000000000" pitchFamily="2" charset="0"/>
              </a:rPr>
              <a:t>Every Student Empowered. Every Student Succeeds</a:t>
            </a:r>
            <a:r>
              <a:rPr lang="en-US" sz="1100" dirty="0">
                <a:solidFill>
                  <a:schemeClr val="bg1"/>
                </a:solidFill>
                <a:latin typeface="HelloAbracadabra" panose="02000603000000000000" pitchFamily="2" charset="0"/>
                <a:ea typeface="HelloAbracadabra" panose="02000603000000000000" pitchFamily="2" charset="0"/>
              </a:rPr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412690-ED29-4D37-89CC-23E188BAF7F6}"/>
              </a:ext>
            </a:extLst>
          </p:cNvPr>
          <p:cNvSpPr txBox="1"/>
          <p:nvPr/>
        </p:nvSpPr>
        <p:spPr>
          <a:xfrm>
            <a:off x="4096727" y="6822304"/>
            <a:ext cx="213525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bcPrint" panose="00000400000000000000" pitchFamily="2" charset="0"/>
              </a:rPr>
              <a:t> </a:t>
            </a:r>
            <a:r>
              <a:rPr lang="en-US" b="1" dirty="0">
                <a:latin typeface="AbcPrint" panose="00000400000000000000" pitchFamily="2" charset="0"/>
              </a:rPr>
              <a:t>Tests this week: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AbcPrint" panose="00000400000000000000" pitchFamily="2" charset="0"/>
              </a:rPr>
              <a:t>Math- numbers to 20, adding to 10, patterns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AbcPrint" panose="00000400000000000000" pitchFamily="2" charset="0"/>
              </a:rPr>
              <a:t>ELA- Listening comprehension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3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4477</TotalTime>
  <Words>327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Sweet Pea</vt:lpstr>
      <vt:lpstr>AbcPrint</vt:lpstr>
      <vt:lpstr>Agency FB</vt:lpstr>
      <vt:lpstr>APLMorningMeeting</vt:lpstr>
      <vt:lpstr>Arial</vt:lpstr>
      <vt:lpstr>Calibri</vt:lpstr>
      <vt:lpstr>HelloAbracadabra</vt:lpstr>
      <vt:lpstr>HelloAntsOnFire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DeLussey</dc:creator>
  <cp:lastModifiedBy>lauren holena</cp:lastModifiedBy>
  <cp:revision>38</cp:revision>
  <cp:lastPrinted>2021-08-11T17:24:56Z</cp:lastPrinted>
  <dcterms:created xsi:type="dcterms:W3CDTF">2015-08-10T00:49:25Z</dcterms:created>
  <dcterms:modified xsi:type="dcterms:W3CDTF">2023-08-20T21:44:05Z</dcterms:modified>
</cp:coreProperties>
</file>