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1" r:id="rId5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8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2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3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4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8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5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7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9979E-FA5E-A741-A94F-8586A62B4C9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129EA7-FDBD-1F47-92D8-EE1E96B2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95875/american-flag-by-rdevries-195875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C1C8C-5A27-4CDD-56B3-6610ED411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8C82D0-0039-41C1-8B7D-A4948FD3A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-29891" y="0"/>
            <a:ext cx="10088485" cy="7795648"/>
          </a:xfr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1AC840A-0E4F-D7F0-9A9A-B3CF3BF95BE8}"/>
              </a:ext>
            </a:extLst>
          </p:cNvPr>
          <p:cNvSpPr txBox="1"/>
          <p:nvPr/>
        </p:nvSpPr>
        <p:spPr>
          <a:xfrm>
            <a:off x="9284090" y="1617262"/>
            <a:ext cx="4315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99609E-329C-D51A-48DB-5257385BFE8D}"/>
              </a:ext>
            </a:extLst>
          </p:cNvPr>
          <p:cNvSpPr txBox="1"/>
          <p:nvPr/>
        </p:nvSpPr>
        <p:spPr>
          <a:xfrm>
            <a:off x="1859797" y="2517433"/>
            <a:ext cx="3080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866D24-B7AC-485E-4BDE-70F1441989BA}"/>
              </a:ext>
            </a:extLst>
          </p:cNvPr>
          <p:cNvSpPr txBox="1"/>
          <p:nvPr/>
        </p:nvSpPr>
        <p:spPr>
          <a:xfrm>
            <a:off x="3734262" y="2496867"/>
            <a:ext cx="3080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7921BF-E4D8-EA20-CD7D-7D5481B34FE0}"/>
              </a:ext>
            </a:extLst>
          </p:cNvPr>
          <p:cNvSpPr txBox="1"/>
          <p:nvPr/>
        </p:nvSpPr>
        <p:spPr>
          <a:xfrm>
            <a:off x="5588825" y="2516490"/>
            <a:ext cx="3080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C8D413-1B30-51F3-FCD6-C1B81CC2ACB1}"/>
              </a:ext>
            </a:extLst>
          </p:cNvPr>
          <p:cNvSpPr txBox="1"/>
          <p:nvPr/>
        </p:nvSpPr>
        <p:spPr>
          <a:xfrm>
            <a:off x="7443647" y="2517433"/>
            <a:ext cx="3080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DE18AE-CFCF-E846-BDF3-BDB6598BC662}"/>
              </a:ext>
            </a:extLst>
          </p:cNvPr>
          <p:cNvSpPr txBox="1"/>
          <p:nvPr/>
        </p:nvSpPr>
        <p:spPr>
          <a:xfrm>
            <a:off x="9283156" y="2516490"/>
            <a:ext cx="4315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D28F56-3101-35FD-CAC5-5EA64D11BFC3}"/>
              </a:ext>
            </a:extLst>
          </p:cNvPr>
          <p:cNvSpPr txBox="1"/>
          <p:nvPr/>
        </p:nvSpPr>
        <p:spPr>
          <a:xfrm>
            <a:off x="1841743" y="3429268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8CD98E-40B8-A0A1-B6E1-18305CD7F180}"/>
              </a:ext>
            </a:extLst>
          </p:cNvPr>
          <p:cNvSpPr txBox="1"/>
          <p:nvPr/>
        </p:nvSpPr>
        <p:spPr>
          <a:xfrm>
            <a:off x="3716208" y="3408702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2D6CD0-7D49-9CB2-3043-8CF3A9F65AA7}"/>
              </a:ext>
            </a:extLst>
          </p:cNvPr>
          <p:cNvSpPr txBox="1"/>
          <p:nvPr/>
        </p:nvSpPr>
        <p:spPr>
          <a:xfrm>
            <a:off x="5570771" y="3428325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E40369-030B-5E06-7543-8D58B90EE7A2}"/>
              </a:ext>
            </a:extLst>
          </p:cNvPr>
          <p:cNvSpPr txBox="1"/>
          <p:nvPr/>
        </p:nvSpPr>
        <p:spPr>
          <a:xfrm>
            <a:off x="7425593" y="3429268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6853CF-96E5-B4F5-85BB-1C1C623AADDC}"/>
              </a:ext>
            </a:extLst>
          </p:cNvPr>
          <p:cNvSpPr txBox="1"/>
          <p:nvPr/>
        </p:nvSpPr>
        <p:spPr>
          <a:xfrm>
            <a:off x="9265102" y="3428325"/>
            <a:ext cx="4315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FFAEBE-0731-9880-C870-E14133577F87}"/>
              </a:ext>
            </a:extLst>
          </p:cNvPr>
          <p:cNvSpPr txBox="1"/>
          <p:nvPr/>
        </p:nvSpPr>
        <p:spPr>
          <a:xfrm>
            <a:off x="1841743" y="4310822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DB81EA-053B-C8D6-5BF4-8577BA023332}"/>
              </a:ext>
            </a:extLst>
          </p:cNvPr>
          <p:cNvSpPr txBox="1"/>
          <p:nvPr/>
        </p:nvSpPr>
        <p:spPr>
          <a:xfrm>
            <a:off x="3716208" y="4290256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A7ED5D-7AA8-5D54-738E-D69CCCDA0A30}"/>
              </a:ext>
            </a:extLst>
          </p:cNvPr>
          <p:cNvSpPr txBox="1"/>
          <p:nvPr/>
        </p:nvSpPr>
        <p:spPr>
          <a:xfrm>
            <a:off x="5570771" y="4309879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F0CB23-F299-B757-DC33-FD70B6ABAA56}"/>
              </a:ext>
            </a:extLst>
          </p:cNvPr>
          <p:cNvSpPr txBox="1"/>
          <p:nvPr/>
        </p:nvSpPr>
        <p:spPr>
          <a:xfrm>
            <a:off x="7425593" y="4310822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68E458-A488-86FF-0E29-13BA4812F94D}"/>
              </a:ext>
            </a:extLst>
          </p:cNvPr>
          <p:cNvSpPr txBox="1"/>
          <p:nvPr/>
        </p:nvSpPr>
        <p:spPr>
          <a:xfrm>
            <a:off x="9265102" y="4309879"/>
            <a:ext cx="4315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19C011-BE4C-E33B-3137-085E47EEAA6B}"/>
              </a:ext>
            </a:extLst>
          </p:cNvPr>
          <p:cNvSpPr txBox="1"/>
          <p:nvPr/>
        </p:nvSpPr>
        <p:spPr>
          <a:xfrm>
            <a:off x="1841743" y="5226358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26C444-47FA-254C-CD79-D8DB252D74BA}"/>
              </a:ext>
            </a:extLst>
          </p:cNvPr>
          <p:cNvSpPr txBox="1"/>
          <p:nvPr/>
        </p:nvSpPr>
        <p:spPr>
          <a:xfrm>
            <a:off x="3716208" y="5205792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F444A3-DBE4-7816-B59C-0055D57145DA}"/>
              </a:ext>
            </a:extLst>
          </p:cNvPr>
          <p:cNvSpPr txBox="1"/>
          <p:nvPr/>
        </p:nvSpPr>
        <p:spPr>
          <a:xfrm>
            <a:off x="5570771" y="5225415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C6DBED-99B0-CD07-688D-11FA21D504DA}"/>
              </a:ext>
            </a:extLst>
          </p:cNvPr>
          <p:cNvSpPr txBox="1"/>
          <p:nvPr/>
        </p:nvSpPr>
        <p:spPr>
          <a:xfrm>
            <a:off x="7425593" y="5226358"/>
            <a:ext cx="43152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58EA26-8404-1D82-EA3C-33C73DD09C57}"/>
              </a:ext>
            </a:extLst>
          </p:cNvPr>
          <p:cNvSpPr txBox="1"/>
          <p:nvPr/>
        </p:nvSpPr>
        <p:spPr>
          <a:xfrm>
            <a:off x="9265102" y="5225415"/>
            <a:ext cx="4315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29</a:t>
            </a:r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197D91-CA89-1C25-93FE-DE1F4F4788F8}"/>
              </a:ext>
            </a:extLst>
          </p:cNvPr>
          <p:cNvGrpSpPr/>
          <p:nvPr/>
        </p:nvGrpSpPr>
        <p:grpSpPr>
          <a:xfrm>
            <a:off x="305260" y="6144359"/>
            <a:ext cx="1433988" cy="1669688"/>
            <a:chOff x="177259" y="6145437"/>
            <a:chExt cx="1433988" cy="1669688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6D953F7-6843-729E-319B-402AAFC28DC1}"/>
                </a:ext>
              </a:extLst>
            </p:cNvPr>
            <p:cNvSpPr txBox="1">
              <a:spLocks/>
            </p:cNvSpPr>
            <p:nvPr/>
          </p:nvSpPr>
          <p:spPr>
            <a:xfrm>
              <a:off x="177259" y="6145437"/>
              <a:ext cx="1433988" cy="1669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Arial" panose="020B0604020202020204" pitchFamily="34" charset="0"/>
                  <a:cs typeface="Arial" panose="020B0604020202020204" pitchFamily="34" charset="0"/>
                </a:rPr>
                <a:t>View Menus Online</a:t>
              </a:r>
            </a:p>
            <a:p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linqconnect.com</a:t>
              </a:r>
            </a:p>
            <a:p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Picture 63" descr="A qr code with black squares&#10;&#10;Description automatically generated">
              <a:extLst>
                <a:ext uri="{FF2B5EF4-FFF2-40B4-BE49-F238E27FC236}">
                  <a16:creationId xmlns:a16="http://schemas.microsoft.com/office/drawing/2014/main" id="{70A6A7F4-3A76-9589-FF24-61F6EDAEB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316" y="6389730"/>
              <a:ext cx="971875" cy="971875"/>
            </a:xfrm>
            <a:prstGeom prst="rect">
              <a:avLst/>
            </a:prstGeom>
          </p:spPr>
        </p:pic>
      </p:grpSp>
      <p:pic>
        <p:nvPicPr>
          <p:cNvPr id="65" name="Picture 64" descr="A close-up of a logo&#10;&#10;Description automatically generated">
            <a:extLst>
              <a:ext uri="{FF2B5EF4-FFF2-40B4-BE49-F238E27FC236}">
                <a16:creationId xmlns:a16="http://schemas.microsoft.com/office/drawing/2014/main" id="{A09A9C97-4EBA-F197-8444-433644A74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272" y="6463387"/>
            <a:ext cx="2060229" cy="892552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EC219D8-1CE0-B004-88C7-4E8EA9CB694C}"/>
              </a:ext>
            </a:extLst>
          </p:cNvPr>
          <p:cNvSpPr txBox="1">
            <a:spLocks/>
          </p:cNvSpPr>
          <p:nvPr/>
        </p:nvSpPr>
        <p:spPr>
          <a:xfrm>
            <a:off x="4657106" y="6355527"/>
            <a:ext cx="2513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All lunch meals include a variety of fresh fruit, vegetables and low-fat white or flavored </a:t>
            </a:r>
            <a:r>
              <a:rPr lang="en-US" sz="1400" b="1" u="sng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76BF5F-1E59-74E9-D690-E401799F2C3A}"/>
              </a:ext>
            </a:extLst>
          </p:cNvPr>
          <p:cNvSpPr txBox="1">
            <a:spLocks/>
          </p:cNvSpPr>
          <p:nvPr/>
        </p:nvSpPr>
        <p:spPr>
          <a:xfrm>
            <a:off x="1861491" y="6354975"/>
            <a:ext cx="26349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Menu nutrition, including carbohydrate counts, and specialty menu information can be found online.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Menu is subject to change.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Notice is posted when available.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EB4858E-6BE7-1015-00C5-E70466435CB3}"/>
              </a:ext>
            </a:extLst>
          </p:cNvPr>
          <p:cNvSpPr txBox="1"/>
          <p:nvPr/>
        </p:nvSpPr>
        <p:spPr>
          <a:xfrm>
            <a:off x="3903653" y="1101427"/>
            <a:ext cx="2339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PK-12 LUNCH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DCFDFA-91A8-506F-AFE6-D5AB337FC068}"/>
              </a:ext>
            </a:extLst>
          </p:cNvPr>
          <p:cNvSpPr txBox="1">
            <a:spLocks/>
          </p:cNvSpPr>
          <p:nvPr/>
        </p:nvSpPr>
        <p:spPr>
          <a:xfrm>
            <a:off x="7824751" y="1716302"/>
            <a:ext cx="1995411" cy="7759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00" b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Cheese Pizza</a:t>
            </a:r>
            <a:endParaRPr lang="en-US" sz="1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/>
                <a:ea typeface="Calibri" panose="020F0502020204030204" pitchFamily="34" charset="0"/>
                <a:cs typeface="Calibri" panose="020F0502020204030204" pitchFamily="34" charset="0"/>
              </a:rPr>
              <a:t>Steamed Mixed Veggie</a:t>
            </a:r>
            <a:endParaRPr lang="en-US" sz="10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/>
              <a:ea typeface="Calibri" panose="020F0502020204030204" pitchFamily="34" charset="0"/>
            </a:endParaRPr>
          </a:p>
          <a:p>
            <a:r>
              <a:rPr lang="en-US"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alibri"/>
                <a:cs typeface="Calibri"/>
              </a:rPr>
              <a:t>Fresh Veggie w/ Hummus</a:t>
            </a:r>
          </a:p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alibri"/>
                <a:cs typeface="Calibri"/>
              </a:rPr>
              <a:t>Mango Peach Applesauce Cup</a:t>
            </a:r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29448A1-B32C-E7B9-5F6B-FD705B175198}"/>
              </a:ext>
            </a:extLst>
          </p:cNvPr>
          <p:cNvSpPr txBox="1">
            <a:spLocks/>
          </p:cNvSpPr>
          <p:nvPr/>
        </p:nvSpPr>
        <p:spPr>
          <a:xfrm>
            <a:off x="7855201" y="2563577"/>
            <a:ext cx="1714565" cy="7969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11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alibri" panose="020F0502020204030204" pitchFamily="34" charset="0"/>
                <a:cs typeface="Calibri" panose="020F0502020204030204" pitchFamily="34" charset="0"/>
              </a:rPr>
              <a:t>French Bread </a:t>
            </a:r>
            <a:r>
              <a:rPr lang="en-US" sz="1100" b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/>
                <a:ea typeface="Calibri" panose="020F0502020204030204" pitchFamily="34" charset="0"/>
                <a:cs typeface="Calibri" panose="020F0502020204030204" pitchFamily="34" charset="0"/>
              </a:rPr>
              <a:t>Pizza</a:t>
            </a:r>
            <a:endParaRPr lang="en-US" sz="1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/>
                <a:ea typeface="Calibri" panose="020F0502020204030204" pitchFamily="34" charset="0"/>
                <a:cs typeface="Calibri" panose="020F0502020204030204" pitchFamily="34" charset="0"/>
              </a:rPr>
              <a:t>Steamed Mixed Veggie</a:t>
            </a:r>
          </a:p>
          <a:p>
            <a:r>
              <a:rPr lang="en-US"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alibri" panose="020F0502020204030204" pitchFamily="34" charset="0"/>
                <a:cs typeface="Calibri" panose="020F0502020204030204" pitchFamily="34" charset="0"/>
              </a:rPr>
              <a:t>Fresh Veggie w/ Hummus</a:t>
            </a:r>
            <a:endParaRPr lang="en-US" sz="10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alibri" panose="020F0502020204030204" pitchFamily="34" charset="0"/>
                <a:cs typeface="Calibri" panose="020F0502020204030204" pitchFamily="34" charset="0"/>
              </a:rPr>
              <a:t>Cinnamon Applesauce Cup</a:t>
            </a:r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D69A2FE-1EB2-C102-86D5-F79DABAD6FEB}"/>
              </a:ext>
            </a:extLst>
          </p:cNvPr>
          <p:cNvSpPr txBox="1">
            <a:spLocks/>
          </p:cNvSpPr>
          <p:nvPr/>
        </p:nvSpPr>
        <p:spPr>
          <a:xfrm>
            <a:off x="7831688" y="3464915"/>
            <a:ext cx="1905094" cy="7733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Cheese Pizza</a:t>
            </a:r>
            <a:endParaRPr lang="en-US" sz="11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Steamed Mixed Veggie</a:t>
            </a:r>
            <a:endParaRPr lang="en-US" sz="10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n-US" sz="1000" dirty="0">
                <a:uFill>
                  <a:solidFill>
                    <a:srgbClr val="000000"/>
                  </a:solidFill>
                </a:uFill>
                <a:latin typeface="Comic Sans MS"/>
                <a:ea typeface="Calibri" panose="020F0502020204030204" pitchFamily="34" charset="0"/>
                <a:cs typeface="Calibri" panose="020F0502020204030204" pitchFamily="34" charset="0"/>
              </a:rPr>
              <a:t>Fresh Veggie w/ Hummus</a:t>
            </a:r>
          </a:p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1000" dirty="0">
                <a:uFill>
                  <a:solidFill>
                    <a:srgbClr val="000000"/>
                  </a:solidFill>
                </a:uFill>
                <a:latin typeface="Comic Sans MS"/>
                <a:ea typeface="Calibri"/>
                <a:cs typeface="Calibri"/>
              </a:rPr>
              <a:t>Strawberry </a:t>
            </a:r>
            <a:r>
              <a:rPr lang="en-US" sz="1000" dirty="0">
                <a:effectLst/>
                <a:uFill>
                  <a:solidFill>
                    <a:srgbClr val="000000"/>
                  </a:solidFill>
                </a:uFill>
                <a:latin typeface="Comic Sans MS"/>
                <a:ea typeface="Calibri"/>
                <a:cs typeface="Calibri"/>
              </a:rPr>
              <a:t>Applesauce</a:t>
            </a:r>
            <a:r>
              <a:rPr lang="en-US" sz="1000" dirty="0">
                <a:uFill>
                  <a:solidFill>
                    <a:srgbClr val="000000"/>
                  </a:solidFill>
                </a:uFill>
                <a:latin typeface="Comic Sans MS"/>
                <a:ea typeface="Calibri"/>
                <a:cs typeface="Calibri"/>
              </a:rPr>
              <a:t> </a:t>
            </a:r>
            <a:r>
              <a:rPr lang="en-US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/>
                <a:ea typeface="Calibri"/>
                <a:cs typeface="Calibri"/>
              </a:rPr>
              <a:t>Cup</a:t>
            </a:r>
            <a:endParaRPr lang="en-US" dirty="0">
              <a:latin typeface="Comic Sans MS"/>
              <a:ea typeface="Calibri"/>
              <a:cs typeface="Calibri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4934EAB-FCA0-76CF-A62E-C3F027762F64}"/>
              </a:ext>
            </a:extLst>
          </p:cNvPr>
          <p:cNvSpPr txBox="1">
            <a:spLocks/>
          </p:cNvSpPr>
          <p:nvPr/>
        </p:nvSpPr>
        <p:spPr>
          <a:xfrm>
            <a:off x="7783796" y="5220453"/>
            <a:ext cx="2064389" cy="9534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Personal Pan</a:t>
            </a:r>
            <a:r>
              <a:rPr lang="en-US" sz="11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Pizza</a:t>
            </a:r>
            <a:endParaRPr lang="en-US" sz="11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Steamed Mixed Veggie</a:t>
            </a:r>
            <a:endParaRPr lang="en-US" sz="10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n-US" sz="1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alibri"/>
                <a:cs typeface="Calibri"/>
              </a:rPr>
              <a:t>Fresh Veggie w/ Hummus </a:t>
            </a:r>
          </a:p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/>
                <a:ea typeface="Calibri"/>
                <a:cs typeface="Calibri"/>
              </a:rPr>
              <a:t>Mango Peach Applesauce </a:t>
            </a:r>
            <a:endParaRPr lang="en-US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omic Sans MS"/>
              <a:ea typeface="Calibri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/>
                <a:ea typeface="Calibri"/>
                <a:cs typeface="Calibri"/>
              </a:rPr>
              <a:t>Cup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51360F2-C3EB-976E-EA3C-2BB5E54D71AE}"/>
              </a:ext>
            </a:extLst>
          </p:cNvPr>
          <p:cNvSpPr txBox="1">
            <a:spLocks/>
          </p:cNvSpPr>
          <p:nvPr/>
        </p:nvSpPr>
        <p:spPr>
          <a:xfrm>
            <a:off x="7825455" y="4369704"/>
            <a:ext cx="2408201" cy="7813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alibri"/>
                <a:cs typeface="Calibri"/>
              </a:rPr>
              <a:t>NO SCHOOL</a:t>
            </a:r>
          </a:p>
          <a:p>
            <a:endParaRPr lang="en-US" sz="11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/>
              <a:ea typeface="Calibri"/>
              <a:cs typeface="Calibri"/>
            </a:endParaRPr>
          </a:p>
          <a:p>
            <a:r>
              <a:rPr lang="en-US" sz="11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ea typeface="Calibri"/>
                <a:cs typeface="Calibri"/>
              </a:rPr>
              <a:t>SNOW DAY</a:t>
            </a:r>
            <a:endParaRPr lang="en-US" sz="10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endParaRPr lang="en-US" sz="11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032A91-CEC5-B369-D63F-37400F850FE9}"/>
              </a:ext>
            </a:extLst>
          </p:cNvPr>
          <p:cNvSpPr txBox="1">
            <a:spLocks/>
          </p:cNvSpPr>
          <p:nvPr/>
        </p:nvSpPr>
        <p:spPr>
          <a:xfrm>
            <a:off x="4141064" y="5335516"/>
            <a:ext cx="175270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omic Sans MS" panose="030F0702030302020204" pitchFamily="66" charset="0"/>
                <a:cs typeface="Arial" panose="020B0604020202020204" pitchFamily="34" charset="0"/>
              </a:rPr>
              <a:t>BYO Burrito Bowl</a:t>
            </a:r>
          </a:p>
          <a:p>
            <a:r>
              <a:rPr 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w/Cilantro Lime Rice</a:t>
            </a:r>
          </a:p>
          <a:p>
            <a:r>
              <a:rPr 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Salsa, Sour Cream</a:t>
            </a:r>
          </a:p>
          <a:p>
            <a:r>
              <a:rPr 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Guacamole, Jalapenos,</a:t>
            </a:r>
          </a:p>
          <a:p>
            <a:r>
              <a:rPr 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Olives, </a:t>
            </a:r>
          </a:p>
          <a:p>
            <a:r>
              <a:rPr lang="en-US" sz="800" dirty="0">
                <a:latin typeface="Comic Sans MS" panose="030F0702030302020204" pitchFamily="66" charset="0"/>
                <a:cs typeface="Arial" panose="020B0604020202020204" pitchFamily="34" charset="0"/>
              </a:rPr>
              <a:t>Corn &amp; Black Beans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D33AB81-ADE6-6B27-3959-49CC16BD49DB}"/>
              </a:ext>
            </a:extLst>
          </p:cNvPr>
          <p:cNvSpPr txBox="1">
            <a:spLocks/>
          </p:cNvSpPr>
          <p:nvPr/>
        </p:nvSpPr>
        <p:spPr>
          <a:xfrm>
            <a:off x="5980446" y="4359846"/>
            <a:ext cx="1843304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mic Sans MS" panose="030F0702030302020204" pitchFamily="66" charset="0"/>
                <a:cs typeface="Arial" panose="020B0604020202020204" pitchFamily="34" charset="0"/>
              </a:rPr>
              <a:t>Teriyaki Chicken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Fried Rice 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Steamed Broccoli 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Fresh Grape Tomatoes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Fortune Cookie</a:t>
            </a:r>
          </a:p>
        </p:txBody>
      </p:sp>
      <p:pic>
        <p:nvPicPr>
          <p:cNvPr id="2" name="Picture 1" descr="A red white and blue flag&#10;&#10;AI-generated content may be incorrect.">
            <a:extLst>
              <a:ext uri="{FF2B5EF4-FFF2-40B4-BE49-F238E27FC236}">
                <a16:creationId xmlns:a16="http://schemas.microsoft.com/office/drawing/2014/main" id="{E4A4F7AE-C929-46C5-DE62-34074839A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55444" y="5410889"/>
            <a:ext cx="708523" cy="620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F6E57-0B96-CC32-F110-922D3909036D}"/>
              </a:ext>
            </a:extLst>
          </p:cNvPr>
          <p:cNvSpPr txBox="1">
            <a:spLocks/>
          </p:cNvSpPr>
          <p:nvPr/>
        </p:nvSpPr>
        <p:spPr>
          <a:xfrm>
            <a:off x="442191" y="5295157"/>
            <a:ext cx="962819" cy="61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00" b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 School</a:t>
            </a:r>
            <a:endParaRPr lang="en-US" sz="1100" b="1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Memorial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Day</a:t>
            </a:r>
            <a:endParaRPr lang="en-US" sz="10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21D2E-132E-EDB8-6B66-E76D7A3ADD8A}"/>
              </a:ext>
            </a:extLst>
          </p:cNvPr>
          <p:cNvSpPr txBox="1"/>
          <p:nvPr/>
        </p:nvSpPr>
        <p:spPr>
          <a:xfrm>
            <a:off x="4035922" y="4255709"/>
            <a:ext cx="157977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chemeClr val="accent3"/>
                </a:solidFill>
                <a:latin typeface="Bahnschrift Light SemiCondensed" panose="020B0502040204020203" pitchFamily="34" charset="0"/>
              </a:rPr>
              <a:t>Harvest of the Month</a:t>
            </a:r>
          </a:p>
        </p:txBody>
      </p:sp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A91B79DB-0946-54BD-5BD6-D1A6FED445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60" y="4946451"/>
            <a:ext cx="558789" cy="3223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3826D-1C33-0AE7-5CE1-273499D2411A}"/>
              </a:ext>
            </a:extLst>
          </p:cNvPr>
          <p:cNvSpPr txBox="1">
            <a:spLocks/>
          </p:cNvSpPr>
          <p:nvPr/>
        </p:nvSpPr>
        <p:spPr>
          <a:xfrm>
            <a:off x="4090820" y="4468986"/>
            <a:ext cx="1714564" cy="796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Rotini w/Meat Sauce</a:t>
            </a:r>
            <a:endParaRPr lang="en-US" sz="11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Garlic Knot</a:t>
            </a:r>
            <a:endParaRPr lang="en-US" sz="10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1000" b="1" dirty="0">
                <a:solidFill>
                  <a:schemeClr val="accent3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NY Roasted Asparagus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</a:rPr>
              <a:t>Fresh Veggie Cup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1474F-D616-47A3-8B5F-DA66E8ACEA3A}"/>
              </a:ext>
            </a:extLst>
          </p:cNvPr>
          <p:cNvSpPr txBox="1">
            <a:spLocks/>
          </p:cNvSpPr>
          <p:nvPr/>
        </p:nvSpPr>
        <p:spPr>
          <a:xfrm>
            <a:off x="459330" y="2648807"/>
            <a:ext cx="1771668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>
                <a:latin typeface="Comic Sans MS" panose="030F0702030302020204" pitchFamily="66" charset="0"/>
                <a:cs typeface="Arial" panose="020B0604020202020204" pitchFamily="34" charset="0"/>
              </a:rPr>
              <a:t>Chicken Nuggets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Ranch Mashed Potatoes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Steamed Peas &amp; Carrots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Cinnamon Roasted Pears</a:t>
            </a:r>
          </a:p>
          <a:p>
            <a:endParaRPr lang="en-US" sz="11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AF8F6-CF45-3C5F-F059-874DF43F2CBA}"/>
              </a:ext>
            </a:extLst>
          </p:cNvPr>
          <p:cNvSpPr txBox="1">
            <a:spLocks/>
          </p:cNvSpPr>
          <p:nvPr/>
        </p:nvSpPr>
        <p:spPr>
          <a:xfrm>
            <a:off x="4096172" y="2559967"/>
            <a:ext cx="186889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100" b="1" dirty="0">
                <a:latin typeface="Comic Sans MS"/>
                <a:cs typeface="Arial" panose="020B0604020202020204" pitchFamily="34" charset="0"/>
              </a:rPr>
              <a:t>Chicken Tenders &amp; Sunrise Waffle </a:t>
            </a:r>
            <a:endParaRPr lang="en-US" sz="11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Comic Sans MS"/>
                <a:cs typeface="Arial" panose="020B0604020202020204" pitchFamily="34" charset="0"/>
              </a:rPr>
              <a:t>Emoji Fries </a:t>
            </a:r>
          </a:p>
          <a:p>
            <a:r>
              <a:rPr lang="en-US" sz="1000" dirty="0">
                <a:latin typeface="Comic Sans MS"/>
                <a:cs typeface="Arial" panose="020B0604020202020204" pitchFamily="34" charset="0"/>
              </a:rPr>
              <a:t>Assorted Veggies</a:t>
            </a:r>
            <a:endParaRPr lang="en-US" sz="10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Comic Sans MS"/>
                <a:cs typeface="Arial" panose="020B0604020202020204" pitchFamily="34" charset="0"/>
              </a:rPr>
              <a:t>Juice Cup &amp; Syrup Cup</a:t>
            </a:r>
            <a:endParaRPr lang="en-US" sz="1000" dirty="0">
              <a:latin typeface="Comic Sans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68EF7-95FA-8569-3562-6A18194E7661}"/>
              </a:ext>
            </a:extLst>
          </p:cNvPr>
          <p:cNvSpPr txBox="1">
            <a:spLocks/>
          </p:cNvSpPr>
          <p:nvPr/>
        </p:nvSpPr>
        <p:spPr>
          <a:xfrm>
            <a:off x="450911" y="4400319"/>
            <a:ext cx="1815210" cy="81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Mini Corn Dogs</a:t>
            </a:r>
          </a:p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1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Pesto Pasta Salad</a:t>
            </a:r>
            <a:endParaRPr lang="en-US" sz="10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Roasted Potato Wedges</a:t>
            </a:r>
            <a:endParaRPr lang="en-US" sz="10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Celery Sticks with Ranch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836067-4266-0E3C-DAC9-C8133263C1AE}"/>
              </a:ext>
            </a:extLst>
          </p:cNvPr>
          <p:cNvSpPr txBox="1">
            <a:spLocks/>
          </p:cNvSpPr>
          <p:nvPr/>
        </p:nvSpPr>
        <p:spPr>
          <a:xfrm>
            <a:off x="409170" y="3437632"/>
            <a:ext cx="1948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Comic Sans MS"/>
                <a:cs typeface="Arial" panose="020B0604020202020204" pitchFamily="34" charset="0"/>
              </a:rPr>
              <a:t>Ultimate Nachos</a:t>
            </a:r>
            <a:endParaRPr lang="en-US" sz="1400">
              <a:latin typeface="Comic Sans MS"/>
              <a:cs typeface="Arial" panose="020B0604020202020204" pitchFamily="34" charset="0"/>
            </a:endParaRPr>
          </a:p>
          <a:p>
            <a:r>
              <a:rPr lang="en-US" sz="1050">
                <a:latin typeface="Comic Sans MS"/>
                <a:cs typeface="Arial" panose="020B0604020202020204" pitchFamily="34" charset="0"/>
              </a:rPr>
              <a:t>Salsa, Sour Cream</a:t>
            </a:r>
          </a:p>
          <a:p>
            <a:r>
              <a:rPr lang="en-US" sz="1050">
                <a:latin typeface="Comic Sans MS"/>
                <a:cs typeface="Arial" panose="020B0604020202020204" pitchFamily="34" charset="0"/>
              </a:rPr>
              <a:t>Guacamole, Olives, Jalapenos</a:t>
            </a:r>
            <a:endParaRPr lang="en-US" sz="105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1050">
                <a:latin typeface="Comic Sans MS"/>
                <a:cs typeface="Arial" panose="020B0604020202020204" pitchFamily="34" charset="0"/>
              </a:rPr>
              <a:t>Steamed Peas &amp; Carrots</a:t>
            </a:r>
            <a:endParaRPr lang="en-US" sz="105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30CB63-1C9B-882A-33A6-48C4A03B2232}"/>
              </a:ext>
            </a:extLst>
          </p:cNvPr>
          <p:cNvSpPr txBox="1">
            <a:spLocks/>
          </p:cNvSpPr>
          <p:nvPr/>
        </p:nvSpPr>
        <p:spPr>
          <a:xfrm>
            <a:off x="4120407" y="3512811"/>
            <a:ext cx="182308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mic Sans MS" panose="030F0702030302020204" pitchFamily="66" charset="0"/>
                <a:cs typeface="Arial" panose="020B0604020202020204" pitchFamily="34" charset="0"/>
              </a:rPr>
              <a:t>Cheeseburger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Sweet Potato Wedges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Rainbow Pepper Sticks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Tropical Fruit Salad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FAC3BC-7462-E7B5-B310-6107758E40D9}"/>
              </a:ext>
            </a:extLst>
          </p:cNvPr>
          <p:cNvSpPr txBox="1">
            <a:spLocks/>
          </p:cNvSpPr>
          <p:nvPr/>
        </p:nvSpPr>
        <p:spPr>
          <a:xfrm>
            <a:off x="2241311" y="5332856"/>
            <a:ext cx="17538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mic Sans MS" panose="030F0702030302020204" pitchFamily="66" charset="0"/>
                <a:cs typeface="Arial" panose="020B0604020202020204" pitchFamily="34" charset="0"/>
              </a:rPr>
              <a:t>NO SCHOOL</a:t>
            </a:r>
          </a:p>
          <a:p>
            <a:endParaRPr lang="en-US" sz="105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Comic Sans MS" panose="030F0702030302020204" pitchFamily="66" charset="0"/>
                <a:cs typeface="Arial" panose="020B0604020202020204" pitchFamily="34" charset="0"/>
              </a:rPr>
              <a:t>SNOW DAY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E4571D-3194-CA9F-74FF-F9F4DA2C944B}"/>
              </a:ext>
            </a:extLst>
          </p:cNvPr>
          <p:cNvGrpSpPr/>
          <p:nvPr/>
        </p:nvGrpSpPr>
        <p:grpSpPr>
          <a:xfrm>
            <a:off x="8124936" y="1129382"/>
            <a:ext cx="1141095" cy="676275"/>
            <a:chOff x="0" y="0"/>
            <a:chExt cx="1141674" cy="67635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CA29DF3-806F-2055-FD43-4F1EEA915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74" y="47708"/>
              <a:ext cx="990600" cy="62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raphic 2" descr="Hero Male outline">
              <a:extLst>
                <a:ext uri="{FF2B5EF4-FFF2-40B4-BE49-F238E27FC236}">
                  <a16:creationId xmlns:a16="http://schemas.microsoft.com/office/drawing/2014/main" id="{A6C47304-97B7-5E18-A2C5-8C1FB7A0E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1950" cy="352425"/>
            </a:xfrm>
            <a:prstGeom prst="rect">
              <a:avLst/>
            </a:prstGeom>
          </p:spPr>
        </p:pic>
      </p:grpSp>
      <p:pic>
        <p:nvPicPr>
          <p:cNvPr id="35" name="Picture 34" descr="Taco Friends Moody Foodies">
            <a:extLst>
              <a:ext uri="{FF2B5EF4-FFF2-40B4-BE49-F238E27FC236}">
                <a16:creationId xmlns:a16="http://schemas.microsoft.com/office/drawing/2014/main" id="{44CB5752-F41C-8BE8-EF12-CF20917D39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4169" y="2384663"/>
            <a:ext cx="504825" cy="50482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6BDEB55-A8A7-C85A-C67F-EEE893B68BB8}"/>
              </a:ext>
            </a:extLst>
          </p:cNvPr>
          <p:cNvSpPr txBox="1">
            <a:spLocks/>
          </p:cNvSpPr>
          <p:nvPr/>
        </p:nvSpPr>
        <p:spPr>
          <a:xfrm>
            <a:off x="2199946" y="2706474"/>
            <a:ext cx="201244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omic Sans MS" panose="030F0702030302020204" pitchFamily="66" charset="0"/>
                <a:cs typeface="Arial" panose="020B0604020202020204" pitchFamily="34" charset="0"/>
              </a:rPr>
              <a:t>Walking Taco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Mexican Fiesta Rice &amp; Beans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Corn on the Cob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Tropical Fruit Smoothie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CA28DFA2-503F-9DCE-A136-0EBFD17E8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257" y="2589549"/>
            <a:ext cx="1108503" cy="3010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700" b="1" dirty="0">
                <a:latin typeface="Comic Sans MS" panose="030F0702030302020204" pitchFamily="66" charset="0"/>
                <a:ea typeface="Arial Unicode MS"/>
              </a:rPr>
              <a:t>CINCO de MAYO </a:t>
            </a:r>
            <a:endParaRPr lang="en-US" sz="1200" dirty="0"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A35EDDF-0210-08CE-0771-1270013529AB}"/>
              </a:ext>
            </a:extLst>
          </p:cNvPr>
          <p:cNvSpPr txBox="1">
            <a:spLocks/>
          </p:cNvSpPr>
          <p:nvPr/>
        </p:nvSpPr>
        <p:spPr>
          <a:xfrm>
            <a:off x="5961036" y="5259869"/>
            <a:ext cx="193510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mic Sans MS" panose="030F0702030302020204" pitchFamily="66" charset="0"/>
                <a:cs typeface="Arial" panose="020B0604020202020204" pitchFamily="34" charset="0"/>
              </a:rPr>
              <a:t>“</a:t>
            </a:r>
            <a:r>
              <a:rPr lang="en-US" sz="105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Woodles</a:t>
            </a:r>
            <a:r>
              <a:rPr lang="en-US" sz="1050" b="1" dirty="0">
                <a:latin typeface="Comic Sans MS" panose="030F0702030302020204" pitchFamily="66" charset="0"/>
                <a:cs typeface="Arial" panose="020B0604020202020204" pitchFamily="34" charset="0"/>
              </a:rPr>
              <a:t>” </a:t>
            </a:r>
            <a:r>
              <a:rPr lang="en-US" sz="1050" b="1">
                <a:latin typeface="Comic Sans MS" panose="030F0702030302020204" pitchFamily="66" charset="0"/>
                <a:cs typeface="Arial" panose="020B0604020202020204" pitchFamily="34" charset="0"/>
              </a:rPr>
              <a:t>Noodles </a:t>
            </a:r>
          </a:p>
          <a:p>
            <a:r>
              <a:rPr lang="en-US" sz="1050" b="1">
                <a:latin typeface="Comic Sans MS" panose="030F0702030302020204" pitchFamily="66" charset="0"/>
                <a:cs typeface="Arial" panose="020B0604020202020204" pitchFamily="34" charset="0"/>
              </a:rPr>
              <a:t>Ramen </a:t>
            </a:r>
            <a:r>
              <a:rPr lang="en-US" sz="1050" b="1" dirty="0">
                <a:latin typeface="Comic Sans MS" panose="030F0702030302020204" pitchFamily="66" charset="0"/>
                <a:cs typeface="Arial" panose="020B0604020202020204" pitchFamily="34" charset="0"/>
              </a:rPr>
              <a:t>Bowl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with Chicken &amp; Egg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Steamed Dumplings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Broccoli &amp; Carrots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2A95F60-E9EA-E08E-7312-9AD96D1228AD}"/>
              </a:ext>
            </a:extLst>
          </p:cNvPr>
          <p:cNvSpPr txBox="1">
            <a:spLocks/>
          </p:cNvSpPr>
          <p:nvPr/>
        </p:nvSpPr>
        <p:spPr>
          <a:xfrm>
            <a:off x="2231842" y="4409365"/>
            <a:ext cx="185379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 dirty="0">
                <a:latin typeface="Comic Sans MS"/>
                <a:cs typeface="Arial" panose="020B0604020202020204" pitchFamily="34" charset="0"/>
              </a:rPr>
              <a:t>Soft Tacos</a:t>
            </a:r>
            <a:endParaRPr lang="en-US" sz="1100" dirty="0">
              <a:latin typeface="Comic Sans MS"/>
              <a:cs typeface="Arial" panose="020B0604020202020204" pitchFamily="34" charset="0"/>
            </a:endParaRPr>
          </a:p>
          <a:p>
            <a:r>
              <a:rPr lang="en-US" sz="800" b="1" dirty="0">
                <a:latin typeface="Comic Sans MS"/>
                <a:cs typeface="Arial" panose="020B0604020202020204" pitchFamily="34" charset="0"/>
              </a:rPr>
              <a:t>(beef or turkey, cheese, lettuce)</a:t>
            </a:r>
            <a:endParaRPr lang="en-US" sz="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Comic Sans MS"/>
                <a:cs typeface="Arial" panose="020B0604020202020204" pitchFamily="34" charset="0"/>
              </a:rPr>
              <a:t>Salsa &amp; Sour Cream</a:t>
            </a:r>
          </a:p>
          <a:p>
            <a:r>
              <a:rPr lang="en-US" sz="1000" dirty="0">
                <a:latin typeface="Comic Sans MS"/>
                <a:cs typeface="Arial" panose="020B0604020202020204" pitchFamily="34" charset="0"/>
              </a:rPr>
              <a:t>Corn &amp; Bean Cowboy Caviar</a:t>
            </a:r>
          </a:p>
          <a:p>
            <a:r>
              <a:rPr lang="en-US" sz="1000" dirty="0">
                <a:latin typeface="Comic Sans MS"/>
                <a:cs typeface="Arial" panose="020B0604020202020204" pitchFamily="34" charset="0"/>
              </a:rPr>
              <a:t>Rainbow Pepper Sticks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E7C66CE-FF0F-15B2-E28E-588495F0CC94}"/>
              </a:ext>
            </a:extLst>
          </p:cNvPr>
          <p:cNvSpPr txBox="1">
            <a:spLocks/>
          </p:cNvSpPr>
          <p:nvPr/>
        </p:nvSpPr>
        <p:spPr>
          <a:xfrm>
            <a:off x="2290735" y="3470246"/>
            <a:ext cx="17516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mic Sans MS" panose="030F0702030302020204" pitchFamily="66" charset="0"/>
                <a:cs typeface="Arial" panose="020B0604020202020204" pitchFamily="34" charset="0"/>
              </a:rPr>
              <a:t>Tortellini Alfredo w/ Chicken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Garlic Breadstick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Seasoned Green Beans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Fresh Grape Tomatoes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5466764-EC37-88D7-7E9F-D9C858CCE43E}"/>
              </a:ext>
            </a:extLst>
          </p:cNvPr>
          <p:cNvSpPr txBox="1">
            <a:spLocks/>
          </p:cNvSpPr>
          <p:nvPr/>
        </p:nvSpPr>
        <p:spPr>
          <a:xfrm>
            <a:off x="5968615" y="2569248"/>
            <a:ext cx="2138214" cy="10310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 dirty="0">
                <a:latin typeface="Comic Sans MS"/>
                <a:cs typeface="Arial" panose="020B0604020202020204" pitchFamily="34" charset="0"/>
              </a:rPr>
              <a:t>Ziti with Meatballs</a:t>
            </a:r>
            <a:endParaRPr lang="en-US" sz="1100" dirty="0">
              <a:latin typeface="Comic Sans MS"/>
              <a:cs typeface="Arial" panose="020B0604020202020204" pitchFamily="34" charset="0"/>
            </a:endParaRPr>
          </a:p>
          <a:p>
            <a:r>
              <a:rPr lang="en-US" sz="1000" dirty="0">
                <a:latin typeface="Comic Sans MS"/>
                <a:cs typeface="Arial" panose="020B0604020202020204" pitchFamily="34" charset="0"/>
              </a:rPr>
              <a:t>Garlic Bread</a:t>
            </a:r>
          </a:p>
          <a:p>
            <a:r>
              <a:rPr lang="en-US" sz="1000" dirty="0">
                <a:latin typeface="Comic Sans MS"/>
                <a:cs typeface="Arial" panose="020B0604020202020204" pitchFamily="34" charset="0"/>
              </a:rPr>
              <a:t>Roasted Broccoli</a:t>
            </a:r>
          </a:p>
          <a:p>
            <a:r>
              <a:rPr lang="en-US" sz="1000" dirty="0">
                <a:latin typeface="Comic Sans MS"/>
                <a:cs typeface="Arial" panose="020B0604020202020204" pitchFamily="34" charset="0"/>
              </a:rPr>
              <a:t>Baby Carrots with Ranch </a:t>
            </a:r>
          </a:p>
          <a:p>
            <a:r>
              <a:rPr lang="en-US" sz="1000" dirty="0">
                <a:latin typeface="Comic Sans MS"/>
                <a:cs typeface="Arial" panose="020B0604020202020204" pitchFamily="34" charset="0"/>
              </a:rPr>
              <a:t>Dip</a:t>
            </a:r>
          </a:p>
          <a:p>
            <a:endParaRPr lang="en-US" sz="1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BB13957-BB8A-66F2-DB00-3E63A985DB47}"/>
              </a:ext>
            </a:extLst>
          </p:cNvPr>
          <p:cNvSpPr txBox="1">
            <a:spLocks/>
          </p:cNvSpPr>
          <p:nvPr/>
        </p:nvSpPr>
        <p:spPr>
          <a:xfrm>
            <a:off x="5977125" y="3481799"/>
            <a:ext cx="19531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mic Sans MS" panose="030F0702030302020204" pitchFamily="66" charset="0"/>
                <a:cs typeface="Arial" panose="020B0604020202020204" pitchFamily="34" charset="0"/>
              </a:rPr>
              <a:t>French Toast Sticks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Cheesy Egg Bite or        Turkey Sausage Links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Tater Tots &amp;  Fresh Veggies</a:t>
            </a:r>
          </a:p>
          <a:p>
            <a:r>
              <a:rPr lang="en-US" sz="1000" dirty="0">
                <a:latin typeface="Comic Sans MS" panose="030F0702030302020204" pitchFamily="66" charset="0"/>
                <a:cs typeface="Arial" panose="020B0604020202020204" pitchFamily="34" charset="0"/>
              </a:rPr>
              <a:t>NY Apple Juice &amp; Syrup Cup</a:t>
            </a:r>
          </a:p>
          <a:p>
            <a:endParaRPr lang="en-US" sz="1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EEDFFF-8ED9-4219-A032-B8F47CCD3C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02" y="41381"/>
            <a:ext cx="934605" cy="11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25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bbff459d-ea03-4f9a-ab47-3a57c91c98f0" xsi:nil="true"/>
    <AppVersion xmlns="bbff459d-ea03-4f9a-ab47-3a57c91c98f0" xsi:nil="true"/>
    <Templates xmlns="bbff459d-ea03-4f9a-ab47-3a57c91c98f0" xsi:nil="true"/>
    <Self_Registration_Enabled xmlns="bbff459d-ea03-4f9a-ab47-3a57c91c98f0" xsi:nil="true"/>
    <Has_Leaders_Only_SectionGroup xmlns="bbff459d-ea03-4f9a-ab47-3a57c91c98f0" xsi:nil="true"/>
    <LMS_Mappings xmlns="bbff459d-ea03-4f9a-ab47-3a57c91c98f0" xsi:nil="true"/>
    <Math_Settings xmlns="bbff459d-ea03-4f9a-ab47-3a57c91c98f0" xsi:nil="true"/>
    <Leaders xmlns="bbff459d-ea03-4f9a-ab47-3a57c91c98f0">
      <UserInfo>
        <DisplayName/>
        <AccountId xsi:nil="true"/>
        <AccountType/>
      </UserInfo>
    </Leaders>
    <Invited_Leaders xmlns="bbff459d-ea03-4f9a-ab47-3a57c91c98f0" xsi:nil="true"/>
    <IsNotebookLocked xmlns="bbff459d-ea03-4f9a-ab47-3a57c91c98f0" xsi:nil="true"/>
    <DefaultSectionNames xmlns="bbff459d-ea03-4f9a-ab47-3a57c91c98f0" xsi:nil="true"/>
    <Invited_Members xmlns="bbff459d-ea03-4f9a-ab47-3a57c91c98f0" xsi:nil="true"/>
    <Is_Collaboration_Space_Locked xmlns="bbff459d-ea03-4f9a-ab47-3a57c91c98f0" xsi:nil="true"/>
    <Members xmlns="bbff459d-ea03-4f9a-ab47-3a57c91c98f0">
      <UserInfo>
        <DisplayName/>
        <AccountId xsi:nil="true"/>
        <AccountType/>
      </UserInfo>
    </Members>
    <Member_Groups xmlns="bbff459d-ea03-4f9a-ab47-3a57c91c98f0">
      <UserInfo>
        <DisplayName/>
        <AccountId xsi:nil="true"/>
        <AccountType/>
      </UserInfo>
    </Member_Groups>
    <lcf76f155ced4ddcb4097134ff3c332f xmlns="bbff459d-ea03-4f9a-ab47-3a57c91c98f0">
      <Terms xmlns="http://schemas.microsoft.com/office/infopath/2007/PartnerControls"/>
    </lcf76f155ced4ddcb4097134ff3c332f>
    <TaxCatchAll xmlns="eb6323a9-216d-4cec-aa4e-794685806ad3" xsi:nil="true"/>
    <FolderType xmlns="bbff459d-ea03-4f9a-ab47-3a57c91c98f0" xsi:nil="true"/>
    <Distribution_Groups xmlns="bbff459d-ea03-4f9a-ab47-3a57c91c98f0" xsi:nil="true"/>
    <TeamsChannelId xmlns="bbff459d-ea03-4f9a-ab47-3a57c91c98f0" xsi:nil="true"/>
    <CultureName xmlns="bbff459d-ea03-4f9a-ab47-3a57c91c98f0" xsi:nil="true"/>
    <Owner xmlns="bbff459d-ea03-4f9a-ab47-3a57c91c98f0">
      <UserInfo>
        <DisplayName/>
        <AccountId xsi:nil="true"/>
        <AccountType/>
      </UserInfo>
    </Owner>
    <Teams_Channel_Section_Location xmlns="bbff459d-ea03-4f9a-ab47-3a57c91c98f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C425B6C28B942AFE08F6137E0EC4E" ma:contentTypeVersion="36" ma:contentTypeDescription="Create a new document." ma:contentTypeScope="" ma:versionID="684ead0f7a646c72515d9e2f5a5ab368">
  <xsd:schema xmlns:xsd="http://www.w3.org/2001/XMLSchema" xmlns:xs="http://www.w3.org/2001/XMLSchema" xmlns:p="http://schemas.microsoft.com/office/2006/metadata/properties" xmlns:ns2="bbff459d-ea03-4f9a-ab47-3a57c91c98f0" xmlns:ns3="eb6323a9-216d-4cec-aa4e-794685806ad3" targetNamespace="http://schemas.microsoft.com/office/2006/metadata/properties" ma:root="true" ma:fieldsID="a6ae6627b417ad79ff63f7aefdc34fa4" ns2:_="" ns3:_="">
    <xsd:import namespace="bbff459d-ea03-4f9a-ab47-3a57c91c98f0"/>
    <xsd:import namespace="eb6323a9-216d-4cec-aa4e-794685806a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f459d-ea03-4f9a-ab47-3a57c91c9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dee5e27-79ee-4841-90a4-f5c245d4c9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NotebookType" ma:index="22" nillable="true" ma:displayName="Notebook Type" ma:internalName="NotebookType">
      <xsd:simpleType>
        <xsd:restriction base="dms:Text"/>
      </xsd:simpleType>
    </xsd:element>
    <xsd:element name="FolderType" ma:index="23" nillable="true" ma:displayName="Folder Type" ma:internalName="FolderType">
      <xsd:simpleType>
        <xsd:restriction base="dms:Text"/>
      </xsd:simpleType>
    </xsd:element>
    <xsd:element name="CultureName" ma:index="24" nillable="true" ma:displayName="Culture Name" ma:internalName="CultureName">
      <xsd:simpleType>
        <xsd:restriction base="dms:Text"/>
      </xsd:simpleType>
    </xsd:element>
    <xsd:element name="AppVersion" ma:index="25" nillable="true" ma:displayName="App Version" ma:internalName="AppVersion">
      <xsd:simpleType>
        <xsd:restriction base="dms:Text"/>
      </xsd:simpleType>
    </xsd:element>
    <xsd:element name="TeamsChannelId" ma:index="26" nillable="true" ma:displayName="Teams Channel Id" ma:internalName="TeamsChannelId">
      <xsd:simpleType>
        <xsd:restriction base="dms:Text"/>
      </xsd:simpleType>
    </xsd:element>
    <xsd:element name="Owner" ma:index="2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8" nillable="true" ma:displayName="Math Settings" ma:internalName="Math_Settings">
      <xsd:simpleType>
        <xsd:restriction base="dms:Text"/>
      </xsd:simpleType>
    </xsd:element>
    <xsd:element name="DefaultSectionNames" ma:index="2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0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1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2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3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6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7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8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9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0" nillable="true" ma:displayName="Is Collaboration Space Locked" ma:internalName="Is_Collaboration_Space_Locked">
      <xsd:simpleType>
        <xsd:restriction base="dms:Boolean"/>
      </xsd:simpleType>
    </xsd:element>
    <xsd:element name="IsNotebookLocked" ma:index="41" nillable="true" ma:displayName="Is Notebook Locked" ma:internalName="IsNotebookLocked">
      <xsd:simpleType>
        <xsd:restriction base="dms:Boolean"/>
      </xsd:simpleType>
    </xsd:element>
    <xsd:element name="Teams_Channel_Section_Location" ma:index="42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323a9-216d-4cec-aa4e-794685806a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58b4014-4e37-4b46-8d62-368766105478}" ma:internalName="TaxCatchAll" ma:showField="CatchAllData" ma:web="eb6323a9-216d-4cec-aa4e-794685806a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A28F67-F695-4A92-81B0-8C747CF420FE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eb6323a9-216d-4cec-aa4e-794685806ad3"/>
    <ds:schemaRef ds:uri="http://schemas.openxmlformats.org/package/2006/metadata/core-properties"/>
    <ds:schemaRef ds:uri="bbff459d-ea03-4f9a-ab47-3a57c91c98f0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24B9214-BEAF-463B-BA1B-273DE982E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f459d-ea03-4f9a-ab47-3a57c91c98f0"/>
    <ds:schemaRef ds:uri="eb6323a9-216d-4cec-aa4e-794685806a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E9D126-730A-4D3F-9C9A-2821C6CE60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358</Words>
  <Application>Microsoft Office PowerPoint</Application>
  <PresentationFormat>Custom</PresentationFormat>
  <Paragraphs>126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Bahnschrift Light SemiCondensed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 Leslie</dc:creator>
  <cp:lastModifiedBy>McCauliffe, Cortney</cp:lastModifiedBy>
  <cp:revision>58</cp:revision>
  <cp:lastPrinted>2026-04-02T11:55:38Z</cp:lastPrinted>
  <dcterms:created xsi:type="dcterms:W3CDTF">2024-11-06T20:04:04Z</dcterms:created>
  <dcterms:modified xsi:type="dcterms:W3CDTF">2026-04-14T18:51:57Z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0x010100CE5C425B6C28B942AFE08F6137E0EC4E</vt:lpwstr>
  </property>
</Properties>
</file>