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B60C060-F8C4-4E3F-94D5-334DA342C90A}" type="datetimeFigureOut">
              <a:rPr lang="en-US" smtClean="0"/>
              <a:t>9/12/2023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424102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97571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1762289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CC2A622-A813-46ED-B588-BA3D79DCAAA0}"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07005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4192625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B60C060-F8C4-4E3F-94D5-334DA342C90A}"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2292569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B60C060-F8C4-4E3F-94D5-334DA342C90A}"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2260806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0C060-F8C4-4E3F-94D5-334DA342C90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2456584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B60C060-F8C4-4E3F-94D5-334DA342C90A}" type="datetimeFigureOut">
              <a:rPr lang="en-US" smtClean="0"/>
              <a:t>9/12/2023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55244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0C060-F8C4-4E3F-94D5-334DA342C90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89460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B60C060-F8C4-4E3F-94D5-334DA342C90A}" type="datetimeFigureOut">
              <a:rPr lang="en-US" smtClean="0"/>
              <a:t>9/12/2023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91774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126175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60C060-F8C4-4E3F-94D5-334DA342C90A}"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3502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60C060-F8C4-4E3F-94D5-334DA342C90A}"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53675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0C060-F8C4-4E3F-94D5-334DA342C90A}"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410013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316086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60C060-F8C4-4E3F-94D5-334DA342C90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2A622-A813-46ED-B588-BA3D79DCAAA0}" type="slidenum">
              <a:rPr lang="en-US" smtClean="0"/>
              <a:t>‹#›</a:t>
            </a:fld>
            <a:endParaRPr lang="en-US"/>
          </a:p>
        </p:txBody>
      </p:sp>
    </p:spTree>
    <p:extLst>
      <p:ext uri="{BB962C8B-B14F-4D97-AF65-F5344CB8AC3E}">
        <p14:creationId xmlns:p14="http://schemas.microsoft.com/office/powerpoint/2010/main" val="286862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60C060-F8C4-4E3F-94D5-334DA342C90A}" type="datetimeFigureOut">
              <a:rPr lang="en-US" smtClean="0"/>
              <a:t>9/12/2023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CC2A622-A813-46ED-B588-BA3D79DCAAA0}" type="slidenum">
              <a:rPr lang="en-US" smtClean="0"/>
              <a:t>‹#›</a:t>
            </a:fld>
            <a:endParaRPr lang="en-US"/>
          </a:p>
        </p:txBody>
      </p:sp>
    </p:spTree>
    <p:extLst>
      <p:ext uri="{BB962C8B-B14F-4D97-AF65-F5344CB8AC3E}">
        <p14:creationId xmlns:p14="http://schemas.microsoft.com/office/powerpoint/2010/main" val="77087263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41F8B-4D50-426F-8D9F-D6A8CA771CD4}"/>
              </a:ext>
            </a:extLst>
          </p:cNvPr>
          <p:cNvSpPr>
            <a:spLocks noGrp="1"/>
          </p:cNvSpPr>
          <p:nvPr>
            <p:ph type="ctrTitle"/>
          </p:nvPr>
        </p:nvSpPr>
        <p:spPr>
          <a:xfrm>
            <a:off x="430306" y="1246094"/>
            <a:ext cx="10865223" cy="2510118"/>
          </a:xfrm>
        </p:spPr>
        <p:txBody>
          <a:bodyPr>
            <a:normAutofit/>
          </a:bodyPr>
          <a:lstStyle/>
          <a:p>
            <a:r>
              <a:rPr lang="en-US" sz="8000" dirty="0">
                <a:latin typeface="Algerian" panose="04020705040A02060702" pitchFamily="82" charset="0"/>
              </a:rPr>
              <a:t>OPEN HOUSE AGENDA</a:t>
            </a:r>
          </a:p>
        </p:txBody>
      </p:sp>
    </p:spTree>
    <p:extLst>
      <p:ext uri="{BB962C8B-B14F-4D97-AF65-F5344CB8AC3E}">
        <p14:creationId xmlns:p14="http://schemas.microsoft.com/office/powerpoint/2010/main" val="216836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3ECE3-E4B6-46D5-B426-F44ECDDDF426}"/>
              </a:ext>
            </a:extLst>
          </p:cNvPr>
          <p:cNvSpPr txBox="1"/>
          <p:nvPr/>
        </p:nvSpPr>
        <p:spPr>
          <a:xfrm>
            <a:off x="1927410" y="1066800"/>
            <a:ext cx="9054353" cy="4045916"/>
          </a:xfrm>
          <a:prstGeom prst="rect">
            <a:avLst/>
          </a:prstGeom>
          <a:noFill/>
        </p:spPr>
        <p:txBody>
          <a:bodyPr wrap="square" rtlCol="0">
            <a:spAutoFit/>
          </a:bodyPr>
          <a:lstStyle/>
          <a:p>
            <a:pPr marR="0" lvl="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Tuesday Folders and Lockers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Tuesday folders go home every Tuesday afternoon. Inside the folders are graded student work and student conduct for the last week.  If the conduct sheet is clean, then your child had great conduct for that week. However, if you see conduct checks on this sheet then your child had some conduct issues. Three conduct checks earned in one week will result in an SBR. (Student Behavior Report)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Please sign and return the Tuesday folder by the next school day.  This is our communication between school and home.</a:t>
            </a:r>
          </a:p>
          <a:p>
            <a:pPr marL="342900" marR="0" lvl="0" indent="-342900">
              <a:lnSpc>
                <a:spcPct val="107000"/>
              </a:lnSpc>
              <a:spcBef>
                <a:spcPts val="0"/>
              </a:spcBef>
              <a:spcAft>
                <a:spcPts val="800"/>
              </a:spcAft>
              <a:buFont typeface="Symbol" panose="05050102010706020507" pitchFamily="18" charset="2"/>
              <a:buChar char=""/>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So far so good with lockers. Most students have learned their combinations and are opening their lockers without help. If you need to purchase a locker, send $10 to school in an envelope marked lockers.</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120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85706F-E359-4723-A0B3-9A3113C65D49}"/>
              </a:ext>
            </a:extLst>
          </p:cNvPr>
          <p:cNvSpPr txBox="1"/>
          <p:nvPr/>
        </p:nvSpPr>
        <p:spPr>
          <a:xfrm>
            <a:off x="842682" y="1398494"/>
            <a:ext cx="9242612" cy="4431983"/>
          </a:xfrm>
          <a:prstGeom prst="rect">
            <a:avLst/>
          </a:prstGeom>
          <a:noFill/>
        </p:spPr>
        <p:txBody>
          <a:bodyPr wrap="square" rtlCol="0">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Grading Policy and PowerSchool</a:t>
            </a:r>
          </a:p>
          <a:p>
            <a:endParaRPr lang="en-US" sz="2400" b="1" dirty="0">
              <a:latin typeface="Calibri" panose="020F0502020204030204" pitchFamily="34" charset="0"/>
              <a:ea typeface="Calibri" panose="020F0502020204030204" pitchFamily="34" charset="0"/>
              <a:cs typeface="Times New Roman" panose="02020603050405020304" pitchFamily="18" charset="0"/>
            </a:endParaRPr>
          </a:p>
          <a:p>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Grading Policy Change-</a:t>
            </a:r>
            <a:r>
              <a:rPr lang="en-US" sz="2400" dirty="0">
                <a:effectLst/>
                <a:latin typeface="Calibri" panose="020F0502020204030204" pitchFamily="34" charset="0"/>
                <a:ea typeface="Calibri" panose="020F0502020204030204" pitchFamily="34" charset="0"/>
                <a:cs typeface="Times New Roman" panose="02020603050405020304" pitchFamily="18" charset="0"/>
              </a:rPr>
              <a:t> Major Grades are 60% and Minor Grades are 40% of the overall grade in Math, Reading, Language Arts, Science, and SS.</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alibri" panose="020F0502020204030204" pitchFamily="34" charset="0"/>
                <a:ea typeface="Calibri" panose="020F0502020204030204" pitchFamily="34" charset="0"/>
                <a:cs typeface="Calibri" panose="020F0502020204030204" pitchFamily="34" charset="0"/>
              </a:rPr>
              <a:t>PowerSchool Parent Portal Access- Letters on how to get started were sent home in Tuesday folders today.  </a:t>
            </a:r>
            <a:r>
              <a:rPr lang="en-US" sz="2400" dirty="0">
                <a:effectLst/>
                <a:latin typeface="Calibri" panose="020F0502020204030204" pitchFamily="34" charset="0"/>
                <a:ea typeface="Calibri" panose="020F0502020204030204" pitchFamily="34" charset="0"/>
                <a:cs typeface="Calibri" panose="020F0502020204030204" pitchFamily="34" charset="0"/>
              </a:rPr>
              <a:t>It will give you access to our gradebooks.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8855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EC2F1D-20EA-4ACE-A11E-D3C4C6DAB736}"/>
              </a:ext>
            </a:extLst>
          </p:cNvPr>
          <p:cNvSpPr txBox="1"/>
          <p:nvPr/>
        </p:nvSpPr>
        <p:spPr>
          <a:xfrm>
            <a:off x="672352" y="1703294"/>
            <a:ext cx="10273553" cy="2585323"/>
          </a:xfrm>
          <a:prstGeom prst="rect">
            <a:avLst/>
          </a:prstGeom>
          <a:noFill/>
        </p:spPr>
        <p:txBody>
          <a:bodyPr wrap="square" rtlCol="0">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 									Student Conduct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We are enjoying getting to know our students. However, we have to remind our students many times about listening to and following directions in class.  Students are allowed to drink water in class at designated times.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Water bottles</a:t>
            </a:r>
            <a:r>
              <a:rPr lang="en-US" sz="1800" dirty="0">
                <a:effectLst/>
                <a:latin typeface="Calibri" panose="020F0502020204030204" pitchFamily="34" charset="0"/>
                <a:ea typeface="Calibri" panose="020F0502020204030204" pitchFamily="34" charset="0"/>
                <a:cs typeface="Times New Roman" panose="02020603050405020304" pitchFamily="18" charset="0"/>
              </a:rPr>
              <a:t> take the place of a water fountain.  Therefore, it is only allowable after restroom breaks.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Hoods </a:t>
            </a:r>
            <a:r>
              <a:rPr lang="en-US" sz="1800" dirty="0">
                <a:effectLst/>
                <a:latin typeface="Calibri" panose="020F0502020204030204" pitchFamily="34" charset="0"/>
                <a:ea typeface="Calibri" panose="020F0502020204030204" pitchFamily="34" charset="0"/>
                <a:cs typeface="Times New Roman" panose="02020603050405020304" pitchFamily="18" charset="0"/>
              </a:rPr>
              <a:t>on the back of jackets/sweatshirts are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 ALLOWED TO BE WORN INSIDE THE SCHOOL BUILDING.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We have gave many warnings and grace concerning this issue. It has become quite an issue. Students will receive a conduct check if they break this policy.</a:t>
            </a:r>
          </a:p>
          <a:p>
            <a:endParaRPr lang="en-US" dirty="0"/>
          </a:p>
        </p:txBody>
      </p:sp>
    </p:spTree>
    <p:extLst>
      <p:ext uri="{BB962C8B-B14F-4D97-AF65-F5344CB8AC3E}">
        <p14:creationId xmlns:p14="http://schemas.microsoft.com/office/powerpoint/2010/main" val="295220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145B2F-2B10-4809-80D0-6D7AC663B6F5}"/>
              </a:ext>
            </a:extLst>
          </p:cNvPr>
          <p:cNvSpPr txBox="1"/>
          <p:nvPr/>
        </p:nvSpPr>
        <p:spPr>
          <a:xfrm>
            <a:off x="1927412" y="412377"/>
            <a:ext cx="8615082" cy="5991320"/>
          </a:xfrm>
          <a:prstGeom prst="rect">
            <a:avLst/>
          </a:prstGeom>
          <a:noFill/>
        </p:spPr>
        <p:txBody>
          <a:bodyPr wrap="square" rtlCol="0">
            <a:spAutoFit/>
          </a:bodyPr>
          <a:lstStyle/>
          <a:p>
            <a:r>
              <a:rPr lang="en-US" dirty="0"/>
              <a:t>									</a:t>
            </a:r>
            <a:r>
              <a:rPr lang="en-US" sz="3200" dirty="0"/>
              <a:t>ELA</a:t>
            </a:r>
            <a:r>
              <a:rPr lang="en-US" dirty="0"/>
              <a:t> </a:t>
            </a:r>
          </a:p>
          <a:p>
            <a:endParaRPr lang="en-US" dirty="0"/>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OPEN COURT READING PROGRAM-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Your child has a brand new research based reading program.  It has 3 Components: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1. Foundational Skills-</a:t>
            </a:r>
            <a:r>
              <a:rPr lang="en-US" sz="1600" dirty="0">
                <a:effectLst/>
                <a:latin typeface="Calibri" panose="020F0502020204030204" pitchFamily="34" charset="0"/>
                <a:ea typeface="Calibri" panose="020F0502020204030204" pitchFamily="34" charset="0"/>
                <a:cs typeface="Times New Roman" panose="02020603050405020304" pitchFamily="18" charset="0"/>
              </a:rPr>
              <a:t> This is Phonics based.</a:t>
            </a:r>
          </a:p>
          <a:p>
            <a:pPr marL="45720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2.</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Read/Respond</a:t>
            </a:r>
            <a:r>
              <a:rPr lang="en-US" sz="1600" dirty="0">
                <a:effectLst/>
                <a:latin typeface="Calibri" panose="020F0502020204030204" pitchFamily="34" charset="0"/>
                <a:ea typeface="Calibri" panose="020F0502020204030204" pitchFamily="34" charset="0"/>
                <a:cs typeface="Times New Roman" panose="02020603050405020304" pitchFamily="18" charset="0"/>
              </a:rPr>
              <a:t>- Story based with reading skills</a:t>
            </a:r>
          </a:p>
          <a:p>
            <a:pPr marL="457200" marR="0">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3</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Language Arts- </a:t>
            </a:r>
            <a:r>
              <a:rPr lang="en-US" sz="1600" dirty="0">
                <a:effectLst/>
                <a:latin typeface="Calibri" panose="020F0502020204030204" pitchFamily="34" charset="0"/>
                <a:ea typeface="Calibri" panose="020F0502020204030204" pitchFamily="34" charset="0"/>
                <a:cs typeface="Times New Roman" panose="02020603050405020304" pitchFamily="18" charset="0"/>
              </a:rPr>
              <a:t>Spelling/Writing/Grammar</a:t>
            </a:r>
          </a:p>
          <a:p>
            <a:pPr marL="45720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SPELLING IS IMPORTANT!</a:t>
            </a:r>
            <a:r>
              <a:rPr lang="en-US" sz="1600" dirty="0">
                <a:effectLst/>
                <a:latin typeface="Calibri" panose="020F0502020204030204" pitchFamily="34" charset="0"/>
                <a:ea typeface="Calibri" panose="020F0502020204030204" pitchFamily="34" charset="0"/>
                <a:cs typeface="Times New Roman" panose="02020603050405020304" pitchFamily="18" charset="0"/>
              </a:rPr>
              <a:t> Spelling words are more challenging than what we have had in past years. Please help your child study and prepare.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The spelling tests are minor grades and will be worth 40% toward</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Language Arts grade</a:t>
            </a:r>
            <a:r>
              <a:rPr lang="en-US" sz="1600" dirty="0">
                <a:effectLst/>
                <a:latin typeface="Calibri" panose="020F0502020204030204" pitchFamily="34" charset="0"/>
                <a:ea typeface="Calibri" panose="020F0502020204030204" pitchFamily="34" charset="0"/>
                <a:cs typeface="Times New Roman" panose="02020603050405020304" pitchFamily="18" charset="0"/>
              </a:rPr>
              <a:t>.  We will have a pretest on Monday and a final spelling test on Friday</a:t>
            </a:r>
            <a:r>
              <a:rPr lang="en-US" sz="1600">
                <a:effectLst/>
                <a:latin typeface="Calibri" panose="020F0502020204030204" pitchFamily="34" charset="0"/>
                <a:ea typeface="Calibri" panose="020F0502020204030204" pitchFamily="34" charset="0"/>
                <a:cs typeface="Times New Roman" panose="02020603050405020304" pitchFamily="18" charset="0"/>
              </a:rPr>
              <a:t>.  They </a:t>
            </a:r>
            <a:r>
              <a:rPr lang="en-US" sz="1600" dirty="0">
                <a:effectLst/>
                <a:latin typeface="Calibri" panose="020F0502020204030204" pitchFamily="34" charset="0"/>
                <a:ea typeface="Calibri" panose="020F0502020204030204" pitchFamily="34" charset="0"/>
                <a:cs typeface="Times New Roman" panose="02020603050405020304" pitchFamily="18" charset="0"/>
              </a:rPr>
              <a:t>will receive a handwriting grade on spelling tests. Students will be submitting two pieces of writing per 9 weeks that will be graded using a writing rubric. </a:t>
            </a:r>
          </a:p>
          <a:p>
            <a:pPr marL="45720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Reading Fluency </a:t>
            </a:r>
            <a:r>
              <a:rPr lang="en-US" sz="1600" dirty="0">
                <a:effectLst/>
                <a:latin typeface="Calibri" panose="020F0502020204030204" pitchFamily="34" charset="0"/>
                <a:ea typeface="Calibri" panose="020F0502020204030204" pitchFamily="34" charset="0"/>
                <a:cs typeface="Times New Roman" panose="02020603050405020304" pitchFamily="18" charset="0"/>
              </a:rPr>
              <a:t>will be a focus this year.  Students will be bringing home fresh reads (reading passages) to practice reading aloud. Please time them for one minute and count the number of words read accurately. Practice this oral reading Tuesday night, Wednesday night, and Thursday night.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Parent signature each night and return on Friday.  This will be the only homework given unless they did not finish their classwork.  Classwork becomes homework when it is not completed in class.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3106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6D22D5-8C85-4574-AADF-B32D2FB4D84E}"/>
              </a:ext>
            </a:extLst>
          </p:cNvPr>
          <p:cNvSpPr txBox="1"/>
          <p:nvPr/>
        </p:nvSpPr>
        <p:spPr>
          <a:xfrm>
            <a:off x="878540" y="1631577"/>
            <a:ext cx="9206753" cy="4204997"/>
          </a:xfrm>
          <a:prstGeom prst="rect">
            <a:avLst/>
          </a:prstGeom>
          <a:noFill/>
        </p:spPr>
        <p:txBody>
          <a:bodyPr wrap="square" rtlCol="0">
            <a:spAutoFit/>
          </a:bodyPr>
          <a:lstStyle/>
          <a:p>
            <a:r>
              <a:rPr lang="en-US" dirty="0"/>
              <a:t>									</a:t>
            </a:r>
            <a:r>
              <a:rPr lang="en-US" sz="3200" b="1" dirty="0"/>
              <a:t>MATH</a:t>
            </a:r>
            <a:endParaRPr lang="en-US" b="1" dirty="0"/>
          </a:p>
          <a:p>
            <a:endParaRPr lang="en-US" dirty="0"/>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5</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grade math is challenging!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is why we need for students to practice skills at home as well as at school! Every week students have a bell ringer (spiral review) to do at school. We go over it with them. Starting this week, students will have a quiz on Fridays that goes hand in hand with the bell ringer. Our lessons are covered through the county’s pacing guide. </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Multiplication Facts: </a:t>
            </a:r>
            <a:r>
              <a:rPr lang="en-US" sz="1800" dirty="0">
                <a:effectLst/>
                <a:latin typeface="Calibri" panose="020F0502020204030204" pitchFamily="34" charset="0"/>
                <a:ea typeface="Calibri" panose="020F0502020204030204" pitchFamily="34" charset="0"/>
                <a:cs typeface="Times New Roman" panose="02020603050405020304" pitchFamily="18" charset="0"/>
              </a:rPr>
              <a:t>Please help your child learn their multiplication facts. Practice anytime/anywhere you can to make sure they know their facts! </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Homework:</a:t>
            </a:r>
            <a:r>
              <a:rPr lang="en-US" sz="1800" dirty="0">
                <a:effectLst/>
                <a:latin typeface="Calibri" panose="020F0502020204030204" pitchFamily="34" charset="0"/>
                <a:ea typeface="Calibri" panose="020F0502020204030204" pitchFamily="34" charset="0"/>
                <a:cs typeface="Times New Roman" panose="02020603050405020304" pitchFamily="18" charset="0"/>
              </a:rPr>
              <a:t> Students will have homework every night. Homework will be in the form of “Additional Practice sheet” and it will be on the lesson we have been going over that day. </a:t>
            </a:r>
          </a:p>
          <a:p>
            <a:endParaRPr lang="en-US" dirty="0"/>
          </a:p>
        </p:txBody>
      </p:sp>
    </p:spTree>
    <p:extLst>
      <p:ext uri="{BB962C8B-B14F-4D97-AF65-F5344CB8AC3E}">
        <p14:creationId xmlns:p14="http://schemas.microsoft.com/office/powerpoint/2010/main" val="388763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58350A-F6C4-4BCF-AC00-CAB40DBEC742}"/>
              </a:ext>
            </a:extLst>
          </p:cNvPr>
          <p:cNvSpPr txBox="1"/>
          <p:nvPr/>
        </p:nvSpPr>
        <p:spPr>
          <a:xfrm>
            <a:off x="1927412" y="1515035"/>
            <a:ext cx="8337176" cy="2031325"/>
          </a:xfrm>
          <a:prstGeom prst="rect">
            <a:avLst/>
          </a:prstGeom>
          <a:noFill/>
        </p:spPr>
        <p:txBody>
          <a:bodyPr wrap="square" rtlCol="0">
            <a:spAutoFit/>
          </a:bodyPr>
          <a:lstStyle/>
          <a:p>
            <a:r>
              <a:rPr lang="en-US" dirty="0"/>
              <a:t>								</a:t>
            </a:r>
            <a:r>
              <a:rPr lang="en-US" b="1" dirty="0"/>
              <a:t>LASTLY</a:t>
            </a:r>
          </a:p>
          <a:p>
            <a:endParaRPr lang="en-US" dirty="0"/>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Grace- </a:t>
            </a:r>
            <a:r>
              <a:rPr lang="en-US" sz="1800" dirty="0">
                <a:effectLst/>
                <a:latin typeface="Calibri" panose="020F0502020204030204" pitchFamily="34" charset="0"/>
                <a:ea typeface="Calibri" panose="020F0502020204030204" pitchFamily="34" charset="0"/>
                <a:cs typeface="Times New Roman" panose="02020603050405020304" pitchFamily="18" charset="0"/>
              </a:rPr>
              <a:t>Please trust us in knowing that we are working very hard to prepare your child academically. If you should have any questions/concerns, please contact us through our email or contact the school. You may also text message me through my cell number during school hours. Thank you so much!</a:t>
            </a:r>
          </a:p>
          <a:p>
            <a:endParaRPr lang="en-US" dirty="0"/>
          </a:p>
        </p:txBody>
      </p:sp>
    </p:spTree>
    <p:extLst>
      <p:ext uri="{BB962C8B-B14F-4D97-AF65-F5344CB8AC3E}">
        <p14:creationId xmlns:p14="http://schemas.microsoft.com/office/powerpoint/2010/main" val="27695199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92</TotalTime>
  <Words>796</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Algerian</vt:lpstr>
      <vt:lpstr>Arial</vt:lpstr>
      <vt:lpstr>Calibri</vt:lpstr>
      <vt:lpstr>Century Gothic</vt:lpstr>
      <vt:lpstr>Symbol</vt:lpstr>
      <vt:lpstr>Vapor Trail</vt:lpstr>
      <vt:lpstr>OPEN HOUSE AGENDA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AGENDA</dc:title>
  <dc:creator>Lachance, Marie</dc:creator>
  <cp:lastModifiedBy>Lachance, Marie</cp:lastModifiedBy>
  <cp:revision>6</cp:revision>
  <dcterms:created xsi:type="dcterms:W3CDTF">2023-09-12T13:13:48Z</dcterms:created>
  <dcterms:modified xsi:type="dcterms:W3CDTF">2023-09-12T14:46:47Z</dcterms:modified>
</cp:coreProperties>
</file>