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311" r:id="rId3"/>
    <p:sldId id="281" r:id="rId4"/>
    <p:sldId id="286" r:id="rId5"/>
    <p:sldId id="302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299" r:id="rId16"/>
    <p:sldId id="30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4"/>
  </p:normalViewPr>
  <p:slideViewPr>
    <p:cSldViewPr snapToGrid="0" snapToObjects="1">
      <p:cViewPr varScale="1">
        <p:scale>
          <a:sx n="67" d="100"/>
          <a:sy n="67" d="100"/>
        </p:scale>
        <p:origin x="4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9501-4F78-D346-97EC-9EFA6A62A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9143D2-9E78-B64D-9FF1-B0AE5F3F7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A8AA-A0E5-2E48-A70E-8B45D54E6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ADCE5-DF60-6244-B516-98AE6936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6EDC9-6A97-EC47-81D0-8718DDD4A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2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E12B1-8137-A547-92BF-669FA3F5B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4629A-C38C-A140-BA3B-848399AE2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03D7F-45CD-E044-B467-6033DB04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F5F7-8EDE-D249-A047-E78B3924F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3BC2E-9535-2243-9E28-30A8C187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9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05AEDE-BCA4-DF40-81BF-04F40C658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D5B83-75F8-A348-9EE5-A8611A704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FD321-1FD7-9F46-BF28-DA5BB8D0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639C9-3034-B047-A398-F19B78ED5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5E2AF-C356-7649-9775-9D6876C84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0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D027-C469-FD46-AF8F-1CB05C8E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88650-6981-854F-97A1-C1343C359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B5B15-A21E-1545-9C7C-DF3EF85EF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8524E-97CD-6E47-98CF-996D19D8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81BDF-1C3E-CD49-875B-B54BADEB5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3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88B9-5906-7047-B610-F022CEA23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443D1-0D3B-1D47-B259-71CE88F00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AC2A8-D783-014D-B939-39B91DEF1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9832F-9B5A-784B-B54C-0A65978A0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AAC49-AA0F-FF48-A488-E9B5E6D2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9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049B-364D-1F4E-9F3D-A7EB72CF1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9D40E-AB59-1642-BB3E-4B6D3A537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909FAA-C24B-D749-8BA4-FEF264921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239B9-1C0E-D84B-B88F-BFD16B5E4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95ED8-002B-234A-A3F6-9817133E9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FF01E-B11F-DD47-AF07-CE78FBA1B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4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3C710-A712-C641-812D-662F67D17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B6DEA-77FD-184B-BE07-A384E7805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2D07C-7913-B248-87DB-F065ACFB3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91F75F-DA6A-3741-9A92-397462350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3AF3BD-D727-4840-A9DA-A5AE4915F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F96981-E537-7A4F-9A9B-E52F95D74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7C49A0-7D33-964E-9286-80FCCE40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5F935-F880-744E-B7E2-D56DBE95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8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56668-E06D-1C42-B191-46D86969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700EC1-151B-7145-A2A3-B17B0B90B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186FB-936B-DC4D-B18F-2584D956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653EE-B012-F24F-AFAB-BEF4253A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1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1C2448-4620-E646-98BA-9EBC24E8C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BE74CE-7B63-C44B-AD61-87F932C3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729E5-7F27-F440-8048-91744948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76D96-2126-0D42-8A87-D612641F5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1297A-C76D-7B47-AAE0-4B6F8D7F7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B6CD6D-A5A9-9B40-B361-57DA41EFE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238DE-8B2A-184C-A376-CBCBBD41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DC1BA-469A-4346-B432-58D38203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7EF19-5B08-114E-BD7A-1C50B55B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5AFB-4A14-4943-A46E-41859BF80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E3003F-D57E-FE4D-ABB8-413AE49C45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33A39-0FAA-E243-AFB8-F1A9C3A36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75E47-6E30-AF4F-8448-D5A7F394D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9A0DD-2EAB-9547-A534-7350CFE4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FF766-5122-B141-A0EB-FB85A3D9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4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D01306-B9CF-5B47-B13F-C5E047683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2F1E2-34AD-1E4C-8EB1-02C1AC1D3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9D48-7947-154C-8665-B902102F5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B514D-7564-4143-9A74-9AC8B0C50EF0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9207-390E-024F-B7B9-8FBE07EC7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0205-8F37-524B-9E7E-BF41EF775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4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183" y="0"/>
            <a:ext cx="9144000" cy="1085260"/>
          </a:xfrm>
        </p:spPr>
        <p:txBody>
          <a:bodyPr/>
          <a:lstStyle/>
          <a:p>
            <a:r>
              <a:rPr lang="en-US" u="sng" dirty="0"/>
              <a:t>Monday Bell Ringer 1/13/26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3EF1E-9107-DE4C-8871-F1CD8BF89EEC}"/>
              </a:ext>
            </a:extLst>
          </p:cNvPr>
          <p:cNvSpPr txBox="1">
            <a:spLocks/>
          </p:cNvSpPr>
          <p:nvPr/>
        </p:nvSpPr>
        <p:spPr>
          <a:xfrm>
            <a:off x="558437" y="1741125"/>
            <a:ext cx="110751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/>
              <a:t>Simply the expression using the distributive property.</a:t>
            </a:r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7 (h + 11)</a:t>
            </a:r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8 (4 – x + 3)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041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arenR" startAt="4"/>
            </a:pPr>
            <a:r>
              <a:rPr lang="en-US" sz="3600" dirty="0"/>
              <a:t>Factor 30 – 20 using the Greatest Common Factor (GCF).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20: 1, 20, 2, 10, 4, 5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30: 1, 30, 2, 15, 3, 10, 5, 6</a:t>
            </a:r>
          </a:p>
          <a:p>
            <a:pPr marL="0" indent="0">
              <a:buNone/>
            </a:pPr>
            <a:r>
              <a:rPr lang="en-US" sz="3600" dirty="0"/>
              <a:t>The GCF of 20 and 30 is 10.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 30 – 20  	= 10 (3) – 10 (2)</a:t>
            </a:r>
          </a:p>
          <a:p>
            <a:pPr marL="0" indent="0">
              <a:buNone/>
            </a:pPr>
            <a:r>
              <a:rPr lang="en-US" sz="3600" dirty="0"/>
              <a:t>		= 10 (3 – 2)	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604EF3-A08F-4034-BF60-8E5C874DB406}"/>
              </a:ext>
            </a:extLst>
          </p:cNvPr>
          <p:cNvSpPr/>
          <p:nvPr/>
        </p:nvSpPr>
        <p:spPr>
          <a:xfrm>
            <a:off x="2721516" y="2365366"/>
            <a:ext cx="636043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C177806-4C3F-448A-9648-15C151C3D05A}"/>
              </a:ext>
            </a:extLst>
          </p:cNvPr>
          <p:cNvSpPr/>
          <p:nvPr/>
        </p:nvSpPr>
        <p:spPr>
          <a:xfrm>
            <a:off x="3859748" y="2878923"/>
            <a:ext cx="636043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31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Algebraic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3600" dirty="0"/>
              <a:t>Factor 3x + 42 using the GCF.</a:t>
            </a:r>
          </a:p>
          <a:p>
            <a:pPr marL="0" indent="0">
              <a:buNone/>
            </a:pPr>
            <a:r>
              <a:rPr lang="en-US" sz="3600" dirty="0"/>
              <a:t>- You can find the GCF of 3x and 42 by prime factorization </a:t>
            </a:r>
          </a:p>
          <a:p>
            <a:pPr marL="0" indent="0">
              <a:buNone/>
            </a:pPr>
            <a:r>
              <a:rPr lang="en-US" sz="3600" dirty="0"/>
              <a:t>		3x			42</a:t>
            </a:r>
          </a:p>
          <a:p>
            <a:pPr marL="0" indent="0">
              <a:buNone/>
            </a:pPr>
            <a:r>
              <a:rPr lang="en-US" sz="3600" dirty="0"/>
              <a:t>	       3 * x		       6 * 7</a:t>
            </a:r>
          </a:p>
          <a:p>
            <a:pPr marL="0" indent="0">
              <a:buNone/>
            </a:pPr>
            <a:r>
              <a:rPr lang="en-US" sz="3600" dirty="0"/>
              <a:t>				    2 * 3</a:t>
            </a:r>
          </a:p>
          <a:p>
            <a:pPr marL="0" indent="0">
              <a:buNone/>
            </a:pPr>
            <a:r>
              <a:rPr lang="en-US" sz="3600" dirty="0"/>
              <a:t>3x: 3 * x</a:t>
            </a:r>
          </a:p>
          <a:p>
            <a:pPr marL="0" indent="0">
              <a:buNone/>
            </a:pPr>
            <a:r>
              <a:rPr lang="en-US" sz="3600" dirty="0"/>
              <a:t>42: 2 * 3 * 7 	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CC6DE5-FF40-4DA3-B1DF-42D63E030A69}"/>
              </a:ext>
            </a:extLst>
          </p:cNvPr>
          <p:cNvSpPr/>
          <p:nvPr/>
        </p:nvSpPr>
        <p:spPr>
          <a:xfrm>
            <a:off x="5457823" y="3186112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35A0F25-F7DA-416A-AA9F-8E41888D3E72}"/>
              </a:ext>
            </a:extLst>
          </p:cNvPr>
          <p:cNvSpPr/>
          <p:nvPr/>
        </p:nvSpPr>
        <p:spPr>
          <a:xfrm>
            <a:off x="4452935" y="3871117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EF6870B-C0AC-4788-9634-059C9BA9DDCF}"/>
              </a:ext>
            </a:extLst>
          </p:cNvPr>
          <p:cNvSpPr/>
          <p:nvPr/>
        </p:nvSpPr>
        <p:spPr>
          <a:xfrm>
            <a:off x="5110158" y="3825478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754C58C-1F51-4464-9FAA-CAD7C70F5BAE}"/>
              </a:ext>
            </a:extLst>
          </p:cNvPr>
          <p:cNvSpPr/>
          <p:nvPr/>
        </p:nvSpPr>
        <p:spPr>
          <a:xfrm>
            <a:off x="2019298" y="3189284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F54A23-8327-4B66-8A9E-8069DF6F2F75}"/>
              </a:ext>
            </a:extLst>
          </p:cNvPr>
          <p:cNvSpPr/>
          <p:nvPr/>
        </p:nvSpPr>
        <p:spPr>
          <a:xfrm rot="18979497">
            <a:off x="1417493" y="4216542"/>
            <a:ext cx="486330" cy="16327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37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The GCF of  3x and 42 is 3. Use the GCF to factor the expression.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 3x + 42	= 3 (x) + 3 (14)</a:t>
            </a:r>
          </a:p>
          <a:p>
            <a:pPr marL="0" indent="0">
              <a:buNone/>
            </a:pPr>
            <a:r>
              <a:rPr lang="en-US" sz="3600" dirty="0"/>
              <a:t>		= 3 (x + 14)	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29928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Algebraic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3600" dirty="0"/>
              <a:t>Factor 63z – 27y using the GCF.</a:t>
            </a:r>
          </a:p>
          <a:p>
            <a:pPr marL="0" indent="0">
              <a:buNone/>
            </a:pPr>
            <a:r>
              <a:rPr lang="en-US" sz="3600" dirty="0"/>
              <a:t>- You can find the GCF of 3x and 42 by prime factorization </a:t>
            </a:r>
          </a:p>
          <a:p>
            <a:pPr marL="0" indent="0">
              <a:buNone/>
            </a:pPr>
            <a:r>
              <a:rPr lang="en-US" sz="3600" dirty="0"/>
              <a:t>		63z			27y</a:t>
            </a:r>
          </a:p>
          <a:p>
            <a:pPr marL="0" indent="0">
              <a:buNone/>
            </a:pPr>
            <a:r>
              <a:rPr lang="en-US" sz="3600" dirty="0"/>
              <a:t>	       7 * 9		       3 * 9</a:t>
            </a:r>
          </a:p>
          <a:p>
            <a:pPr marL="0" indent="0">
              <a:buNone/>
            </a:pPr>
            <a:r>
              <a:rPr lang="en-US" sz="3600" dirty="0"/>
              <a:t>		 3 * 3	           3 * 3</a:t>
            </a:r>
          </a:p>
          <a:p>
            <a:pPr marL="0" indent="0">
              <a:buNone/>
            </a:pPr>
            <a:r>
              <a:rPr lang="en-US" sz="3600" dirty="0"/>
              <a:t>63z: 3 * 3 * 7 * z</a:t>
            </a:r>
          </a:p>
          <a:p>
            <a:pPr marL="0" indent="0">
              <a:buNone/>
            </a:pPr>
            <a:r>
              <a:rPr lang="en-US" sz="3600" dirty="0"/>
              <a:t>27y: 3 * 3 * 3 * y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CC6DE5-FF40-4DA3-B1DF-42D63E030A69}"/>
              </a:ext>
            </a:extLst>
          </p:cNvPr>
          <p:cNvSpPr/>
          <p:nvPr/>
        </p:nvSpPr>
        <p:spPr>
          <a:xfrm>
            <a:off x="4786303" y="3186112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35A0F25-F7DA-416A-AA9F-8E41888D3E72}"/>
              </a:ext>
            </a:extLst>
          </p:cNvPr>
          <p:cNvSpPr/>
          <p:nvPr/>
        </p:nvSpPr>
        <p:spPr>
          <a:xfrm>
            <a:off x="5195899" y="3799678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EF6870B-C0AC-4788-9634-059C9BA9DDCF}"/>
              </a:ext>
            </a:extLst>
          </p:cNvPr>
          <p:cNvSpPr/>
          <p:nvPr/>
        </p:nvSpPr>
        <p:spPr>
          <a:xfrm>
            <a:off x="5867398" y="3825480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754C58C-1F51-4464-9FAA-CAD7C70F5BAE}"/>
              </a:ext>
            </a:extLst>
          </p:cNvPr>
          <p:cNvSpPr/>
          <p:nvPr/>
        </p:nvSpPr>
        <p:spPr>
          <a:xfrm>
            <a:off x="2047874" y="3189284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F54A23-8327-4B66-8A9E-8069DF6F2F75}"/>
              </a:ext>
            </a:extLst>
          </p:cNvPr>
          <p:cNvSpPr/>
          <p:nvPr/>
        </p:nvSpPr>
        <p:spPr>
          <a:xfrm>
            <a:off x="1283733" y="4361056"/>
            <a:ext cx="486330" cy="1406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EB6828D-858D-46C4-9574-1AD5C8B92E21}"/>
              </a:ext>
            </a:extLst>
          </p:cNvPr>
          <p:cNvSpPr/>
          <p:nvPr/>
        </p:nvSpPr>
        <p:spPr>
          <a:xfrm>
            <a:off x="2316967" y="3799677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5AA39E0-EE86-4F0B-96E0-CE03ADE12F19}"/>
              </a:ext>
            </a:extLst>
          </p:cNvPr>
          <p:cNvSpPr/>
          <p:nvPr/>
        </p:nvSpPr>
        <p:spPr>
          <a:xfrm>
            <a:off x="3019433" y="3828451"/>
            <a:ext cx="471488" cy="532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906D60F-39B1-4EE7-8817-1F1D630A02EE}"/>
              </a:ext>
            </a:extLst>
          </p:cNvPr>
          <p:cNvSpPr/>
          <p:nvPr/>
        </p:nvSpPr>
        <p:spPr>
          <a:xfrm>
            <a:off x="1922463" y="4361056"/>
            <a:ext cx="486330" cy="1406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03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The GCF of  3x and 42 is 3 * 3 which = 9. Use the GCF to factor the expression.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 63z – 27y = 9 (7z) – 9 (3y)</a:t>
            </a:r>
          </a:p>
          <a:p>
            <a:pPr marL="0" indent="0">
              <a:buNone/>
            </a:pPr>
            <a:r>
              <a:rPr lang="en-US" sz="3600" dirty="0"/>
              <a:t>		 = 9 (7z – 3y)	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6401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7" y="0"/>
            <a:ext cx="3174274" cy="1325563"/>
          </a:xfrm>
        </p:spPr>
        <p:txBody>
          <a:bodyPr/>
          <a:lstStyle/>
          <a:p>
            <a:r>
              <a:rPr lang="en-US" u="sng" dirty="0"/>
              <a:t>Home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Page 231 in textbook 1, 5, 8, 17, 19, 21, 27, 31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Please show  work!</a:t>
            </a:r>
          </a:p>
          <a:p>
            <a:pPr marL="0" indent="0">
              <a:buNone/>
            </a:pP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95549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7" y="0"/>
            <a:ext cx="3174274" cy="1325563"/>
          </a:xfrm>
        </p:spPr>
        <p:txBody>
          <a:bodyPr/>
          <a:lstStyle/>
          <a:p>
            <a:r>
              <a:rPr lang="en-US" u="sng" dirty="0"/>
              <a:t>Home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1" y="964383"/>
            <a:ext cx="12292013" cy="6865168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Page 225 in textbook 15-29  (odd only)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Please show  work!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1) </a:t>
            </a:r>
            <a:r>
              <a:rPr lang="en-US" sz="4400" dirty="0"/>
              <a:t>2 (n + 8)</a:t>
            </a:r>
            <a:r>
              <a:rPr lang="en-US" sz="4400" dirty="0">
                <a:solidFill>
                  <a:srgbClr val="FF0000"/>
                </a:solidFill>
              </a:rPr>
              <a:t>						19) </a:t>
            </a:r>
            <a:r>
              <a:rPr lang="en-US" sz="4400" dirty="0"/>
              <a:t>22 + 11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5) </a:t>
            </a:r>
            <a:r>
              <a:rPr lang="en-US" sz="4400" dirty="0"/>
              <a:t>5 plus a # p</a:t>
            </a:r>
            <a:r>
              <a:rPr lang="en-US" sz="4400" dirty="0">
                <a:solidFill>
                  <a:srgbClr val="FF0000"/>
                </a:solidFill>
              </a:rPr>
              <a:t>					21) </a:t>
            </a:r>
            <a:r>
              <a:rPr lang="en-US" sz="4400" dirty="0"/>
              <a:t>60 – 36 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8) </a:t>
            </a:r>
            <a:r>
              <a:rPr lang="en-US" sz="4400" dirty="0"/>
              <a:t>a number c divided by 25</a:t>
            </a:r>
            <a:r>
              <a:rPr lang="en-US" sz="4400" dirty="0">
                <a:solidFill>
                  <a:srgbClr val="FF0000"/>
                </a:solidFill>
              </a:rPr>
              <a:t>		27)</a:t>
            </a:r>
            <a:r>
              <a:rPr lang="en-US" sz="4400" dirty="0"/>
              <a:t> 18 – 12 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17) </a:t>
            </a:r>
            <a:r>
              <a:rPr lang="en-US" sz="4400" dirty="0"/>
              <a:t>7 + 14</a:t>
            </a:r>
            <a:r>
              <a:rPr lang="en-US" sz="4400" dirty="0">
                <a:solidFill>
                  <a:srgbClr val="FF0000"/>
                </a:solidFill>
              </a:rPr>
              <a:t>						31) </a:t>
            </a:r>
            <a:r>
              <a:rPr lang="en-US" sz="4400" dirty="0"/>
              <a:t>72 – 39 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Numbers 17 – 31 (factor using the GCF, do not add the numbers!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7352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183" y="0"/>
            <a:ext cx="9144000" cy="1085260"/>
          </a:xfrm>
        </p:spPr>
        <p:txBody>
          <a:bodyPr/>
          <a:lstStyle/>
          <a:p>
            <a:r>
              <a:rPr lang="en-US" u="sng" dirty="0"/>
              <a:t>Monday Bell Ringer 1/13/26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3EF1E-9107-DE4C-8871-F1CD8BF89EEC}"/>
              </a:ext>
            </a:extLst>
          </p:cNvPr>
          <p:cNvSpPr txBox="1">
            <a:spLocks/>
          </p:cNvSpPr>
          <p:nvPr/>
        </p:nvSpPr>
        <p:spPr>
          <a:xfrm>
            <a:off x="558437" y="1741125"/>
            <a:ext cx="110751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/>
              <a:t>7 (h + 11)	</a:t>
            </a:r>
            <a:r>
              <a:rPr lang="en-US" sz="3200" dirty="0">
                <a:solidFill>
                  <a:srgbClr val="FF0000"/>
                </a:solidFill>
              </a:rPr>
              <a:t>= 7 (h) + 7 (11)</a:t>
            </a:r>
          </a:p>
          <a:p>
            <a:pPr algn="l"/>
            <a:r>
              <a:rPr lang="en-US" sz="3200" dirty="0">
                <a:solidFill>
                  <a:srgbClr val="FF0000"/>
                </a:solidFill>
              </a:rPr>
              <a:t>		= 7h + 77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8 (4 – x + 3)	</a:t>
            </a:r>
            <a:r>
              <a:rPr lang="en-US" sz="3200" dirty="0">
                <a:solidFill>
                  <a:srgbClr val="FF0000"/>
                </a:solidFill>
              </a:rPr>
              <a:t>= 8 (4) – 8 (x) + 8 (3)</a:t>
            </a:r>
          </a:p>
          <a:p>
            <a:pPr algn="l"/>
            <a:r>
              <a:rPr lang="en-US" sz="3200" dirty="0">
                <a:solidFill>
                  <a:srgbClr val="FF0000"/>
                </a:solidFill>
              </a:rPr>
              <a:t>			= 32 – 8x + 24</a:t>
            </a:r>
          </a:p>
          <a:p>
            <a:pPr algn="l"/>
            <a:r>
              <a:rPr lang="en-US" sz="3200" dirty="0">
                <a:solidFill>
                  <a:srgbClr val="FF0000"/>
                </a:solidFill>
              </a:rPr>
              <a:t>			= (32 + 24) – 8x</a:t>
            </a:r>
          </a:p>
          <a:p>
            <a:pPr algn="l"/>
            <a:r>
              <a:rPr lang="en-US" sz="3200" dirty="0">
                <a:solidFill>
                  <a:srgbClr val="FF0000"/>
                </a:solidFill>
              </a:rPr>
              <a:t>			=56 – 8x </a:t>
            </a:r>
            <a:endParaRPr lang="en-US" sz="3200" dirty="0"/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5670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5.5</a:t>
            </a:r>
            <a:br>
              <a:rPr lang="en-US" dirty="0"/>
            </a:br>
            <a:r>
              <a:rPr lang="en-US" dirty="0"/>
              <a:t>Factoring Expressions</a:t>
            </a:r>
          </a:p>
        </p:txBody>
      </p:sp>
    </p:spTree>
    <p:extLst>
      <p:ext uri="{BB962C8B-B14F-4D97-AF65-F5344CB8AC3E}">
        <p14:creationId xmlns:p14="http://schemas.microsoft.com/office/powerpoint/2010/main" val="769412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3"/>
            <a:ext cx="105156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Factoring the Expression</a:t>
            </a:r>
            <a:r>
              <a:rPr lang="en-US" sz="3600" dirty="0"/>
              <a:t>- writing a numerical expression or algebraic expression as a product of factors.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Numbers:					Algebra: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3 * 7 + 3 * 2 = 3(7 + 2)		ab + ac = a(b + c)</a:t>
            </a:r>
          </a:p>
          <a:p>
            <a:pPr marL="0" indent="0">
              <a:buNone/>
            </a:pPr>
            <a:r>
              <a:rPr lang="en-US" sz="3600" dirty="0"/>
              <a:t>3 * 7 – 3 * 2 = 3(7 – 2)		ab – ac = a(b – c)</a:t>
            </a:r>
          </a:p>
        </p:txBody>
      </p:sp>
    </p:spTree>
    <p:extLst>
      <p:ext uri="{BB962C8B-B14F-4D97-AF65-F5344CB8AC3E}">
        <p14:creationId xmlns:p14="http://schemas.microsoft.com/office/powerpoint/2010/main" val="251078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430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566"/>
            <a:ext cx="10515600" cy="38739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Greatest Common Factor (GCF)</a:t>
            </a:r>
            <a:r>
              <a:rPr lang="en-US" sz="3600" dirty="0"/>
              <a:t>- the biggest number that perfectly divides into a set of numbers.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Ex:</a:t>
            </a:r>
          </a:p>
          <a:p>
            <a:pPr marL="0" indent="0">
              <a:buNone/>
            </a:pPr>
            <a:r>
              <a:rPr lang="en-US" sz="3600" dirty="0"/>
              <a:t>8: </a:t>
            </a:r>
            <a:r>
              <a:rPr lang="en-US" sz="3600" dirty="0">
                <a:solidFill>
                  <a:srgbClr val="FF0000"/>
                </a:solidFill>
              </a:rPr>
              <a:t>1, 8, 2, 4		</a:t>
            </a:r>
            <a:r>
              <a:rPr lang="en-US" sz="3600" dirty="0"/>
              <a:t>GCF = 2</a:t>
            </a:r>
          </a:p>
          <a:p>
            <a:pPr marL="0" indent="0">
              <a:buNone/>
            </a:pPr>
            <a:r>
              <a:rPr lang="en-US" sz="3600" dirty="0"/>
              <a:t>10: </a:t>
            </a:r>
            <a:r>
              <a:rPr lang="en-US" sz="3600" dirty="0">
                <a:solidFill>
                  <a:srgbClr val="FF0000"/>
                </a:solidFill>
              </a:rPr>
              <a:t>1, 10, 2, 5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5F0CE90-025C-4D3C-9DD1-74C28C467FDB}"/>
              </a:ext>
            </a:extLst>
          </p:cNvPr>
          <p:cNvSpPr/>
          <p:nvPr/>
        </p:nvSpPr>
        <p:spPr>
          <a:xfrm>
            <a:off x="2209795" y="4591840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5CF3AA-018A-4B63-8315-4EB0A63F251B}"/>
              </a:ext>
            </a:extLst>
          </p:cNvPr>
          <p:cNvSpPr/>
          <p:nvPr/>
        </p:nvSpPr>
        <p:spPr>
          <a:xfrm>
            <a:off x="2652705" y="5228427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6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3"/>
            <a:ext cx="11286306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a) Factor 18 + 30 using the Greatest Common Factor (GCF).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Factors of 18: 1, 2, 3, 6, 9, 18			</a:t>
            </a:r>
            <a:r>
              <a:rPr lang="en-US" sz="3600" dirty="0">
                <a:solidFill>
                  <a:srgbClr val="FF0000"/>
                </a:solidFill>
              </a:rPr>
              <a:t>*Circle the common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Factors of 30: 1, 2, 3, 5, 6, 10, 15, 30	</a:t>
            </a:r>
            <a:r>
              <a:rPr lang="en-US" sz="3600" dirty="0">
                <a:solidFill>
                  <a:srgbClr val="FF0000"/>
                </a:solidFill>
              </a:rPr>
              <a:t>factors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3600" dirty="0"/>
              <a:t>The GCF of 18 and 30 is 6.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C714DEA-D515-46EE-9952-5B1A50CD3D3A}"/>
              </a:ext>
            </a:extLst>
          </p:cNvPr>
          <p:cNvSpPr/>
          <p:nvPr/>
        </p:nvSpPr>
        <p:spPr>
          <a:xfrm>
            <a:off x="3086101" y="3153570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FA56F5E-D3B8-46BA-A5B5-0A22166CF29E}"/>
              </a:ext>
            </a:extLst>
          </p:cNvPr>
          <p:cNvSpPr/>
          <p:nvPr/>
        </p:nvSpPr>
        <p:spPr>
          <a:xfrm>
            <a:off x="3081333" y="2563015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508EF78-A6BE-4138-95D8-214207608178}"/>
              </a:ext>
            </a:extLst>
          </p:cNvPr>
          <p:cNvSpPr/>
          <p:nvPr/>
        </p:nvSpPr>
        <p:spPr>
          <a:xfrm>
            <a:off x="3524257" y="3148802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6B47901-7B7A-4A43-B2AC-1F99F83BF122}"/>
              </a:ext>
            </a:extLst>
          </p:cNvPr>
          <p:cNvSpPr/>
          <p:nvPr/>
        </p:nvSpPr>
        <p:spPr>
          <a:xfrm>
            <a:off x="3519489" y="2572535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B044FEF-BAC3-4889-9FC1-849B3B1D6FA7}"/>
              </a:ext>
            </a:extLst>
          </p:cNvPr>
          <p:cNvSpPr/>
          <p:nvPr/>
        </p:nvSpPr>
        <p:spPr>
          <a:xfrm>
            <a:off x="3962403" y="2543962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8178AD-0D7A-4872-8B6B-1F5340A926A5}"/>
              </a:ext>
            </a:extLst>
          </p:cNvPr>
          <p:cNvSpPr/>
          <p:nvPr/>
        </p:nvSpPr>
        <p:spPr>
          <a:xfrm>
            <a:off x="3976695" y="3129746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32A3273-9D79-4F86-A165-1AD9216DDDB8}"/>
              </a:ext>
            </a:extLst>
          </p:cNvPr>
          <p:cNvSpPr/>
          <p:nvPr/>
        </p:nvSpPr>
        <p:spPr>
          <a:xfrm>
            <a:off x="4429129" y="2554293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7104C81-790A-4838-B47C-4F21D89FB546}"/>
              </a:ext>
            </a:extLst>
          </p:cNvPr>
          <p:cNvSpPr/>
          <p:nvPr/>
        </p:nvSpPr>
        <p:spPr>
          <a:xfrm>
            <a:off x="4895855" y="3191651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6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a) Factor 18 + 30 using the Greatest Common Factor (GCF).</a:t>
            </a:r>
            <a:endParaRPr lang="en-US" sz="36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3600" dirty="0"/>
              <a:t>The GCF of 18 and 30 is 6.</a:t>
            </a:r>
          </a:p>
          <a:p>
            <a:pPr>
              <a:buFontTx/>
              <a:buChar char="-"/>
            </a:pPr>
            <a:endParaRPr lang="en-US" sz="3600" dirty="0"/>
          </a:p>
          <a:p>
            <a:pPr>
              <a:buFontTx/>
              <a:buChar char="-"/>
            </a:pPr>
            <a:r>
              <a:rPr lang="en-US" sz="3600" dirty="0"/>
              <a:t>Now, write each term in the expression as a product of the GCF and the remaining factor. Then use distributive property to factor expression.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18 + 30	= 6 (3) + 6 (5)</a:t>
            </a:r>
          </a:p>
          <a:p>
            <a:pPr marL="0" indent="0">
              <a:buNone/>
            </a:pPr>
            <a:r>
              <a:rPr lang="en-US" sz="3600" dirty="0"/>
              <a:t>		= 6 (3 + 5)	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6498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arenR" startAt="2"/>
            </a:pPr>
            <a:r>
              <a:rPr lang="en-US" sz="3600" dirty="0"/>
              <a:t>Factor 20 – 12 using the Greatest Common Factor (GCF).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12: 1, 12, 2, 6, 3, 4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20: 1, 20, 2, 10, 4, 5</a:t>
            </a:r>
          </a:p>
          <a:p>
            <a:pPr>
              <a:buFontTx/>
              <a:buChar char="-"/>
            </a:pPr>
            <a:r>
              <a:rPr lang="en-US" sz="3600" dirty="0"/>
              <a:t>The GCF of 12 and 20 is 4.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20 – 12 	= 4 (5) – 4 (3)</a:t>
            </a:r>
          </a:p>
          <a:p>
            <a:pPr marL="0" indent="0">
              <a:buNone/>
            </a:pPr>
            <a:r>
              <a:rPr lang="en-US" sz="3600" dirty="0"/>
              <a:t>		= 4 (5 – 3)	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604EF3-A08F-4034-BF60-8E5C874DB406}"/>
              </a:ext>
            </a:extLst>
          </p:cNvPr>
          <p:cNvSpPr/>
          <p:nvPr/>
        </p:nvSpPr>
        <p:spPr>
          <a:xfrm>
            <a:off x="3676641" y="2400297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0890F1-0043-49E4-B7CF-803A9BAAFBFE}"/>
              </a:ext>
            </a:extLst>
          </p:cNvPr>
          <p:cNvSpPr/>
          <p:nvPr/>
        </p:nvSpPr>
        <p:spPr>
          <a:xfrm>
            <a:off x="3433745" y="2879718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5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286307" cy="1325563"/>
          </a:xfrm>
        </p:spPr>
        <p:txBody>
          <a:bodyPr/>
          <a:lstStyle/>
          <a:p>
            <a:r>
              <a:rPr lang="en-US" u="sng" dirty="0"/>
              <a:t>Factoring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7" y="1325562"/>
            <a:ext cx="11286306" cy="553243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arenR" startAt="3"/>
            </a:pPr>
            <a:r>
              <a:rPr lang="en-US" sz="3600" dirty="0"/>
              <a:t>Factor 9 + 15 using the Greatest Common Factor (GCF).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9: 1, 9, 3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15: 1, 15, 3, 5</a:t>
            </a:r>
          </a:p>
          <a:p>
            <a:pPr marL="0" indent="0">
              <a:buNone/>
            </a:pPr>
            <a:r>
              <a:rPr lang="en-US" sz="3600" dirty="0"/>
              <a:t>The GCF of 9 and 15 is 3.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 9 + 15 	= 3 (3) + 3 (5)</a:t>
            </a:r>
          </a:p>
          <a:p>
            <a:pPr marL="0" indent="0">
              <a:buNone/>
            </a:pPr>
            <a:r>
              <a:rPr lang="en-US" sz="3600" dirty="0"/>
              <a:t>		= 3 (3 + 5)	</a:t>
            </a:r>
          </a:p>
          <a:p>
            <a:pPr>
              <a:buFontTx/>
              <a:buChar char="-"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604EF3-A08F-4034-BF60-8E5C874DB406}"/>
              </a:ext>
            </a:extLst>
          </p:cNvPr>
          <p:cNvSpPr/>
          <p:nvPr/>
        </p:nvSpPr>
        <p:spPr>
          <a:xfrm>
            <a:off x="1833553" y="1885947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0890F1-0043-49E4-B7CF-803A9BAAFBFE}"/>
              </a:ext>
            </a:extLst>
          </p:cNvPr>
          <p:cNvSpPr/>
          <p:nvPr/>
        </p:nvSpPr>
        <p:spPr>
          <a:xfrm>
            <a:off x="2319320" y="2393943"/>
            <a:ext cx="357188" cy="636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19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951</Words>
  <Application>Microsoft Office PowerPoint</Application>
  <PresentationFormat>Widescreen</PresentationFormat>
  <Paragraphs>107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Monday Bell Ringer 1/13/26</vt:lpstr>
      <vt:lpstr>Monday Bell Ringer 1/13/26</vt:lpstr>
      <vt:lpstr>5.5 Factoring Expressions</vt:lpstr>
      <vt:lpstr>Factoring Numerical Expressions</vt:lpstr>
      <vt:lpstr>Factoring Numerical Expressions</vt:lpstr>
      <vt:lpstr>Factoring Numerical Expressions</vt:lpstr>
      <vt:lpstr>Factoring Numerical Expressions</vt:lpstr>
      <vt:lpstr>Factoring Numerical Expressions</vt:lpstr>
      <vt:lpstr>Factoring Numerical Expressions</vt:lpstr>
      <vt:lpstr>Factoring Numerical Expressions</vt:lpstr>
      <vt:lpstr>Factoring Algebraic Expressions</vt:lpstr>
      <vt:lpstr>Factoring Numerical Expressions</vt:lpstr>
      <vt:lpstr>Factoring Algebraic Expressions</vt:lpstr>
      <vt:lpstr>Factoring Numerical Expressions</vt:lpstr>
      <vt:lpstr>Home Work</vt:lpstr>
      <vt:lpstr>Home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Ringer</dc:title>
  <dc:creator>Lucas Culpepper</dc:creator>
  <cp:lastModifiedBy>Lucas Culpepper</cp:lastModifiedBy>
  <cp:revision>29</cp:revision>
  <dcterms:created xsi:type="dcterms:W3CDTF">2026-01-12T01:38:09Z</dcterms:created>
  <dcterms:modified xsi:type="dcterms:W3CDTF">2026-01-13T21:11:38Z</dcterms:modified>
</cp:coreProperties>
</file>