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24"/>
  </p:notesMasterIdLst>
  <p:handoutMasterIdLst>
    <p:handoutMasterId r:id="rId25"/>
  </p:handoutMasterIdLst>
  <p:sldIdLst>
    <p:sldId id="304" r:id="rId2"/>
    <p:sldId id="258" r:id="rId3"/>
    <p:sldId id="317" r:id="rId4"/>
    <p:sldId id="336" r:id="rId5"/>
    <p:sldId id="337" r:id="rId6"/>
    <p:sldId id="338" r:id="rId7"/>
    <p:sldId id="339" r:id="rId8"/>
    <p:sldId id="340" r:id="rId9"/>
    <p:sldId id="341" r:id="rId10"/>
    <p:sldId id="342" r:id="rId11"/>
    <p:sldId id="343" r:id="rId12"/>
    <p:sldId id="344" r:id="rId13"/>
    <p:sldId id="345" r:id="rId14"/>
    <p:sldId id="346" r:id="rId15"/>
    <p:sldId id="347" r:id="rId16"/>
    <p:sldId id="348" r:id="rId17"/>
    <p:sldId id="349" r:id="rId18"/>
    <p:sldId id="354" r:id="rId19"/>
    <p:sldId id="350" r:id="rId20"/>
    <p:sldId id="351" r:id="rId21"/>
    <p:sldId id="352" r:id="rId22"/>
    <p:sldId id="289"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482" autoAdjust="0"/>
  </p:normalViewPr>
  <p:slideViewPr>
    <p:cSldViewPr>
      <p:cViewPr varScale="1">
        <p:scale>
          <a:sx n="104" d="100"/>
          <a:sy n="104" d="100"/>
        </p:scale>
        <p:origin x="-17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F798AD2-4E53-413B-B874-1DF45AD4DADD}" type="datetimeFigureOut">
              <a:rPr lang="en-US" smtClean="0"/>
              <a:pPr/>
              <a:t>4/13/2017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4DAC8C0-D3F2-4372-B4E6-F019A77A0D7C}" type="slidenum">
              <a:rPr lang="en-US" smtClean="0"/>
              <a:pPr/>
              <a:t>‹#›</a:t>
            </a:fld>
            <a:endParaRPr lang="en-US"/>
          </a:p>
        </p:txBody>
      </p:sp>
    </p:spTree>
    <p:extLst>
      <p:ext uri="{BB962C8B-B14F-4D97-AF65-F5344CB8AC3E}">
        <p14:creationId xmlns:p14="http://schemas.microsoft.com/office/powerpoint/2010/main" val="9372864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052E5CA-67D9-4FE7-9FE4-C6CE903704AC}" type="datetimeFigureOut">
              <a:rPr lang="en-US" smtClean="0"/>
              <a:pPr/>
              <a:t>4/13/2017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EDBD42C-20C3-4F0C-9B69-9F62D31DD2C5}" type="slidenum">
              <a:rPr lang="en-US" smtClean="0"/>
              <a:pPr/>
              <a:t>‹#›</a:t>
            </a:fld>
            <a:endParaRPr lang="en-US"/>
          </a:p>
        </p:txBody>
      </p:sp>
    </p:spTree>
    <p:extLst>
      <p:ext uri="{BB962C8B-B14F-4D97-AF65-F5344CB8AC3E}">
        <p14:creationId xmlns:p14="http://schemas.microsoft.com/office/powerpoint/2010/main" val="2279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5939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6758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Rot="1" noChangeAspect="1" noChangeArrowheads="1" noTextEdit="1"/>
          </p:cNvSpPr>
          <p:nvPr>
            <p:ph type="sldImg"/>
          </p:nvPr>
        </p:nvSpPr>
        <p:spPr>
          <a:ln/>
        </p:spPr>
      </p:sp>
      <p:sp>
        <p:nvSpPr>
          <p:cNvPr id="10547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1F70963-AE53-4410-9B64-7297AE1831B0}" type="datetimeFigureOut">
              <a:rPr lang="en-US" smtClean="0"/>
              <a:pPr/>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471A7-4B1F-4C3F-91B3-BA66B0F5BDC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F70963-AE53-4410-9B64-7297AE1831B0}" type="datetimeFigureOut">
              <a:rPr lang="en-US" smtClean="0"/>
              <a:pPr/>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471A7-4B1F-4C3F-91B3-BA66B0F5BDC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1F70963-AE53-4410-9B64-7297AE1831B0}" type="datetimeFigureOut">
              <a:rPr lang="en-US" smtClean="0"/>
              <a:pPr/>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471A7-4B1F-4C3F-91B3-BA66B0F5BDCA}"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F70963-AE53-4410-9B64-7297AE1831B0}" type="datetimeFigureOut">
              <a:rPr lang="en-US" smtClean="0"/>
              <a:pPr/>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471A7-4B1F-4C3F-91B3-BA66B0F5BDCA}"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F70963-AE53-4410-9B64-7297AE1831B0}" type="datetimeFigureOut">
              <a:rPr lang="en-US" smtClean="0"/>
              <a:pPr/>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471A7-4B1F-4C3F-91B3-BA66B0F5BDC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1F70963-AE53-4410-9B64-7297AE1831B0}" type="datetimeFigureOut">
              <a:rPr lang="en-US" smtClean="0"/>
              <a:pPr/>
              <a:t>4/13/2017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B471A7-4B1F-4C3F-91B3-BA66B0F5BDCA}"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1F70963-AE53-4410-9B64-7297AE1831B0}" type="datetimeFigureOut">
              <a:rPr lang="en-US" smtClean="0"/>
              <a:pPr/>
              <a:t>4/13/2017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B471A7-4B1F-4C3F-91B3-BA66B0F5BDC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F70963-AE53-4410-9B64-7297AE1831B0}" type="datetimeFigureOut">
              <a:rPr lang="en-US" smtClean="0"/>
              <a:pPr/>
              <a:t>4/13/2017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B471A7-4B1F-4C3F-91B3-BA66B0F5BDC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41F70963-AE53-4410-9B64-7297AE1831B0}" type="datetimeFigureOut">
              <a:rPr lang="en-US" smtClean="0"/>
              <a:pPr/>
              <a:t>4/13/2017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B471A7-4B1F-4C3F-91B3-BA66B0F5BDC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1F70963-AE53-4410-9B64-7297AE1831B0}" type="datetimeFigureOut">
              <a:rPr lang="en-US" smtClean="0"/>
              <a:pPr/>
              <a:t>4/13/2017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B471A7-4B1F-4C3F-91B3-BA66B0F5BDCA}"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F70963-AE53-4410-9B64-7297AE1831B0}" type="datetimeFigureOut">
              <a:rPr lang="en-US" smtClean="0"/>
              <a:pPr/>
              <a:t>4/13/2017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B471A7-4B1F-4C3F-91B3-BA66B0F5BDCA}"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41F70963-AE53-4410-9B64-7297AE1831B0}" type="datetimeFigureOut">
              <a:rPr lang="en-US" smtClean="0"/>
              <a:pPr/>
              <a:t>4/13/2017</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1FB471A7-4B1F-4C3F-91B3-BA66B0F5BDCA}"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93103"/>
            <a:ext cx="7848600" cy="1492897"/>
          </a:xfrm>
        </p:spPr>
        <p:txBody>
          <a:bodyPr/>
          <a:lstStyle/>
          <a:p>
            <a:r>
              <a:rPr lang="en-US" sz="4400" dirty="0" smtClean="0">
                <a:solidFill>
                  <a:schemeClr val="tx1"/>
                </a:solidFill>
              </a:rPr>
              <a:t>Monitoring Student Performance</a:t>
            </a:r>
            <a:endParaRPr lang="en-US" sz="4400" dirty="0"/>
          </a:p>
        </p:txBody>
      </p:sp>
      <p:sp>
        <p:nvSpPr>
          <p:cNvPr id="3" name="Subtitle 2"/>
          <p:cNvSpPr>
            <a:spLocks noGrp="1"/>
          </p:cNvSpPr>
          <p:nvPr>
            <p:ph type="subTitle" idx="1"/>
          </p:nvPr>
        </p:nvSpPr>
        <p:spPr>
          <a:xfrm rot="19140000">
            <a:off x="3825435" y="3003640"/>
            <a:ext cx="3240018" cy="329259"/>
          </a:xfrm>
        </p:spPr>
        <p:txBody>
          <a:bodyPr>
            <a:normAutofit fontScale="92500" lnSpcReduction="20000"/>
          </a:bodyPr>
          <a:lstStyle/>
          <a:p>
            <a:pPr algn="ctr"/>
            <a:r>
              <a:rPr lang="en-US" dirty="0" smtClean="0">
                <a:solidFill>
                  <a:schemeClr val="tx1"/>
                </a:solidFill>
              </a:rPr>
              <a:t>Part 1 and 2</a:t>
            </a:r>
            <a:endParaRPr lang="en-US" dirty="0">
              <a:solidFill>
                <a:schemeClr val="tx1"/>
              </a:solidFill>
            </a:endParaRPr>
          </a:p>
        </p:txBody>
      </p:sp>
      <p:pic>
        <p:nvPicPr>
          <p:cNvPr id="1027" name="Picture 1" descr="bchs color logo cop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3962400"/>
            <a:ext cx="2253910" cy="227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39296" y="3067970"/>
            <a:ext cx="1973806" cy="1865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85800" y="2991582"/>
            <a:ext cx="1944865" cy="194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879932" y="6041532"/>
            <a:ext cx="3092531" cy="400110"/>
          </a:xfrm>
          <a:prstGeom prst="rect">
            <a:avLst/>
          </a:prstGeom>
          <a:noFill/>
        </p:spPr>
        <p:txBody>
          <a:bodyPr wrap="square" rtlCol="0">
            <a:spAutoFit/>
          </a:bodyPr>
          <a:lstStyle/>
          <a:p>
            <a:pPr algn="ctr" eaLnBrk="0" fontAlgn="base" hangingPunct="0">
              <a:spcBef>
                <a:spcPct val="0"/>
              </a:spcBef>
              <a:spcAft>
                <a:spcPct val="0"/>
              </a:spcAft>
            </a:pPr>
            <a:r>
              <a:rPr lang="en-US" sz="1000" i="1" dirty="0" smtClean="0">
                <a:solidFill>
                  <a:srgbClr val="292934"/>
                </a:solidFill>
                <a:ea typeface="ＭＳ Ｐゴシック" charset="0"/>
              </a:rPr>
              <a:t>Content provided by Explicit Instruction- Dr. Anita Archer– Edited and summarized by Leah Jefferson</a:t>
            </a:r>
            <a:r>
              <a:rPr lang="en-US" sz="1000" dirty="0" smtClean="0">
                <a:solidFill>
                  <a:srgbClr val="292934"/>
                </a:solidFill>
                <a:ea typeface="ＭＳ Ｐゴシック" charset="0"/>
              </a:rPr>
              <a:t>.</a:t>
            </a:r>
            <a:endParaRPr lang="en-US" sz="1000" dirty="0">
              <a:solidFill>
                <a:srgbClr val="292934"/>
              </a:solidFill>
              <a:ea typeface="ＭＳ Ｐゴシック" charset="0"/>
            </a:endParaRPr>
          </a:p>
        </p:txBody>
      </p:sp>
    </p:spTree>
    <p:extLst>
      <p:ext uri="{BB962C8B-B14F-4D97-AF65-F5344CB8AC3E}">
        <p14:creationId xmlns:p14="http://schemas.microsoft.com/office/powerpoint/2010/main" val="37275119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4953000" cy="838200"/>
          </a:xfrm>
        </p:spPr>
        <p:txBody>
          <a:bodyPr>
            <a:normAutofit/>
          </a:bodyPr>
          <a:lstStyle/>
          <a:p>
            <a:r>
              <a:rPr lang="en-US" dirty="0" smtClean="0">
                <a:solidFill>
                  <a:schemeClr val="tx1"/>
                </a:solidFill>
              </a:rPr>
              <a:t>Feedback</a:t>
            </a:r>
            <a:endParaRPr lang="en-US" dirty="0">
              <a:solidFill>
                <a:schemeClr val="tx1"/>
              </a:solidFill>
            </a:endParaRPr>
          </a:p>
        </p:txBody>
      </p:sp>
      <p:sp>
        <p:nvSpPr>
          <p:cNvPr id="3" name="Text Placeholder 2"/>
          <p:cNvSpPr>
            <a:spLocks noGrp="1"/>
          </p:cNvSpPr>
          <p:nvPr>
            <p:ph type="body" idx="1"/>
          </p:nvPr>
        </p:nvSpPr>
        <p:spPr>
          <a:xfrm>
            <a:off x="228600" y="1143000"/>
            <a:ext cx="3886200" cy="838200"/>
          </a:xfrm>
        </p:spPr>
        <p:txBody>
          <a:bodyPr>
            <a:noAutofit/>
          </a:bodyPr>
          <a:lstStyle/>
          <a:p>
            <a:r>
              <a:rPr lang="en-US" sz="1800" b="1" dirty="0" smtClean="0"/>
              <a:t>Things to consider when orally correcting or providing written comments:</a:t>
            </a:r>
            <a:endParaRPr lang="en-US" sz="1800" b="1" dirty="0"/>
          </a:p>
        </p:txBody>
      </p:sp>
      <p:sp>
        <p:nvSpPr>
          <p:cNvPr id="4" name="Content Placeholder 3"/>
          <p:cNvSpPr>
            <a:spLocks noGrp="1"/>
          </p:cNvSpPr>
          <p:nvPr>
            <p:ph sz="half" idx="2"/>
          </p:nvPr>
        </p:nvSpPr>
        <p:spPr>
          <a:xfrm>
            <a:off x="304800" y="2057400"/>
            <a:ext cx="4192587" cy="4495800"/>
          </a:xfrm>
        </p:spPr>
        <p:txBody>
          <a:bodyPr>
            <a:normAutofit fontScale="92500" lnSpcReduction="20000"/>
          </a:bodyPr>
          <a:lstStyle/>
          <a:p>
            <a:r>
              <a:rPr lang="en-US" dirty="0" smtClean="0"/>
              <a:t>Students’ view themselves as learners is more likely to be negatively affected if errors are not corrected and learning does not occur.</a:t>
            </a:r>
          </a:p>
          <a:p>
            <a:r>
              <a:rPr lang="en-US" dirty="0" smtClean="0"/>
              <a:t>Teachers must notice every error and determine the type of error that has occurred and provide a correction that </a:t>
            </a:r>
            <a:r>
              <a:rPr lang="en-US" u="sng" dirty="0" smtClean="0"/>
              <a:t>leads</a:t>
            </a:r>
            <a:r>
              <a:rPr lang="en-US" dirty="0" smtClean="0"/>
              <a:t> to a correct answer.</a:t>
            </a:r>
          </a:p>
          <a:p>
            <a:r>
              <a:rPr lang="en-US" dirty="0" smtClean="0"/>
              <a:t>Errors should be immediately corrected before additional retrieval opportunities are provided, so as to reduce practice errors.</a:t>
            </a:r>
          </a:p>
          <a:p>
            <a:r>
              <a:rPr lang="en-US" dirty="0" smtClean="0"/>
              <a:t>If students make repeated errors, the error pattern may become habitual, making it more difficult to eradicate from the student.</a:t>
            </a:r>
          </a:p>
        </p:txBody>
      </p:sp>
      <p:sp>
        <p:nvSpPr>
          <p:cNvPr id="5" name="Text Placeholder 4"/>
          <p:cNvSpPr>
            <a:spLocks noGrp="1"/>
          </p:cNvSpPr>
          <p:nvPr>
            <p:ph type="body" sz="quarter" idx="3"/>
          </p:nvPr>
        </p:nvSpPr>
        <p:spPr>
          <a:xfrm>
            <a:off x="4572000" y="838200"/>
            <a:ext cx="4191000" cy="914400"/>
          </a:xfrm>
        </p:spPr>
        <p:txBody>
          <a:bodyPr>
            <a:noAutofit/>
          </a:bodyPr>
          <a:lstStyle/>
          <a:p>
            <a:r>
              <a:rPr lang="en-US" sz="1800" b="1" dirty="0"/>
              <a:t>The purpose of all corrections is to reduce the distance between the current response and the desired response:</a:t>
            </a:r>
          </a:p>
        </p:txBody>
      </p:sp>
      <p:sp>
        <p:nvSpPr>
          <p:cNvPr id="6" name="Content Placeholder 5"/>
          <p:cNvSpPr>
            <a:spLocks noGrp="1"/>
          </p:cNvSpPr>
          <p:nvPr>
            <p:ph sz="quarter" idx="4"/>
          </p:nvPr>
        </p:nvSpPr>
        <p:spPr>
          <a:xfrm>
            <a:off x="4572000" y="1752600"/>
            <a:ext cx="4343400" cy="5029200"/>
          </a:xfrm>
        </p:spPr>
        <p:txBody>
          <a:bodyPr>
            <a:normAutofit fontScale="92500" lnSpcReduction="20000"/>
          </a:bodyPr>
          <a:lstStyle/>
          <a:p>
            <a:r>
              <a:rPr lang="en-US" dirty="0" smtClean="0"/>
              <a:t>A correction such as “No” or “That’s not how it is done” contains no information that can assist a student in changing future performance.</a:t>
            </a:r>
          </a:p>
          <a:p>
            <a:r>
              <a:rPr lang="en-US" dirty="0" smtClean="0"/>
              <a:t>Even telling the student the correct answer is often NOT adequate.</a:t>
            </a:r>
          </a:p>
          <a:p>
            <a:r>
              <a:rPr lang="en-US" dirty="0" smtClean="0"/>
              <a:t>Planned, specific information is more likely to influence student performance than haphazard, general feedback.</a:t>
            </a:r>
          </a:p>
          <a:p>
            <a:r>
              <a:rPr lang="en-US" b="1" u="sng" dirty="0" smtClean="0"/>
              <a:t>What do you think?????</a:t>
            </a:r>
          </a:p>
          <a:p>
            <a:pPr lvl="1"/>
            <a:r>
              <a:rPr lang="en-US" dirty="0" smtClean="0"/>
              <a:t>A student read the word </a:t>
            </a:r>
            <a:r>
              <a:rPr lang="en-US" i="1" dirty="0" smtClean="0"/>
              <a:t>tape</a:t>
            </a:r>
            <a:r>
              <a:rPr lang="en-US" dirty="0" smtClean="0"/>
              <a:t> as “tap,” and the teacher says, “No, the word is </a:t>
            </a:r>
            <a:r>
              <a:rPr lang="en-US" i="1" dirty="0" smtClean="0"/>
              <a:t>tape</a:t>
            </a:r>
            <a:r>
              <a:rPr lang="en-US" dirty="0" smtClean="0"/>
              <a:t>.”</a:t>
            </a:r>
          </a:p>
          <a:p>
            <a:pPr lvl="1"/>
            <a:r>
              <a:rPr lang="en-US" dirty="0"/>
              <a:t>A student read the word </a:t>
            </a:r>
            <a:r>
              <a:rPr lang="en-US" i="1" dirty="0"/>
              <a:t>tape</a:t>
            </a:r>
            <a:r>
              <a:rPr lang="en-US" dirty="0"/>
              <a:t> as “tap,” and the teacher says, </a:t>
            </a:r>
            <a:r>
              <a:rPr lang="en-US" dirty="0" smtClean="0"/>
              <a:t>“The word ends in an </a:t>
            </a:r>
            <a:r>
              <a:rPr lang="en-US" i="1" dirty="0" smtClean="0"/>
              <a:t>e</a:t>
            </a:r>
            <a:r>
              <a:rPr lang="en-US" dirty="0" smtClean="0"/>
              <a:t>.  So we say the name of this letter [Teacher points to the letter </a:t>
            </a:r>
            <a:r>
              <a:rPr lang="en-US" i="1" dirty="0" smtClean="0"/>
              <a:t>a</a:t>
            </a:r>
            <a:r>
              <a:rPr lang="en-US" dirty="0" smtClean="0"/>
              <a:t> in the word] What is the name?  </a:t>
            </a:r>
            <a:r>
              <a:rPr lang="en-US" i="1" dirty="0" smtClean="0"/>
              <a:t>A</a:t>
            </a:r>
            <a:r>
              <a:rPr lang="en-US" dirty="0" smtClean="0"/>
              <a:t>  Sound out the word. [Pause] What word?  </a:t>
            </a:r>
            <a:r>
              <a:rPr lang="en-US" i="1" dirty="0" smtClean="0"/>
              <a:t>Tape</a:t>
            </a:r>
            <a:r>
              <a:rPr lang="en-US" dirty="0" smtClean="0"/>
              <a:t>.</a:t>
            </a:r>
            <a:endParaRPr lang="en-US" dirty="0"/>
          </a:p>
        </p:txBody>
      </p:sp>
    </p:spTree>
    <p:extLst>
      <p:ext uri="{BB962C8B-B14F-4D97-AF65-F5344CB8AC3E}">
        <p14:creationId xmlns:p14="http://schemas.microsoft.com/office/powerpoint/2010/main" val="17694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circle(in)">
                                      <p:cBhvr>
                                        <p:cTn id="15" dur="20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circle(in)">
                                      <p:cBhvr>
                                        <p:cTn id="20" dur="2000"/>
                                        <p:tgtEl>
                                          <p:spTgt spid="4">
                                            <p:txEl>
                                              <p:pRg st="2" end="2"/>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circle(in)">
                                      <p:cBhvr>
                                        <p:cTn id="23" dur="20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circle(in)">
                                      <p:cBhvr>
                                        <p:cTn id="28" dur="2000"/>
                                        <p:tgtEl>
                                          <p:spTgt spid="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Effect transition="in" filter="circle(in)">
                                      <p:cBhvr>
                                        <p:cTn id="33" dur="2000"/>
                                        <p:tgtEl>
                                          <p:spTgt spid="6">
                                            <p:txEl>
                                              <p:pRg st="0" end="0"/>
                                            </p:txEl>
                                          </p:spTgt>
                                        </p:tgtEl>
                                      </p:cBhvr>
                                    </p:animEffect>
                                  </p:childTnLst>
                                </p:cTn>
                              </p:par>
                              <p:par>
                                <p:cTn id="34" presetID="6" presetClass="entr" presetSubtype="16" fill="hold" nodeType="withEffect">
                                  <p:stCondLst>
                                    <p:cond delay="0"/>
                                  </p:stCondLst>
                                  <p:childTnLst>
                                    <p:set>
                                      <p:cBhvr>
                                        <p:cTn id="35" dur="1" fill="hold">
                                          <p:stCondLst>
                                            <p:cond delay="0"/>
                                          </p:stCondLst>
                                        </p:cTn>
                                        <p:tgtEl>
                                          <p:spTgt spid="6">
                                            <p:txEl>
                                              <p:pRg st="1" end="1"/>
                                            </p:txEl>
                                          </p:spTgt>
                                        </p:tgtEl>
                                        <p:attrNameLst>
                                          <p:attrName>style.visibility</p:attrName>
                                        </p:attrNameLst>
                                      </p:cBhvr>
                                      <p:to>
                                        <p:strVal val="visible"/>
                                      </p:to>
                                    </p:set>
                                    <p:animEffect transition="in" filter="circle(in)">
                                      <p:cBhvr>
                                        <p:cTn id="36" dur="2000"/>
                                        <p:tgtEl>
                                          <p:spTgt spid="6">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animEffect transition="in" filter="circle(in)">
                                      <p:cBhvr>
                                        <p:cTn id="41" dur="2000"/>
                                        <p:tgtEl>
                                          <p:spTgt spid="6">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6">
                                            <p:txEl>
                                              <p:pRg st="3" end="3"/>
                                            </p:txEl>
                                          </p:spTgt>
                                        </p:tgtEl>
                                        <p:attrNameLst>
                                          <p:attrName>style.visibility</p:attrName>
                                        </p:attrNameLst>
                                      </p:cBhvr>
                                      <p:to>
                                        <p:strVal val="visible"/>
                                      </p:to>
                                    </p:set>
                                    <p:animEffect transition="in" filter="circle(in)">
                                      <p:cBhvr>
                                        <p:cTn id="46" dur="2000"/>
                                        <p:tgtEl>
                                          <p:spTgt spid="6">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animEffect transition="in" filter="circle(in)">
                                      <p:cBhvr>
                                        <p:cTn id="51" dur="2000"/>
                                        <p:tgtEl>
                                          <p:spTgt spid="6">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6">
                                            <p:txEl>
                                              <p:pRg st="5" end="5"/>
                                            </p:txEl>
                                          </p:spTgt>
                                        </p:tgtEl>
                                        <p:attrNameLst>
                                          <p:attrName>style.visibility</p:attrName>
                                        </p:attrNameLst>
                                      </p:cBhvr>
                                      <p:to>
                                        <p:strVal val="visible"/>
                                      </p:to>
                                    </p:set>
                                    <p:animEffect transition="in" filter="circle(in)">
                                      <p:cBhvr>
                                        <p:cTn id="56" dur="2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905000"/>
            <a:ext cx="7848600" cy="4724400"/>
          </a:xfrm>
        </p:spPr>
        <p:txBody>
          <a:bodyPr>
            <a:normAutofit fontScale="92500" lnSpcReduction="10000"/>
          </a:bodyPr>
          <a:lstStyle/>
          <a:p>
            <a:r>
              <a:rPr lang="en-US" dirty="0" smtClean="0"/>
              <a:t>It is essential to focus on the correct response rather than the incorrect response.  Focusing on the incorrect answer is not only negative but may confuse students.</a:t>
            </a:r>
          </a:p>
          <a:p>
            <a:pPr marL="0" indent="0">
              <a:buNone/>
            </a:pPr>
            <a:endParaRPr lang="en-US" dirty="0" smtClean="0"/>
          </a:p>
          <a:p>
            <a:r>
              <a:rPr lang="en-US" sz="2000" b="1" u="sng" dirty="0" smtClean="0"/>
              <a:t>Example</a:t>
            </a:r>
            <a:r>
              <a:rPr lang="en-US" sz="2000" b="1" dirty="0" smtClean="0"/>
              <a:t>--If a student adds the tens column and then the ones column, What do you think about each correction?</a:t>
            </a:r>
          </a:p>
          <a:p>
            <a:pPr lvl="2"/>
            <a:r>
              <a:rPr lang="en-US" dirty="0" smtClean="0"/>
              <a:t>“You added the tens first.  You moved from left t right.  We do that in reading, but not in math.”</a:t>
            </a:r>
          </a:p>
          <a:p>
            <a:pPr lvl="2"/>
            <a:r>
              <a:rPr lang="en-US" dirty="0" smtClean="0"/>
              <a:t>“First, add the ones column.  [Teacher points to the ones column.] Which column do we add first?”  </a:t>
            </a:r>
            <a:r>
              <a:rPr lang="en-US" b="1" i="1" dirty="0" smtClean="0"/>
              <a:t>The ones column.</a:t>
            </a:r>
            <a:r>
              <a:rPr lang="en-US" dirty="0" smtClean="0"/>
              <a:t>  “What is 5 plus 2?”  </a:t>
            </a:r>
            <a:r>
              <a:rPr lang="en-US" b="1" i="1" dirty="0" smtClean="0"/>
              <a:t>7</a:t>
            </a:r>
            <a:r>
              <a:rPr lang="en-US" dirty="0" smtClean="0"/>
              <a:t>  “Yes, 7.  Write 7 in the ones column.  Next, we add the tens column [Teacher points to the tens column] What is 3 plus 5?”  </a:t>
            </a:r>
            <a:r>
              <a:rPr lang="en-US" b="1" i="1" dirty="0" smtClean="0"/>
              <a:t>8</a:t>
            </a:r>
            <a:r>
              <a:rPr lang="en-US" dirty="0" smtClean="0"/>
              <a:t>  “Write 8 in the tens column.  What is the sum?”  </a:t>
            </a:r>
            <a:r>
              <a:rPr lang="en-US" b="1" i="1" dirty="0" smtClean="0"/>
              <a:t>87</a:t>
            </a:r>
            <a:r>
              <a:rPr lang="en-US" dirty="0" smtClean="0"/>
              <a:t>  “Let’s review.  Which column do we add first?”  </a:t>
            </a:r>
            <a:r>
              <a:rPr lang="en-US" b="1" i="1" dirty="0" smtClean="0"/>
              <a:t>The ones.</a:t>
            </a:r>
            <a:r>
              <a:rPr lang="en-US" dirty="0" smtClean="0"/>
              <a:t>  “Which column do we add next?”  </a:t>
            </a:r>
            <a:r>
              <a:rPr lang="en-US" b="1" i="1" dirty="0" smtClean="0"/>
              <a:t>The tens.</a:t>
            </a:r>
            <a:r>
              <a:rPr lang="en-US" dirty="0" smtClean="0"/>
              <a:t>  “Great.” [Teacher provides additional practice.]</a:t>
            </a:r>
            <a:endParaRPr lang="en-US" dirty="0"/>
          </a:p>
        </p:txBody>
      </p:sp>
      <p:sp>
        <p:nvSpPr>
          <p:cNvPr id="3" name="Title 2"/>
          <p:cNvSpPr>
            <a:spLocks noGrp="1"/>
          </p:cNvSpPr>
          <p:nvPr>
            <p:ph type="title"/>
          </p:nvPr>
        </p:nvSpPr>
        <p:spPr>
          <a:xfrm>
            <a:off x="381000" y="381000"/>
            <a:ext cx="8229600" cy="1252728"/>
          </a:xfrm>
        </p:spPr>
        <p:txBody>
          <a:bodyPr>
            <a:normAutofit/>
          </a:bodyPr>
          <a:lstStyle/>
          <a:p>
            <a:r>
              <a:rPr lang="en-US" sz="3800" b="1" dirty="0" smtClean="0">
                <a:solidFill>
                  <a:schemeClr val="tx1"/>
                </a:solidFill>
              </a:rPr>
              <a:t>Focus on the Correct Answer versus the Incorrect Answer</a:t>
            </a:r>
            <a:endParaRPr lang="en-US" sz="3800" b="1" dirty="0">
              <a:solidFill>
                <a:schemeClr val="tx1"/>
              </a:solidFill>
            </a:endParaRPr>
          </a:p>
        </p:txBody>
      </p:sp>
    </p:spTree>
    <p:extLst>
      <p:ext uri="{BB962C8B-B14F-4D97-AF65-F5344CB8AC3E}">
        <p14:creationId xmlns:p14="http://schemas.microsoft.com/office/powerpoint/2010/main" val="383175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p:cTn id="15"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p:cTn id="23"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4724400" cy="804672"/>
          </a:xfrm>
        </p:spPr>
        <p:txBody>
          <a:bodyPr/>
          <a:lstStyle/>
          <a:p>
            <a:r>
              <a:rPr lang="en-US" dirty="0" smtClean="0">
                <a:solidFill>
                  <a:schemeClr val="tx1"/>
                </a:solidFill>
              </a:rPr>
              <a:t>Feedback</a:t>
            </a:r>
            <a:endParaRPr lang="en-US" dirty="0">
              <a:solidFill>
                <a:schemeClr val="tx1"/>
              </a:solidFill>
            </a:endParaRPr>
          </a:p>
        </p:txBody>
      </p:sp>
      <p:sp>
        <p:nvSpPr>
          <p:cNvPr id="3" name="Text Placeholder 2"/>
          <p:cNvSpPr>
            <a:spLocks noGrp="1"/>
          </p:cNvSpPr>
          <p:nvPr>
            <p:ph type="body" idx="1"/>
          </p:nvPr>
        </p:nvSpPr>
        <p:spPr>
          <a:xfrm>
            <a:off x="457200" y="1219200"/>
            <a:ext cx="3822192" cy="639762"/>
          </a:xfrm>
        </p:spPr>
        <p:txBody>
          <a:bodyPr/>
          <a:lstStyle/>
          <a:p>
            <a:r>
              <a:rPr lang="en-US" b="1" dirty="0" smtClean="0"/>
              <a:t>Utilize</a:t>
            </a:r>
            <a:r>
              <a:rPr lang="en-US" dirty="0" smtClean="0"/>
              <a:t> </a:t>
            </a:r>
            <a:r>
              <a:rPr lang="en-US" b="1" dirty="0" smtClean="0"/>
              <a:t>an Appropriate Tone</a:t>
            </a:r>
            <a:endParaRPr lang="en-US" b="1" dirty="0"/>
          </a:p>
        </p:txBody>
      </p:sp>
      <p:sp>
        <p:nvSpPr>
          <p:cNvPr id="4" name="Content Placeholder 3"/>
          <p:cNvSpPr>
            <a:spLocks noGrp="1"/>
          </p:cNvSpPr>
          <p:nvPr>
            <p:ph sz="half" idx="2"/>
          </p:nvPr>
        </p:nvSpPr>
        <p:spPr>
          <a:xfrm>
            <a:off x="381000" y="1828800"/>
            <a:ext cx="3972455" cy="4648200"/>
          </a:xfrm>
        </p:spPr>
        <p:txBody>
          <a:bodyPr>
            <a:normAutofit fontScale="85000" lnSpcReduction="10000"/>
          </a:bodyPr>
          <a:lstStyle/>
          <a:p>
            <a:pPr>
              <a:buClr>
                <a:srgbClr val="00B050"/>
              </a:buClr>
            </a:pPr>
            <a:r>
              <a:rPr lang="en-US" dirty="0" smtClean="0"/>
              <a:t>It is not just the wording of a correction that can cause harm, but also the affect used in delivering it.</a:t>
            </a:r>
          </a:p>
          <a:p>
            <a:pPr>
              <a:buClr>
                <a:srgbClr val="00B050"/>
              </a:buClr>
            </a:pPr>
            <a:r>
              <a:rPr lang="en-US" dirty="0" smtClean="0"/>
              <a:t>Students need to understand that the goal in any lesson is learning and that making mistakes is a natural part of learning.</a:t>
            </a:r>
          </a:p>
          <a:p>
            <a:pPr>
              <a:buClr>
                <a:srgbClr val="00B050"/>
              </a:buClr>
            </a:pPr>
            <a:r>
              <a:rPr lang="en-US" dirty="0" smtClean="0"/>
              <a:t>When corrections are informative and delivered without anger, irritation, or disgust, students will feel safer in the learning environment and will become more willing to take risks.</a:t>
            </a:r>
          </a:p>
          <a:p>
            <a:pPr>
              <a:buClr>
                <a:srgbClr val="00B050"/>
              </a:buClr>
            </a:pPr>
            <a:r>
              <a:rPr lang="en-US" u="sng" dirty="0" smtClean="0"/>
              <a:t>Corrections should be</a:t>
            </a:r>
            <a:r>
              <a:rPr lang="en-US" dirty="0" smtClean="0"/>
              <a:t>:</a:t>
            </a:r>
          </a:p>
          <a:p>
            <a:pPr lvl="1">
              <a:buClr>
                <a:srgbClr val="00B050"/>
              </a:buClr>
            </a:pPr>
            <a:r>
              <a:rPr lang="en-US" dirty="0" smtClean="0"/>
              <a:t>Positive, not punitive.</a:t>
            </a:r>
          </a:p>
          <a:p>
            <a:pPr lvl="1">
              <a:buClr>
                <a:srgbClr val="00B050"/>
              </a:buClr>
            </a:pPr>
            <a:r>
              <a:rPr lang="en-US" dirty="0" smtClean="0"/>
              <a:t>Constructive not destructive</a:t>
            </a:r>
          </a:p>
          <a:p>
            <a:pPr lvl="1">
              <a:buClr>
                <a:srgbClr val="00B050"/>
              </a:buClr>
            </a:pPr>
            <a:r>
              <a:rPr lang="en-US" dirty="0" smtClean="0"/>
              <a:t>Respectful not insulting</a:t>
            </a:r>
          </a:p>
          <a:p>
            <a:pPr lvl="1">
              <a:buClr>
                <a:srgbClr val="00B050"/>
              </a:buClr>
            </a:pPr>
            <a:r>
              <a:rPr lang="en-US" dirty="0" smtClean="0"/>
              <a:t>Encouraging not demoralizing</a:t>
            </a:r>
            <a:endParaRPr lang="en-US" dirty="0"/>
          </a:p>
        </p:txBody>
      </p:sp>
      <p:sp>
        <p:nvSpPr>
          <p:cNvPr id="5" name="Text Placeholder 4"/>
          <p:cNvSpPr>
            <a:spLocks noGrp="1"/>
          </p:cNvSpPr>
          <p:nvPr>
            <p:ph type="body" sz="quarter" idx="3"/>
          </p:nvPr>
        </p:nvSpPr>
        <p:spPr>
          <a:xfrm>
            <a:off x="4800600" y="762000"/>
            <a:ext cx="3822192" cy="639762"/>
          </a:xfrm>
        </p:spPr>
        <p:txBody>
          <a:bodyPr>
            <a:normAutofit fontScale="77500" lnSpcReduction="20000"/>
          </a:bodyPr>
          <a:lstStyle/>
          <a:p>
            <a:r>
              <a:rPr lang="en-US" b="1" dirty="0" smtClean="0"/>
              <a:t>End Every Correction by having students give the correct response</a:t>
            </a:r>
            <a:endParaRPr lang="en-US" b="1" dirty="0"/>
          </a:p>
        </p:txBody>
      </p:sp>
      <p:sp>
        <p:nvSpPr>
          <p:cNvPr id="6" name="Content Placeholder 5"/>
          <p:cNvSpPr>
            <a:spLocks noGrp="1"/>
          </p:cNvSpPr>
          <p:nvPr>
            <p:ph sz="quarter" idx="4"/>
          </p:nvPr>
        </p:nvSpPr>
        <p:spPr>
          <a:xfrm>
            <a:off x="4495800" y="1371600"/>
            <a:ext cx="4495800" cy="5410200"/>
          </a:xfrm>
        </p:spPr>
        <p:txBody>
          <a:bodyPr>
            <a:normAutofit fontScale="85000" lnSpcReduction="10000"/>
          </a:bodyPr>
          <a:lstStyle/>
          <a:p>
            <a:pPr>
              <a:buClr>
                <a:srgbClr val="00B050"/>
              </a:buClr>
            </a:pPr>
            <a:r>
              <a:rPr lang="en-US" dirty="0" smtClean="0"/>
              <a:t>Often we observe teachers telling students the correct answer, but then requesting no subsequent response.</a:t>
            </a:r>
          </a:p>
          <a:p>
            <a:pPr>
              <a:buClr>
                <a:srgbClr val="00B050"/>
              </a:buClr>
            </a:pPr>
            <a:r>
              <a:rPr lang="en-US" dirty="0" smtClean="0"/>
              <a:t>Failing to have students repeat or review the information or strategy is unfortunate, because it is in the retrieval and responding that performance is strengthened.</a:t>
            </a:r>
          </a:p>
          <a:p>
            <a:pPr>
              <a:buClr>
                <a:srgbClr val="00B050"/>
              </a:buClr>
            </a:pPr>
            <a:r>
              <a:rPr lang="en-US" dirty="0" smtClean="0"/>
              <a:t>If students are NOT required to produce the correct response after a correction procedure, less learning will occur.</a:t>
            </a:r>
          </a:p>
          <a:p>
            <a:pPr lvl="1">
              <a:buClr>
                <a:srgbClr val="00B050"/>
              </a:buClr>
            </a:pPr>
            <a:r>
              <a:rPr lang="en-US" dirty="0" smtClean="0"/>
              <a:t>Talk, now about … </a:t>
            </a:r>
            <a:r>
              <a:rPr lang="en-US" b="1" dirty="0" smtClean="0"/>
              <a:t>What this would look like or How it would sound in your classroom?</a:t>
            </a:r>
          </a:p>
          <a:p>
            <a:pPr>
              <a:buClr>
                <a:srgbClr val="00B050"/>
              </a:buClr>
            </a:pPr>
            <a:r>
              <a:rPr lang="en-US" dirty="0" smtClean="0"/>
              <a:t>Besides the fact that learning is enhance if the correction procedure includes requiring a response, the outcome is much more positive for students when their final performance is correct.</a:t>
            </a:r>
          </a:p>
          <a:p>
            <a:pPr>
              <a:buClr>
                <a:srgbClr val="00B050"/>
              </a:buClr>
            </a:pPr>
            <a:r>
              <a:rPr lang="en-US" dirty="0" smtClean="0"/>
              <a:t>It addition, it is often effective to provide a “delayed test,” in which you return to the item or similar item later in the lesson to check understanding.</a:t>
            </a:r>
          </a:p>
        </p:txBody>
      </p:sp>
    </p:spTree>
    <p:extLst>
      <p:ext uri="{BB962C8B-B14F-4D97-AF65-F5344CB8AC3E}">
        <p14:creationId xmlns:p14="http://schemas.microsoft.com/office/powerpoint/2010/main" val="237923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additive="base">
                                        <p:cTn id="3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 calcmode="lin" valueType="num">
                                      <p:cBhvr additive="base">
                                        <p:cTn id="3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 calcmode="lin" valueType="num">
                                      <p:cBhvr additive="base">
                                        <p:cTn id="4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6">
                                            <p:txEl>
                                              <p:pRg st="0" end="0"/>
                                            </p:txEl>
                                          </p:spTgt>
                                        </p:tgtEl>
                                        <p:attrNameLst>
                                          <p:attrName>style.visibility</p:attrName>
                                        </p:attrNameLst>
                                      </p:cBhvr>
                                      <p:to>
                                        <p:strVal val="visible"/>
                                      </p:to>
                                    </p:set>
                                    <p:anim calcmode="lin" valueType="num">
                                      <p:cBhvr additive="base">
                                        <p:cTn id="5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0" end="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6">
                                            <p:txEl>
                                              <p:pRg st="1" end="1"/>
                                            </p:txEl>
                                          </p:spTgt>
                                        </p:tgtEl>
                                        <p:attrNameLst>
                                          <p:attrName>style.visibility</p:attrName>
                                        </p:attrNameLst>
                                      </p:cBhvr>
                                      <p:to>
                                        <p:strVal val="visible"/>
                                      </p:to>
                                    </p:set>
                                    <p:anim calcmode="lin" valueType="num">
                                      <p:cBhvr additive="base">
                                        <p:cTn id="5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2" end="2"/>
                                            </p:txEl>
                                          </p:spTgt>
                                        </p:tgtEl>
                                        <p:attrNameLst>
                                          <p:attrName>style.visibility</p:attrName>
                                        </p:attrNameLst>
                                      </p:cBhvr>
                                      <p:to>
                                        <p:strVal val="visible"/>
                                      </p:to>
                                    </p:set>
                                    <p:anim calcmode="lin" valueType="num">
                                      <p:cBhvr additive="base">
                                        <p:cTn id="6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6">
                                            <p:txEl>
                                              <p:pRg st="3" end="3"/>
                                            </p:txEl>
                                          </p:spTgt>
                                        </p:tgtEl>
                                        <p:attrNameLst>
                                          <p:attrName>style.visibility</p:attrName>
                                        </p:attrNameLst>
                                      </p:cBhvr>
                                      <p:to>
                                        <p:strVal val="visible"/>
                                      </p:to>
                                    </p:set>
                                    <p:anim calcmode="lin" valueType="num">
                                      <p:cBhvr additive="base">
                                        <p:cTn id="6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6">
                                            <p:txEl>
                                              <p:pRg st="4" end="4"/>
                                            </p:txEl>
                                          </p:spTgt>
                                        </p:tgtEl>
                                        <p:attrNameLst>
                                          <p:attrName>style.visibility</p:attrName>
                                        </p:attrNameLst>
                                      </p:cBhvr>
                                      <p:to>
                                        <p:strVal val="visible"/>
                                      </p:to>
                                    </p:set>
                                    <p:anim calcmode="lin" valueType="num">
                                      <p:cBhvr additive="base">
                                        <p:cTn id="7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6">
                                            <p:txEl>
                                              <p:pRg st="5" end="5"/>
                                            </p:txEl>
                                          </p:spTgt>
                                        </p:tgtEl>
                                        <p:attrNameLst>
                                          <p:attrName>style.visibility</p:attrName>
                                        </p:attrNameLst>
                                      </p:cBhvr>
                                      <p:to>
                                        <p:strVal val="visible"/>
                                      </p:to>
                                    </p:set>
                                    <p:anim calcmode="lin" valueType="num">
                                      <p:cBhvr additive="base">
                                        <p:cTn id="7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90800"/>
            <a:ext cx="5029200" cy="838200"/>
          </a:xfrm>
        </p:spPr>
        <p:txBody>
          <a:bodyPr>
            <a:normAutofit/>
          </a:bodyPr>
          <a:lstStyle/>
          <a:p>
            <a:r>
              <a:rPr lang="en-US" sz="4000" dirty="0">
                <a:solidFill>
                  <a:schemeClr val="tx1"/>
                </a:solidFill>
              </a:rPr>
              <a:t>Review Application </a:t>
            </a:r>
            <a:r>
              <a:rPr lang="en-US" sz="4000" dirty="0" smtClean="0">
                <a:solidFill>
                  <a:schemeClr val="tx1"/>
                </a:solidFill>
              </a:rPr>
              <a:t>7.1</a:t>
            </a:r>
            <a:endParaRPr lang="en-US" sz="4000" dirty="0">
              <a:solidFill>
                <a:schemeClr val="tx1"/>
              </a:solidFill>
            </a:endParaRPr>
          </a:p>
        </p:txBody>
      </p:sp>
      <p:sp>
        <p:nvSpPr>
          <p:cNvPr id="3" name="Text Placeholder 2"/>
          <p:cNvSpPr>
            <a:spLocks noGrp="1"/>
          </p:cNvSpPr>
          <p:nvPr>
            <p:ph type="body" idx="1"/>
          </p:nvPr>
        </p:nvSpPr>
        <p:spPr>
          <a:xfrm>
            <a:off x="533400" y="762000"/>
            <a:ext cx="2514600" cy="762000"/>
          </a:xfrm>
        </p:spPr>
        <p:txBody>
          <a:bodyPr>
            <a:normAutofit lnSpcReduction="10000"/>
          </a:bodyPr>
          <a:lstStyle/>
          <a:p>
            <a:r>
              <a:rPr lang="en-US" b="1" u="sng" dirty="0" smtClean="0"/>
              <a:t>Good Corrections:</a:t>
            </a:r>
            <a:endParaRPr lang="en-US" b="1" u="sng" dirty="0"/>
          </a:p>
        </p:txBody>
      </p:sp>
      <p:sp>
        <p:nvSpPr>
          <p:cNvPr id="4" name="Content Placeholder 3"/>
          <p:cNvSpPr>
            <a:spLocks noGrp="1"/>
          </p:cNvSpPr>
          <p:nvPr>
            <p:ph sz="half" idx="2"/>
          </p:nvPr>
        </p:nvSpPr>
        <p:spPr>
          <a:xfrm>
            <a:off x="3124200" y="304800"/>
            <a:ext cx="5486400" cy="2209800"/>
          </a:xfrm>
        </p:spPr>
        <p:txBody>
          <a:bodyPr>
            <a:normAutofit fontScale="92500" lnSpcReduction="20000"/>
          </a:bodyPr>
          <a:lstStyle/>
          <a:p>
            <a:pPr>
              <a:buClrTx/>
            </a:pPr>
            <a:r>
              <a:rPr lang="en-US" dirty="0" smtClean="0"/>
              <a:t>Are consistent</a:t>
            </a:r>
          </a:p>
          <a:p>
            <a:pPr>
              <a:buClrTx/>
            </a:pPr>
            <a:r>
              <a:rPr lang="en-US" dirty="0" smtClean="0"/>
              <a:t>Immediately provided</a:t>
            </a:r>
          </a:p>
          <a:p>
            <a:pPr>
              <a:buClrTx/>
            </a:pPr>
            <a:r>
              <a:rPr lang="en-US" dirty="0" smtClean="0"/>
              <a:t>Match the type of error made by the student</a:t>
            </a:r>
          </a:p>
          <a:p>
            <a:pPr>
              <a:buClrTx/>
            </a:pPr>
            <a:r>
              <a:rPr lang="en-US" dirty="0" smtClean="0"/>
              <a:t>Are specific in the information they convey</a:t>
            </a:r>
          </a:p>
          <a:p>
            <a:pPr>
              <a:buClrTx/>
            </a:pPr>
            <a:r>
              <a:rPr lang="en-US" dirty="0" smtClean="0"/>
              <a:t>Focus on the correct response</a:t>
            </a:r>
          </a:p>
          <a:p>
            <a:pPr>
              <a:buClrTx/>
            </a:pPr>
            <a:r>
              <a:rPr lang="en-US" dirty="0" smtClean="0"/>
              <a:t>Delivered in an encouraging tone</a:t>
            </a:r>
          </a:p>
          <a:p>
            <a:pPr>
              <a:buClrTx/>
            </a:pPr>
            <a:r>
              <a:rPr lang="en-US" dirty="0" smtClean="0"/>
              <a:t>End with the correct response</a:t>
            </a:r>
            <a:endParaRPr lang="en-US" dirty="0"/>
          </a:p>
        </p:txBody>
      </p:sp>
      <p:sp>
        <p:nvSpPr>
          <p:cNvPr id="5" name="Text Placeholder 4"/>
          <p:cNvSpPr>
            <a:spLocks noGrp="1"/>
          </p:cNvSpPr>
          <p:nvPr>
            <p:ph type="body" sz="quarter" idx="3"/>
          </p:nvPr>
        </p:nvSpPr>
        <p:spPr>
          <a:xfrm>
            <a:off x="2819400" y="3505200"/>
            <a:ext cx="5943600" cy="411162"/>
          </a:xfrm>
        </p:spPr>
        <p:txBody>
          <a:bodyPr>
            <a:normAutofit fontScale="92500" lnSpcReduction="10000"/>
          </a:bodyPr>
          <a:lstStyle/>
          <a:p>
            <a:r>
              <a:rPr lang="en-US" dirty="0" smtClean="0"/>
              <a:t>Examples and Non-Examples of Corrections</a:t>
            </a:r>
            <a:endParaRPr lang="en-US" dirty="0"/>
          </a:p>
        </p:txBody>
      </p:sp>
      <p:sp>
        <p:nvSpPr>
          <p:cNvPr id="6" name="Content Placeholder 5"/>
          <p:cNvSpPr>
            <a:spLocks noGrp="1"/>
          </p:cNvSpPr>
          <p:nvPr>
            <p:ph sz="quarter" idx="4"/>
          </p:nvPr>
        </p:nvSpPr>
        <p:spPr>
          <a:xfrm>
            <a:off x="1295400" y="3810000"/>
            <a:ext cx="6705600" cy="2971800"/>
          </a:xfrm>
        </p:spPr>
        <p:txBody>
          <a:bodyPr>
            <a:normAutofit fontScale="85000" lnSpcReduction="20000"/>
          </a:bodyPr>
          <a:lstStyle/>
          <a:p>
            <a:r>
              <a:rPr lang="en-US" b="1" u="sng" dirty="0" smtClean="0"/>
              <a:t>Directions:  </a:t>
            </a:r>
          </a:p>
          <a:p>
            <a:r>
              <a:rPr lang="en-US" dirty="0" smtClean="0"/>
              <a:t>As you examine the non-examples, note any changes that should be made in the correction procedure.</a:t>
            </a:r>
          </a:p>
          <a:p>
            <a:r>
              <a:rPr lang="en-US" dirty="0" smtClean="0"/>
              <a:t>The first non-examples have been completed.  The </a:t>
            </a:r>
            <a:r>
              <a:rPr lang="en-US" u="sng" dirty="0" smtClean="0"/>
              <a:t>first one </a:t>
            </a:r>
            <a:r>
              <a:rPr lang="en-US" dirty="0" smtClean="0"/>
              <a:t>is how the event occurred and it was analyzed.  Then the event is repeated after being analyzed and written again.  Now this one if for how you would change it from the first use.  Items A, B, and C follow this set up.</a:t>
            </a:r>
          </a:p>
          <a:p>
            <a:r>
              <a:rPr lang="en-US" dirty="0" smtClean="0"/>
              <a:t>Items D, E, and F are for your work.  Analyze the non-example correction and then in the repeated section, how would you change and improve upon the first use.</a:t>
            </a:r>
          </a:p>
          <a:p>
            <a:r>
              <a:rPr lang="en-US" dirty="0" smtClean="0"/>
              <a:t>Finally we will discuss and compare answers.</a:t>
            </a:r>
            <a:endParaRPr lang="en-US" dirty="0"/>
          </a:p>
        </p:txBody>
      </p:sp>
    </p:spTree>
    <p:extLst>
      <p:ext uri="{BB962C8B-B14F-4D97-AF65-F5344CB8AC3E}">
        <p14:creationId xmlns:p14="http://schemas.microsoft.com/office/powerpoint/2010/main" val="3555871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p:cTn id="1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4">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p:cTn id="22"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4">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p:cTn id="27"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4">
                                            <p:txEl>
                                              <p:pRg st="4" end="4"/>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 calcmode="lin" valueType="num">
                                      <p:cBhvr>
                                        <p:cTn id="3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4">
                                            <p:txEl>
                                              <p:pRg st="5" end="5"/>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p:cTn id="37"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39" dur="500"/>
                                        <p:tgtEl>
                                          <p:spTgt spid="4">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p:cTn id="44" dur="500" fill="hold"/>
                                        <p:tgtEl>
                                          <p:spTgt spid="2"/>
                                        </p:tgtEl>
                                        <p:attrNameLst>
                                          <p:attrName>ppt_w</p:attrName>
                                        </p:attrNameLst>
                                      </p:cBhvr>
                                      <p:tavLst>
                                        <p:tav tm="0">
                                          <p:val>
                                            <p:fltVal val="0"/>
                                          </p:val>
                                        </p:tav>
                                        <p:tav tm="100000">
                                          <p:val>
                                            <p:strVal val="#ppt_w"/>
                                          </p:val>
                                        </p:tav>
                                      </p:tavLst>
                                    </p:anim>
                                    <p:anim calcmode="lin" valueType="num">
                                      <p:cBhvr>
                                        <p:cTn id="45" dur="500" fill="hold"/>
                                        <p:tgtEl>
                                          <p:spTgt spid="2"/>
                                        </p:tgtEl>
                                        <p:attrNameLst>
                                          <p:attrName>ppt_h</p:attrName>
                                        </p:attrNameLst>
                                      </p:cBhvr>
                                      <p:tavLst>
                                        <p:tav tm="0">
                                          <p:val>
                                            <p:fltVal val="0"/>
                                          </p:val>
                                        </p:tav>
                                        <p:tav tm="100000">
                                          <p:val>
                                            <p:strVal val="#ppt_h"/>
                                          </p:val>
                                        </p:tav>
                                      </p:tavLst>
                                    </p:anim>
                                    <p:animEffect transition="in" filter="fade">
                                      <p:cBhvr>
                                        <p:cTn id="46" dur="500"/>
                                        <p:tgtEl>
                                          <p:spTgt spid="2"/>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5">
                                            <p:txEl>
                                              <p:pRg st="0" end="0"/>
                                            </p:txEl>
                                          </p:spTgt>
                                        </p:tgtEl>
                                        <p:attrNameLst>
                                          <p:attrName>style.visibility</p:attrName>
                                        </p:attrNameLst>
                                      </p:cBhvr>
                                      <p:to>
                                        <p:strVal val="visible"/>
                                      </p:to>
                                    </p:set>
                                    <p:anim calcmode="lin" valueType="num">
                                      <p:cBhvr>
                                        <p:cTn id="51"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52"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53" dur="500"/>
                                        <p:tgtEl>
                                          <p:spTgt spid="5">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6">
                                            <p:txEl>
                                              <p:pRg st="0" end="0"/>
                                            </p:txEl>
                                          </p:spTgt>
                                        </p:tgtEl>
                                        <p:attrNameLst>
                                          <p:attrName>style.visibility</p:attrName>
                                        </p:attrNameLst>
                                      </p:cBhvr>
                                      <p:to>
                                        <p:strVal val="visible"/>
                                      </p:to>
                                    </p:set>
                                    <p:anim calcmode="lin" valueType="num">
                                      <p:cBhvr additive="base">
                                        <p:cTn id="5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6">
                                            <p:txEl>
                                              <p:pRg st="0" end="0"/>
                                            </p:txEl>
                                          </p:spTgt>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6">
                                            <p:txEl>
                                              <p:pRg st="1" end="1"/>
                                            </p:txEl>
                                          </p:spTgt>
                                        </p:tgtEl>
                                        <p:attrNameLst>
                                          <p:attrName>style.visibility</p:attrName>
                                        </p:attrNameLst>
                                      </p:cBhvr>
                                      <p:to>
                                        <p:strVal val="visible"/>
                                      </p:to>
                                    </p:set>
                                    <p:anim calcmode="lin" valueType="num">
                                      <p:cBhvr additive="base">
                                        <p:cTn id="6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6">
                                            <p:txEl>
                                              <p:pRg st="1" end="1"/>
                                            </p:txEl>
                                          </p:spTgt>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6">
                                            <p:txEl>
                                              <p:pRg st="2" end="2"/>
                                            </p:txEl>
                                          </p:spTgt>
                                        </p:tgtEl>
                                        <p:attrNameLst>
                                          <p:attrName>style.visibility</p:attrName>
                                        </p:attrNameLst>
                                      </p:cBhvr>
                                      <p:to>
                                        <p:strVal val="visible"/>
                                      </p:to>
                                    </p:set>
                                    <p:anim calcmode="lin" valueType="num">
                                      <p:cBhvr additive="base">
                                        <p:cTn id="66"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6">
                                            <p:txEl>
                                              <p:pRg st="3" end="3"/>
                                            </p:txEl>
                                          </p:spTgt>
                                        </p:tgtEl>
                                        <p:attrNameLst>
                                          <p:attrName>style.visibility</p:attrName>
                                        </p:attrNameLst>
                                      </p:cBhvr>
                                      <p:to>
                                        <p:strVal val="visible"/>
                                      </p:to>
                                    </p:set>
                                    <p:anim calcmode="lin" valueType="num">
                                      <p:cBhvr additive="base">
                                        <p:cTn id="72"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6">
                                            <p:txEl>
                                              <p:pRg st="3" end="3"/>
                                            </p:txEl>
                                          </p:spTgt>
                                        </p:tgtEl>
                                        <p:attrNameLst>
                                          <p:attrName>ppt_y</p:attrName>
                                        </p:attrNameLst>
                                      </p:cBhvr>
                                      <p:tavLst>
                                        <p:tav tm="0">
                                          <p:val>
                                            <p:strVal val="1+#ppt_h/2"/>
                                          </p:val>
                                        </p:tav>
                                        <p:tav tm="100000">
                                          <p:val>
                                            <p:strVal val="#ppt_y"/>
                                          </p:val>
                                        </p:tav>
                                      </p:tavLst>
                                    </p:anim>
                                  </p:childTnLst>
                                </p:cTn>
                              </p:par>
                              <p:par>
                                <p:cTn id="74" presetID="2" presetClass="entr" presetSubtype="4" fill="hold" nodeType="withEffect">
                                  <p:stCondLst>
                                    <p:cond delay="0"/>
                                  </p:stCondLst>
                                  <p:childTnLst>
                                    <p:set>
                                      <p:cBhvr>
                                        <p:cTn id="75" dur="1" fill="hold">
                                          <p:stCondLst>
                                            <p:cond delay="0"/>
                                          </p:stCondLst>
                                        </p:cTn>
                                        <p:tgtEl>
                                          <p:spTgt spid="6">
                                            <p:txEl>
                                              <p:pRg st="4" end="4"/>
                                            </p:txEl>
                                          </p:spTgt>
                                        </p:tgtEl>
                                        <p:attrNameLst>
                                          <p:attrName>style.visibility</p:attrName>
                                        </p:attrNameLst>
                                      </p:cBhvr>
                                      <p:to>
                                        <p:strVal val="visible"/>
                                      </p:to>
                                    </p:set>
                                    <p:anim calcmode="lin" valueType="num">
                                      <p:cBhvr additive="base">
                                        <p:cTn id="76"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752600"/>
            <a:ext cx="7696200" cy="4114800"/>
          </a:xfrm>
        </p:spPr>
        <p:txBody>
          <a:bodyPr>
            <a:normAutofit/>
          </a:bodyPr>
          <a:lstStyle/>
          <a:p>
            <a:r>
              <a:rPr lang="en-US" dirty="0" smtClean="0"/>
              <a:t>Correct responses can be affirmed with a nod, a smile, a brief comment, or simply moving on.</a:t>
            </a:r>
          </a:p>
          <a:p>
            <a:r>
              <a:rPr lang="en-US" dirty="0" smtClean="0"/>
              <a:t>During a lesson, when students consistently respond correctly, meet behavioral expectations, or demonstrate exemplary academic or behavioral performance MORE elaborated praise is recommended.</a:t>
            </a:r>
          </a:p>
          <a:p>
            <a:pPr lvl="1"/>
            <a:r>
              <a:rPr lang="en-US" dirty="0" smtClean="0"/>
              <a:t>This praise can enhance academic learning, increase on-task behavior, shape future actions, improve teacher-student relationships, and help create a more positive learning climate.</a:t>
            </a:r>
            <a:endParaRPr lang="en-US" dirty="0"/>
          </a:p>
        </p:txBody>
      </p:sp>
      <p:sp>
        <p:nvSpPr>
          <p:cNvPr id="3" name="Title 2"/>
          <p:cNvSpPr>
            <a:spLocks noGrp="1"/>
          </p:cNvSpPr>
          <p:nvPr>
            <p:ph type="title"/>
          </p:nvPr>
        </p:nvSpPr>
        <p:spPr>
          <a:xfrm>
            <a:off x="457200" y="533400"/>
            <a:ext cx="8229600" cy="880872"/>
          </a:xfrm>
        </p:spPr>
        <p:txBody>
          <a:bodyPr/>
          <a:lstStyle/>
          <a:p>
            <a:r>
              <a:rPr lang="en-US" dirty="0" smtClean="0">
                <a:solidFill>
                  <a:schemeClr val="tx1"/>
                </a:solidFill>
              </a:rPr>
              <a:t>Feedback:  Praise</a:t>
            </a:r>
            <a:endParaRPr lang="en-US" dirty="0">
              <a:solidFill>
                <a:schemeClr val="tx1"/>
              </a:solidFill>
            </a:endParaRPr>
          </a:p>
        </p:txBody>
      </p:sp>
    </p:spTree>
    <p:extLst>
      <p:ext uri="{BB962C8B-B14F-4D97-AF65-F5344CB8AC3E}">
        <p14:creationId xmlns:p14="http://schemas.microsoft.com/office/powerpoint/2010/main" val="2156921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752600"/>
            <a:ext cx="7408333" cy="4724400"/>
          </a:xfrm>
        </p:spPr>
        <p:txBody>
          <a:bodyPr>
            <a:normAutofit lnSpcReduction="10000"/>
          </a:bodyPr>
          <a:lstStyle/>
          <a:p>
            <a:r>
              <a:rPr lang="en-US" dirty="0" smtClean="0"/>
              <a:t>Alfie Kohn(1993) has suggested that any attempt to encourage learning behavior, including use of incentives and praise, will harm students’ intrinsic motive </a:t>
            </a:r>
            <a:r>
              <a:rPr lang="en-US" sz="1500" dirty="0" smtClean="0"/>
              <a:t>(the desire to do something for its own sake and the pleasure gained from the action)</a:t>
            </a:r>
            <a:r>
              <a:rPr lang="en-US" dirty="0" smtClean="0"/>
              <a:t>.</a:t>
            </a:r>
          </a:p>
          <a:p>
            <a:r>
              <a:rPr lang="en-US" dirty="0" smtClean="0"/>
              <a:t>Two comprehensive meta-analyses on this question </a:t>
            </a:r>
            <a:r>
              <a:rPr lang="en-US" sz="1500" dirty="0"/>
              <a:t>(Cameron, </a:t>
            </a:r>
            <a:r>
              <a:rPr lang="en-US" sz="1500" dirty="0" err="1"/>
              <a:t>Banko</a:t>
            </a:r>
            <a:r>
              <a:rPr lang="en-US" sz="1500" dirty="0"/>
              <a:t>, &amp; Pierce, 2002/2001/1994) </a:t>
            </a:r>
            <a:r>
              <a:rPr lang="en-US" dirty="0" smtClean="0"/>
              <a:t>found little evidence that rewards such as praise decrease or extinguish intrinsic motivation.</a:t>
            </a:r>
          </a:p>
          <a:p>
            <a:r>
              <a:rPr lang="en-US" dirty="0" smtClean="0"/>
              <a:t>They found that praise enhances intrinsic motivation, if the praise is </a:t>
            </a:r>
            <a:r>
              <a:rPr lang="en-US" b="1" i="1" dirty="0" smtClean="0"/>
              <a:t>appropriately</a:t>
            </a:r>
            <a:r>
              <a:rPr lang="en-US" dirty="0" smtClean="0"/>
              <a:t> administered.</a:t>
            </a:r>
          </a:p>
          <a:p>
            <a:r>
              <a:rPr lang="en-US" dirty="0" smtClean="0"/>
              <a:t>So, like corrections, praise can be helpful or harmful, depending on its content and manner of delivery.</a:t>
            </a:r>
            <a:endParaRPr lang="en-US" dirty="0"/>
          </a:p>
        </p:txBody>
      </p:sp>
      <p:sp>
        <p:nvSpPr>
          <p:cNvPr id="3" name="Title 2"/>
          <p:cNvSpPr>
            <a:spLocks noGrp="1"/>
          </p:cNvSpPr>
          <p:nvPr>
            <p:ph type="title"/>
          </p:nvPr>
        </p:nvSpPr>
        <p:spPr/>
        <p:txBody>
          <a:bodyPr>
            <a:normAutofit fontScale="90000"/>
          </a:bodyPr>
          <a:lstStyle/>
          <a:p>
            <a:r>
              <a:rPr lang="en-US" dirty="0" smtClean="0">
                <a:solidFill>
                  <a:schemeClr val="tx1"/>
                </a:solidFill>
              </a:rPr>
              <a:t>To Praise or not to praise….</a:t>
            </a:r>
            <a:r>
              <a:rPr lang="en-US" sz="3600" dirty="0" smtClean="0">
                <a:solidFill>
                  <a:schemeClr val="tx1"/>
                </a:solidFill>
              </a:rPr>
              <a:t>that has been the question?</a:t>
            </a:r>
            <a:endParaRPr lang="en-US" sz="3600" dirty="0">
              <a:solidFill>
                <a:schemeClr val="tx1"/>
              </a:solidFill>
            </a:endParaRPr>
          </a:p>
        </p:txBody>
      </p:sp>
    </p:spTree>
    <p:extLst>
      <p:ext uri="{BB962C8B-B14F-4D97-AF65-F5344CB8AC3E}">
        <p14:creationId xmlns:p14="http://schemas.microsoft.com/office/powerpoint/2010/main" val="351350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914400"/>
          </a:xfrm>
        </p:spPr>
        <p:txBody>
          <a:bodyPr>
            <a:normAutofit fontScale="90000"/>
          </a:bodyPr>
          <a:lstStyle/>
          <a:p>
            <a:r>
              <a:rPr lang="en-US" dirty="0">
                <a:solidFill>
                  <a:schemeClr val="tx1"/>
                </a:solidFill>
              </a:rPr>
              <a:t>To Praise or not to praise….</a:t>
            </a:r>
            <a:r>
              <a:rPr lang="en-US" sz="3600" dirty="0">
                <a:solidFill>
                  <a:schemeClr val="tx1"/>
                </a:solidFill>
              </a:rPr>
              <a:t>that has been the question?</a:t>
            </a:r>
            <a:endParaRPr lang="en-US" dirty="0"/>
          </a:p>
        </p:txBody>
      </p:sp>
      <p:sp>
        <p:nvSpPr>
          <p:cNvPr id="3" name="Text Placeholder 2"/>
          <p:cNvSpPr>
            <a:spLocks noGrp="1"/>
          </p:cNvSpPr>
          <p:nvPr>
            <p:ph type="body" idx="1"/>
          </p:nvPr>
        </p:nvSpPr>
        <p:spPr>
          <a:xfrm>
            <a:off x="228600" y="1295400"/>
            <a:ext cx="3974592" cy="838200"/>
          </a:xfrm>
        </p:spPr>
        <p:txBody>
          <a:bodyPr>
            <a:normAutofit fontScale="85000" lnSpcReduction="10000"/>
          </a:bodyPr>
          <a:lstStyle/>
          <a:p>
            <a:r>
              <a:rPr lang="en-US" b="1" dirty="0" smtClean="0"/>
              <a:t>Provide Praise contingent on Behavior that meets requirements</a:t>
            </a:r>
            <a:endParaRPr lang="en-US" b="1" dirty="0"/>
          </a:p>
        </p:txBody>
      </p:sp>
      <p:sp>
        <p:nvSpPr>
          <p:cNvPr id="4" name="Content Placeholder 3"/>
          <p:cNvSpPr>
            <a:spLocks noGrp="1"/>
          </p:cNvSpPr>
          <p:nvPr>
            <p:ph sz="half" idx="2"/>
          </p:nvPr>
        </p:nvSpPr>
        <p:spPr>
          <a:xfrm>
            <a:off x="304800" y="2133600"/>
            <a:ext cx="4038600" cy="4267200"/>
          </a:xfrm>
        </p:spPr>
        <p:txBody>
          <a:bodyPr>
            <a:normAutofit fontScale="85000" lnSpcReduction="10000"/>
          </a:bodyPr>
          <a:lstStyle/>
          <a:p>
            <a:pPr>
              <a:buFont typeface="Wingdings" panose="05000000000000000000" pitchFamily="2" charset="2"/>
              <a:buChar char="q"/>
            </a:pPr>
            <a:r>
              <a:rPr lang="en-US" dirty="0" smtClean="0"/>
              <a:t>A teacher needs to apply the “If-Then rule” in delivering praise:</a:t>
            </a:r>
          </a:p>
          <a:p>
            <a:pPr>
              <a:buFont typeface="Wingdings" panose="05000000000000000000" pitchFamily="2" charset="2"/>
              <a:buChar char="q"/>
            </a:pPr>
            <a:r>
              <a:rPr lang="en-US" dirty="0" smtClean="0"/>
              <a:t>“If students consistently compute the math problems accurately, then I will praise them.”</a:t>
            </a:r>
          </a:p>
          <a:p>
            <a:pPr>
              <a:buFont typeface="Wingdings" panose="05000000000000000000" pitchFamily="2" charset="2"/>
              <a:buChar char="q"/>
            </a:pPr>
            <a:r>
              <a:rPr lang="en-US" dirty="0" smtClean="0"/>
              <a:t>“If students include all of the required elements in their story, then I will praise them.”</a:t>
            </a:r>
          </a:p>
          <a:p>
            <a:pPr>
              <a:buFont typeface="Wingdings" panose="05000000000000000000" pitchFamily="2" charset="2"/>
              <a:buChar char="q"/>
            </a:pPr>
            <a:r>
              <a:rPr lang="en-US" dirty="0" smtClean="0"/>
              <a:t>“If students write a heading on the paper [a behavior that is seldom exhibited], then I will gleefully praise them.”</a:t>
            </a:r>
          </a:p>
          <a:p>
            <a:pPr>
              <a:buFont typeface="Wingdings" panose="05000000000000000000" pitchFamily="2" charset="2"/>
              <a:buChar char="q"/>
            </a:pPr>
            <a:r>
              <a:rPr lang="en-US" dirty="0" smtClean="0"/>
              <a:t>On the other hand, if praise comments are given in a random, unplanned manner with no connection to desired behavior, the praise will have little positive effect on behavior.</a:t>
            </a:r>
            <a:endParaRPr lang="en-US" dirty="0"/>
          </a:p>
        </p:txBody>
      </p:sp>
      <p:sp>
        <p:nvSpPr>
          <p:cNvPr id="5" name="Text Placeholder 4"/>
          <p:cNvSpPr>
            <a:spLocks noGrp="1"/>
          </p:cNvSpPr>
          <p:nvPr>
            <p:ph type="body" sz="quarter" idx="3"/>
          </p:nvPr>
        </p:nvSpPr>
        <p:spPr>
          <a:xfrm>
            <a:off x="4724400" y="1371600"/>
            <a:ext cx="3822192" cy="639762"/>
          </a:xfrm>
        </p:spPr>
        <p:txBody>
          <a:bodyPr>
            <a:noAutofit/>
          </a:bodyPr>
          <a:lstStyle/>
          <a:p>
            <a:r>
              <a:rPr lang="en-US" sz="2000" b="1" dirty="0"/>
              <a:t>Provide Specific praise rather than global reactions</a:t>
            </a:r>
          </a:p>
        </p:txBody>
      </p:sp>
      <p:sp>
        <p:nvSpPr>
          <p:cNvPr id="6" name="Content Placeholder 5"/>
          <p:cNvSpPr>
            <a:spLocks noGrp="1"/>
          </p:cNvSpPr>
          <p:nvPr>
            <p:ph sz="quarter" idx="4"/>
          </p:nvPr>
        </p:nvSpPr>
        <p:spPr>
          <a:xfrm>
            <a:off x="4343400" y="2057400"/>
            <a:ext cx="4800600" cy="4724400"/>
          </a:xfrm>
        </p:spPr>
        <p:txBody>
          <a:bodyPr>
            <a:normAutofit fontScale="77500" lnSpcReduction="20000"/>
          </a:bodyPr>
          <a:lstStyle/>
          <a:p>
            <a:pPr>
              <a:buFont typeface="Wingdings" panose="05000000000000000000" pitchFamily="2" charset="2"/>
              <a:buChar char="q"/>
            </a:pPr>
            <a:r>
              <a:rPr lang="en-US" sz="1900" dirty="0" smtClean="0"/>
              <a:t>Remember, the purpose of all feedback is to strengthen future performance.</a:t>
            </a:r>
          </a:p>
          <a:p>
            <a:pPr>
              <a:buFont typeface="Wingdings" panose="05000000000000000000" pitchFamily="2" charset="2"/>
              <a:buChar char="q"/>
            </a:pPr>
            <a:r>
              <a:rPr lang="en-US" sz="1900" dirty="0" smtClean="0"/>
              <a:t>Like corrections, elaborated praise statements should explicitly state what positive behavior/learning the student has performed, so that it can be duplicated in the future.</a:t>
            </a:r>
          </a:p>
          <a:p>
            <a:pPr>
              <a:buFont typeface="Wingdings" panose="05000000000000000000" pitchFamily="2" charset="2"/>
              <a:buChar char="q"/>
            </a:pPr>
            <a:r>
              <a:rPr lang="en-US" sz="1900" dirty="0" smtClean="0"/>
              <a:t>A teacher is circulating the room as students write sentences and comments to Maria, “Nice sentence, Maria.”    </a:t>
            </a:r>
            <a:r>
              <a:rPr lang="en-US" sz="1900" b="1" i="1" u="sng" dirty="0" smtClean="0"/>
              <a:t>Thoughts?</a:t>
            </a:r>
          </a:p>
          <a:p>
            <a:pPr lvl="2">
              <a:buFont typeface="Wingdings" panose="05000000000000000000" pitchFamily="2" charset="2"/>
              <a:buChar char="q"/>
            </a:pPr>
            <a:r>
              <a:rPr lang="en-US" sz="1400" dirty="0" smtClean="0"/>
              <a:t>What exactly is “nice” about it?</a:t>
            </a:r>
          </a:p>
          <a:p>
            <a:pPr lvl="2">
              <a:buFont typeface="Wingdings" panose="05000000000000000000" pitchFamily="2" charset="2"/>
              <a:buChar char="q"/>
            </a:pPr>
            <a:r>
              <a:rPr lang="en-US" sz="1400" dirty="0" smtClean="0"/>
              <a:t>Does it have the desired punctuation?</a:t>
            </a:r>
          </a:p>
          <a:p>
            <a:pPr lvl="2">
              <a:buFont typeface="Wingdings" panose="05000000000000000000" pitchFamily="2" charset="2"/>
              <a:buChar char="q"/>
            </a:pPr>
            <a:r>
              <a:rPr lang="en-US" sz="1400" dirty="0" smtClean="0"/>
              <a:t>Does it have a subject and predicate?</a:t>
            </a:r>
          </a:p>
          <a:p>
            <a:pPr lvl="2">
              <a:buFont typeface="Wingdings" panose="05000000000000000000" pitchFamily="2" charset="2"/>
              <a:buChar char="q"/>
            </a:pPr>
            <a:r>
              <a:rPr lang="en-US" sz="1400" dirty="0" smtClean="0"/>
              <a:t>Has the student written the sentence legibly?</a:t>
            </a:r>
          </a:p>
          <a:p>
            <a:pPr lvl="2">
              <a:buFont typeface="Wingdings" panose="05000000000000000000" pitchFamily="2" charset="2"/>
              <a:buChar char="q"/>
            </a:pPr>
            <a:r>
              <a:rPr lang="en-US" sz="1400" dirty="0" smtClean="0"/>
              <a:t>Is the sentence content interesting?</a:t>
            </a:r>
          </a:p>
          <a:p>
            <a:pPr>
              <a:buFont typeface="Wingdings" panose="05000000000000000000" pitchFamily="2" charset="2"/>
              <a:buChar char="q"/>
            </a:pPr>
            <a:r>
              <a:rPr lang="en-US" sz="1800" dirty="0" smtClean="0"/>
              <a:t>“Maria, you really put effort into your sentence.  Your sentence has a subject and a predicate and makes sense.”</a:t>
            </a:r>
          </a:p>
          <a:p>
            <a:pPr>
              <a:buFont typeface="Wingdings" panose="05000000000000000000" pitchFamily="2" charset="2"/>
              <a:buChar char="q"/>
            </a:pPr>
            <a:r>
              <a:rPr lang="en-US" sz="1800" dirty="0" smtClean="0"/>
              <a:t>Now, Maria can say to herself, “</a:t>
            </a:r>
            <a:r>
              <a:rPr lang="en-US" sz="1800" dirty="0" err="1" smtClean="0"/>
              <a:t>Ahhh</a:t>
            </a:r>
            <a:r>
              <a:rPr lang="en-US" sz="1800" dirty="0" smtClean="0"/>
              <a:t>.  A good sentence must have a subject and a predicate and make sense.”</a:t>
            </a:r>
          </a:p>
          <a:p>
            <a:pPr>
              <a:buFont typeface="Wingdings" panose="05000000000000000000" pitchFamily="2" charset="2"/>
              <a:buChar char="q"/>
            </a:pPr>
            <a:r>
              <a:rPr lang="en-US" sz="1800" dirty="0" smtClean="0"/>
              <a:t>Following this guideline does not mean that you should abandon all short, quick affirming statements such as “Yes,” “Good,” or “That’s right.”  You will want to use these statements when you have requested a one-dimensional answer that is either right or wrong.</a:t>
            </a:r>
          </a:p>
          <a:p>
            <a:pPr lvl="1">
              <a:buFont typeface="Wingdings" panose="05000000000000000000" pitchFamily="2" charset="2"/>
              <a:buChar char="q"/>
            </a:pPr>
            <a:r>
              <a:rPr lang="en-US" dirty="0" smtClean="0"/>
              <a:t>What is 3 times 5?</a:t>
            </a:r>
            <a:endParaRPr lang="en-US" dirty="0"/>
          </a:p>
        </p:txBody>
      </p:sp>
    </p:spTree>
    <p:extLst>
      <p:ext uri="{BB962C8B-B14F-4D97-AF65-F5344CB8AC3E}">
        <p14:creationId xmlns:p14="http://schemas.microsoft.com/office/powerpoint/2010/main" val="177547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p:cTn id="23"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1" end="1"/>
                                            </p:txEl>
                                          </p:spTgt>
                                        </p:tgtEl>
                                      </p:cBhvr>
                                    </p:animEffect>
                                  </p:childTnLst>
                                </p:cTn>
                              </p:par>
                              <p:par>
                                <p:cTn id="27" presetID="31" presetClass="entr" presetSubtype="0" fill="hold" nodeType="with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 calcmode="lin" valueType="num">
                                      <p:cBhvr>
                                        <p:cTn id="29"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32" dur="1000"/>
                                        <p:tgtEl>
                                          <p:spTgt spid="4">
                                            <p:txEl>
                                              <p:pRg st="2" end="2"/>
                                            </p:txEl>
                                          </p:spTgt>
                                        </p:tgtEl>
                                      </p:cBhvr>
                                    </p:animEffect>
                                  </p:childTnLst>
                                </p:cTn>
                              </p:par>
                              <p:par>
                                <p:cTn id="33" presetID="31" presetClass="entr" presetSubtype="0" fill="hold" nodeType="with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p:cTn id="35"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6"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37"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38" dur="1000"/>
                                        <p:tgtEl>
                                          <p:spTgt spid="4">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p:cTn id="43"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4"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45"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46" dur="1000"/>
                                        <p:tgtEl>
                                          <p:spTgt spid="4">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5">
                                            <p:txEl>
                                              <p:pRg st="0" end="0"/>
                                            </p:txEl>
                                          </p:spTgt>
                                        </p:tgtEl>
                                        <p:attrNameLst>
                                          <p:attrName>style.visibility</p:attrName>
                                        </p:attrNameLst>
                                      </p:cBhvr>
                                      <p:to>
                                        <p:strVal val="visible"/>
                                      </p:to>
                                    </p:set>
                                    <p:anim calcmode="lin" valueType="num">
                                      <p:cBhvr>
                                        <p:cTn id="51"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52"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53"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54" dur="1000"/>
                                        <p:tgtEl>
                                          <p:spTgt spid="5">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nodeType="clickEffect">
                                  <p:stCondLst>
                                    <p:cond delay="0"/>
                                  </p:stCondLst>
                                  <p:childTnLst>
                                    <p:set>
                                      <p:cBhvr>
                                        <p:cTn id="58" dur="1" fill="hold">
                                          <p:stCondLst>
                                            <p:cond delay="0"/>
                                          </p:stCondLst>
                                        </p:cTn>
                                        <p:tgtEl>
                                          <p:spTgt spid="6">
                                            <p:txEl>
                                              <p:pRg st="0" end="0"/>
                                            </p:txEl>
                                          </p:spTgt>
                                        </p:tgtEl>
                                        <p:attrNameLst>
                                          <p:attrName>style.visibility</p:attrName>
                                        </p:attrNameLst>
                                      </p:cBhvr>
                                      <p:to>
                                        <p:strVal val="visible"/>
                                      </p:to>
                                    </p:set>
                                    <p:anim calcmode="lin" valueType="num">
                                      <p:cBhvr>
                                        <p:cTn id="59"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60"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61"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62" dur="1000"/>
                                        <p:tgtEl>
                                          <p:spTgt spid="6">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nodeType="clickEffect">
                                  <p:stCondLst>
                                    <p:cond delay="0"/>
                                  </p:stCondLst>
                                  <p:childTnLst>
                                    <p:set>
                                      <p:cBhvr>
                                        <p:cTn id="66" dur="1" fill="hold">
                                          <p:stCondLst>
                                            <p:cond delay="0"/>
                                          </p:stCondLst>
                                        </p:cTn>
                                        <p:tgtEl>
                                          <p:spTgt spid="6">
                                            <p:txEl>
                                              <p:pRg st="1" end="1"/>
                                            </p:txEl>
                                          </p:spTgt>
                                        </p:tgtEl>
                                        <p:attrNameLst>
                                          <p:attrName>style.visibility</p:attrName>
                                        </p:attrNameLst>
                                      </p:cBhvr>
                                      <p:to>
                                        <p:strVal val="visible"/>
                                      </p:to>
                                    </p:set>
                                    <p:anim calcmode="lin" valueType="num">
                                      <p:cBhvr>
                                        <p:cTn id="67"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68"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69"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70" dur="1000"/>
                                        <p:tgtEl>
                                          <p:spTgt spid="6">
                                            <p:txEl>
                                              <p:pRg st="1" end="1"/>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31" presetClass="entr" presetSubtype="0" fill="hold" nodeType="clickEffect">
                                  <p:stCondLst>
                                    <p:cond delay="0"/>
                                  </p:stCondLst>
                                  <p:childTnLst>
                                    <p:set>
                                      <p:cBhvr>
                                        <p:cTn id="74" dur="1" fill="hold">
                                          <p:stCondLst>
                                            <p:cond delay="0"/>
                                          </p:stCondLst>
                                        </p:cTn>
                                        <p:tgtEl>
                                          <p:spTgt spid="6">
                                            <p:txEl>
                                              <p:pRg st="2" end="2"/>
                                            </p:txEl>
                                          </p:spTgt>
                                        </p:tgtEl>
                                        <p:attrNameLst>
                                          <p:attrName>style.visibility</p:attrName>
                                        </p:attrNameLst>
                                      </p:cBhvr>
                                      <p:to>
                                        <p:strVal val="visible"/>
                                      </p:to>
                                    </p:set>
                                    <p:anim calcmode="lin" valueType="num">
                                      <p:cBhvr>
                                        <p:cTn id="75"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76"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77"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78" dur="1000"/>
                                        <p:tgtEl>
                                          <p:spTgt spid="6">
                                            <p:txEl>
                                              <p:pRg st="2" end="2"/>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31" presetClass="entr" presetSubtype="0" fill="hold" nodeType="clickEffect">
                                  <p:stCondLst>
                                    <p:cond delay="0"/>
                                  </p:stCondLst>
                                  <p:childTnLst>
                                    <p:set>
                                      <p:cBhvr>
                                        <p:cTn id="82" dur="1" fill="hold">
                                          <p:stCondLst>
                                            <p:cond delay="0"/>
                                          </p:stCondLst>
                                        </p:cTn>
                                        <p:tgtEl>
                                          <p:spTgt spid="6">
                                            <p:txEl>
                                              <p:pRg st="3" end="3"/>
                                            </p:txEl>
                                          </p:spTgt>
                                        </p:tgtEl>
                                        <p:attrNameLst>
                                          <p:attrName>style.visibility</p:attrName>
                                        </p:attrNameLst>
                                      </p:cBhvr>
                                      <p:to>
                                        <p:strVal val="visible"/>
                                      </p:to>
                                    </p:set>
                                    <p:anim calcmode="lin" valueType="num">
                                      <p:cBhvr>
                                        <p:cTn id="83"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84"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85"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86" dur="1000"/>
                                        <p:tgtEl>
                                          <p:spTgt spid="6">
                                            <p:txEl>
                                              <p:pRg st="3" end="3"/>
                                            </p:txEl>
                                          </p:spTgt>
                                        </p:tgtEl>
                                      </p:cBhvr>
                                    </p:animEffect>
                                  </p:childTnLst>
                                </p:cTn>
                              </p:par>
                              <p:par>
                                <p:cTn id="87" presetID="31" presetClass="entr" presetSubtype="0" fill="hold" nodeType="withEffect">
                                  <p:stCondLst>
                                    <p:cond delay="0"/>
                                  </p:stCondLst>
                                  <p:childTnLst>
                                    <p:set>
                                      <p:cBhvr>
                                        <p:cTn id="88" dur="1" fill="hold">
                                          <p:stCondLst>
                                            <p:cond delay="0"/>
                                          </p:stCondLst>
                                        </p:cTn>
                                        <p:tgtEl>
                                          <p:spTgt spid="6">
                                            <p:txEl>
                                              <p:pRg st="4" end="4"/>
                                            </p:txEl>
                                          </p:spTgt>
                                        </p:tgtEl>
                                        <p:attrNameLst>
                                          <p:attrName>style.visibility</p:attrName>
                                        </p:attrNameLst>
                                      </p:cBhvr>
                                      <p:to>
                                        <p:strVal val="visible"/>
                                      </p:to>
                                    </p:set>
                                    <p:anim calcmode="lin" valueType="num">
                                      <p:cBhvr>
                                        <p:cTn id="89"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90" dur="1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91" dur="1000" fill="hold"/>
                                        <p:tgtEl>
                                          <p:spTgt spid="6">
                                            <p:txEl>
                                              <p:pRg st="4" end="4"/>
                                            </p:txEl>
                                          </p:spTgt>
                                        </p:tgtEl>
                                        <p:attrNameLst>
                                          <p:attrName>style.rotation</p:attrName>
                                        </p:attrNameLst>
                                      </p:cBhvr>
                                      <p:tavLst>
                                        <p:tav tm="0">
                                          <p:val>
                                            <p:fltVal val="90"/>
                                          </p:val>
                                        </p:tav>
                                        <p:tav tm="100000">
                                          <p:val>
                                            <p:fltVal val="0"/>
                                          </p:val>
                                        </p:tav>
                                      </p:tavLst>
                                    </p:anim>
                                    <p:animEffect transition="in" filter="fade">
                                      <p:cBhvr>
                                        <p:cTn id="92" dur="1000"/>
                                        <p:tgtEl>
                                          <p:spTgt spid="6">
                                            <p:txEl>
                                              <p:pRg st="4" end="4"/>
                                            </p:txEl>
                                          </p:spTgt>
                                        </p:tgtEl>
                                      </p:cBhvr>
                                    </p:animEffect>
                                  </p:childTnLst>
                                </p:cTn>
                              </p:par>
                              <p:par>
                                <p:cTn id="93" presetID="31" presetClass="entr" presetSubtype="0" fill="hold" nodeType="withEffect">
                                  <p:stCondLst>
                                    <p:cond delay="0"/>
                                  </p:stCondLst>
                                  <p:childTnLst>
                                    <p:set>
                                      <p:cBhvr>
                                        <p:cTn id="94" dur="1" fill="hold">
                                          <p:stCondLst>
                                            <p:cond delay="0"/>
                                          </p:stCondLst>
                                        </p:cTn>
                                        <p:tgtEl>
                                          <p:spTgt spid="6">
                                            <p:txEl>
                                              <p:pRg st="5" end="5"/>
                                            </p:txEl>
                                          </p:spTgt>
                                        </p:tgtEl>
                                        <p:attrNameLst>
                                          <p:attrName>style.visibility</p:attrName>
                                        </p:attrNameLst>
                                      </p:cBhvr>
                                      <p:to>
                                        <p:strVal val="visible"/>
                                      </p:to>
                                    </p:set>
                                    <p:anim calcmode="lin" valueType="num">
                                      <p:cBhvr>
                                        <p:cTn id="95" dur="1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96" dur="1000" fill="hold"/>
                                        <p:tgtEl>
                                          <p:spTgt spid="6">
                                            <p:txEl>
                                              <p:pRg st="5" end="5"/>
                                            </p:txEl>
                                          </p:spTgt>
                                        </p:tgtEl>
                                        <p:attrNameLst>
                                          <p:attrName>ppt_h</p:attrName>
                                        </p:attrNameLst>
                                      </p:cBhvr>
                                      <p:tavLst>
                                        <p:tav tm="0">
                                          <p:val>
                                            <p:fltVal val="0"/>
                                          </p:val>
                                        </p:tav>
                                        <p:tav tm="100000">
                                          <p:val>
                                            <p:strVal val="#ppt_h"/>
                                          </p:val>
                                        </p:tav>
                                      </p:tavLst>
                                    </p:anim>
                                    <p:anim calcmode="lin" valueType="num">
                                      <p:cBhvr>
                                        <p:cTn id="97" dur="1000" fill="hold"/>
                                        <p:tgtEl>
                                          <p:spTgt spid="6">
                                            <p:txEl>
                                              <p:pRg st="5" end="5"/>
                                            </p:txEl>
                                          </p:spTgt>
                                        </p:tgtEl>
                                        <p:attrNameLst>
                                          <p:attrName>style.rotation</p:attrName>
                                        </p:attrNameLst>
                                      </p:cBhvr>
                                      <p:tavLst>
                                        <p:tav tm="0">
                                          <p:val>
                                            <p:fltVal val="90"/>
                                          </p:val>
                                        </p:tav>
                                        <p:tav tm="100000">
                                          <p:val>
                                            <p:fltVal val="0"/>
                                          </p:val>
                                        </p:tav>
                                      </p:tavLst>
                                    </p:anim>
                                    <p:animEffect transition="in" filter="fade">
                                      <p:cBhvr>
                                        <p:cTn id="98" dur="1000"/>
                                        <p:tgtEl>
                                          <p:spTgt spid="6">
                                            <p:txEl>
                                              <p:pRg st="5" end="5"/>
                                            </p:txEl>
                                          </p:spTgt>
                                        </p:tgtEl>
                                      </p:cBhvr>
                                    </p:animEffect>
                                  </p:childTnLst>
                                </p:cTn>
                              </p:par>
                              <p:par>
                                <p:cTn id="99" presetID="31" presetClass="entr" presetSubtype="0" fill="hold" nodeType="withEffect">
                                  <p:stCondLst>
                                    <p:cond delay="0"/>
                                  </p:stCondLst>
                                  <p:childTnLst>
                                    <p:set>
                                      <p:cBhvr>
                                        <p:cTn id="100" dur="1" fill="hold">
                                          <p:stCondLst>
                                            <p:cond delay="0"/>
                                          </p:stCondLst>
                                        </p:cTn>
                                        <p:tgtEl>
                                          <p:spTgt spid="6">
                                            <p:txEl>
                                              <p:pRg st="6" end="6"/>
                                            </p:txEl>
                                          </p:spTgt>
                                        </p:tgtEl>
                                        <p:attrNameLst>
                                          <p:attrName>style.visibility</p:attrName>
                                        </p:attrNameLst>
                                      </p:cBhvr>
                                      <p:to>
                                        <p:strVal val="visible"/>
                                      </p:to>
                                    </p:set>
                                    <p:anim calcmode="lin" valueType="num">
                                      <p:cBhvr>
                                        <p:cTn id="101" dur="1000" fill="hold"/>
                                        <p:tgtEl>
                                          <p:spTgt spid="6">
                                            <p:txEl>
                                              <p:pRg st="6" end="6"/>
                                            </p:txEl>
                                          </p:spTgt>
                                        </p:tgtEl>
                                        <p:attrNameLst>
                                          <p:attrName>ppt_w</p:attrName>
                                        </p:attrNameLst>
                                      </p:cBhvr>
                                      <p:tavLst>
                                        <p:tav tm="0">
                                          <p:val>
                                            <p:fltVal val="0"/>
                                          </p:val>
                                        </p:tav>
                                        <p:tav tm="100000">
                                          <p:val>
                                            <p:strVal val="#ppt_w"/>
                                          </p:val>
                                        </p:tav>
                                      </p:tavLst>
                                    </p:anim>
                                    <p:anim calcmode="lin" valueType="num">
                                      <p:cBhvr>
                                        <p:cTn id="102" dur="1000" fill="hold"/>
                                        <p:tgtEl>
                                          <p:spTgt spid="6">
                                            <p:txEl>
                                              <p:pRg st="6" end="6"/>
                                            </p:txEl>
                                          </p:spTgt>
                                        </p:tgtEl>
                                        <p:attrNameLst>
                                          <p:attrName>ppt_h</p:attrName>
                                        </p:attrNameLst>
                                      </p:cBhvr>
                                      <p:tavLst>
                                        <p:tav tm="0">
                                          <p:val>
                                            <p:fltVal val="0"/>
                                          </p:val>
                                        </p:tav>
                                        <p:tav tm="100000">
                                          <p:val>
                                            <p:strVal val="#ppt_h"/>
                                          </p:val>
                                        </p:tav>
                                      </p:tavLst>
                                    </p:anim>
                                    <p:anim calcmode="lin" valueType="num">
                                      <p:cBhvr>
                                        <p:cTn id="103" dur="1000" fill="hold"/>
                                        <p:tgtEl>
                                          <p:spTgt spid="6">
                                            <p:txEl>
                                              <p:pRg st="6" end="6"/>
                                            </p:txEl>
                                          </p:spTgt>
                                        </p:tgtEl>
                                        <p:attrNameLst>
                                          <p:attrName>style.rotation</p:attrName>
                                        </p:attrNameLst>
                                      </p:cBhvr>
                                      <p:tavLst>
                                        <p:tav tm="0">
                                          <p:val>
                                            <p:fltVal val="90"/>
                                          </p:val>
                                        </p:tav>
                                        <p:tav tm="100000">
                                          <p:val>
                                            <p:fltVal val="0"/>
                                          </p:val>
                                        </p:tav>
                                      </p:tavLst>
                                    </p:anim>
                                    <p:animEffect transition="in" filter="fade">
                                      <p:cBhvr>
                                        <p:cTn id="104" dur="1000"/>
                                        <p:tgtEl>
                                          <p:spTgt spid="6">
                                            <p:txEl>
                                              <p:pRg st="6" end="6"/>
                                            </p:txEl>
                                          </p:spTgt>
                                        </p:tgtEl>
                                      </p:cBhvr>
                                    </p:animEffect>
                                  </p:childTnLst>
                                </p:cTn>
                              </p:par>
                              <p:par>
                                <p:cTn id="105" presetID="31" presetClass="entr" presetSubtype="0" fill="hold" nodeType="withEffect">
                                  <p:stCondLst>
                                    <p:cond delay="0"/>
                                  </p:stCondLst>
                                  <p:childTnLst>
                                    <p:set>
                                      <p:cBhvr>
                                        <p:cTn id="106" dur="1" fill="hold">
                                          <p:stCondLst>
                                            <p:cond delay="0"/>
                                          </p:stCondLst>
                                        </p:cTn>
                                        <p:tgtEl>
                                          <p:spTgt spid="6">
                                            <p:txEl>
                                              <p:pRg st="7" end="7"/>
                                            </p:txEl>
                                          </p:spTgt>
                                        </p:tgtEl>
                                        <p:attrNameLst>
                                          <p:attrName>style.visibility</p:attrName>
                                        </p:attrNameLst>
                                      </p:cBhvr>
                                      <p:to>
                                        <p:strVal val="visible"/>
                                      </p:to>
                                    </p:set>
                                    <p:anim calcmode="lin" valueType="num">
                                      <p:cBhvr>
                                        <p:cTn id="107" dur="1000" fill="hold"/>
                                        <p:tgtEl>
                                          <p:spTgt spid="6">
                                            <p:txEl>
                                              <p:pRg st="7" end="7"/>
                                            </p:txEl>
                                          </p:spTgt>
                                        </p:tgtEl>
                                        <p:attrNameLst>
                                          <p:attrName>ppt_w</p:attrName>
                                        </p:attrNameLst>
                                      </p:cBhvr>
                                      <p:tavLst>
                                        <p:tav tm="0">
                                          <p:val>
                                            <p:fltVal val="0"/>
                                          </p:val>
                                        </p:tav>
                                        <p:tav tm="100000">
                                          <p:val>
                                            <p:strVal val="#ppt_w"/>
                                          </p:val>
                                        </p:tav>
                                      </p:tavLst>
                                    </p:anim>
                                    <p:anim calcmode="lin" valueType="num">
                                      <p:cBhvr>
                                        <p:cTn id="108" dur="1000" fill="hold"/>
                                        <p:tgtEl>
                                          <p:spTgt spid="6">
                                            <p:txEl>
                                              <p:pRg st="7" end="7"/>
                                            </p:txEl>
                                          </p:spTgt>
                                        </p:tgtEl>
                                        <p:attrNameLst>
                                          <p:attrName>ppt_h</p:attrName>
                                        </p:attrNameLst>
                                      </p:cBhvr>
                                      <p:tavLst>
                                        <p:tav tm="0">
                                          <p:val>
                                            <p:fltVal val="0"/>
                                          </p:val>
                                        </p:tav>
                                        <p:tav tm="100000">
                                          <p:val>
                                            <p:strVal val="#ppt_h"/>
                                          </p:val>
                                        </p:tav>
                                      </p:tavLst>
                                    </p:anim>
                                    <p:anim calcmode="lin" valueType="num">
                                      <p:cBhvr>
                                        <p:cTn id="109" dur="1000" fill="hold"/>
                                        <p:tgtEl>
                                          <p:spTgt spid="6">
                                            <p:txEl>
                                              <p:pRg st="7" end="7"/>
                                            </p:txEl>
                                          </p:spTgt>
                                        </p:tgtEl>
                                        <p:attrNameLst>
                                          <p:attrName>style.rotation</p:attrName>
                                        </p:attrNameLst>
                                      </p:cBhvr>
                                      <p:tavLst>
                                        <p:tav tm="0">
                                          <p:val>
                                            <p:fltVal val="90"/>
                                          </p:val>
                                        </p:tav>
                                        <p:tav tm="100000">
                                          <p:val>
                                            <p:fltVal val="0"/>
                                          </p:val>
                                        </p:tav>
                                      </p:tavLst>
                                    </p:anim>
                                    <p:animEffect transition="in" filter="fade">
                                      <p:cBhvr>
                                        <p:cTn id="110" dur="1000"/>
                                        <p:tgtEl>
                                          <p:spTgt spid="6">
                                            <p:txEl>
                                              <p:pRg st="7" end="7"/>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31" presetClass="entr" presetSubtype="0" fill="hold" nodeType="clickEffect">
                                  <p:stCondLst>
                                    <p:cond delay="0"/>
                                  </p:stCondLst>
                                  <p:childTnLst>
                                    <p:set>
                                      <p:cBhvr>
                                        <p:cTn id="114" dur="1" fill="hold">
                                          <p:stCondLst>
                                            <p:cond delay="0"/>
                                          </p:stCondLst>
                                        </p:cTn>
                                        <p:tgtEl>
                                          <p:spTgt spid="6">
                                            <p:txEl>
                                              <p:pRg st="8" end="8"/>
                                            </p:txEl>
                                          </p:spTgt>
                                        </p:tgtEl>
                                        <p:attrNameLst>
                                          <p:attrName>style.visibility</p:attrName>
                                        </p:attrNameLst>
                                      </p:cBhvr>
                                      <p:to>
                                        <p:strVal val="visible"/>
                                      </p:to>
                                    </p:set>
                                    <p:anim calcmode="lin" valueType="num">
                                      <p:cBhvr>
                                        <p:cTn id="115" dur="1000" fill="hold"/>
                                        <p:tgtEl>
                                          <p:spTgt spid="6">
                                            <p:txEl>
                                              <p:pRg st="8" end="8"/>
                                            </p:txEl>
                                          </p:spTgt>
                                        </p:tgtEl>
                                        <p:attrNameLst>
                                          <p:attrName>ppt_w</p:attrName>
                                        </p:attrNameLst>
                                      </p:cBhvr>
                                      <p:tavLst>
                                        <p:tav tm="0">
                                          <p:val>
                                            <p:fltVal val="0"/>
                                          </p:val>
                                        </p:tav>
                                        <p:tav tm="100000">
                                          <p:val>
                                            <p:strVal val="#ppt_w"/>
                                          </p:val>
                                        </p:tav>
                                      </p:tavLst>
                                    </p:anim>
                                    <p:anim calcmode="lin" valueType="num">
                                      <p:cBhvr>
                                        <p:cTn id="116" dur="1000" fill="hold"/>
                                        <p:tgtEl>
                                          <p:spTgt spid="6">
                                            <p:txEl>
                                              <p:pRg st="8" end="8"/>
                                            </p:txEl>
                                          </p:spTgt>
                                        </p:tgtEl>
                                        <p:attrNameLst>
                                          <p:attrName>ppt_h</p:attrName>
                                        </p:attrNameLst>
                                      </p:cBhvr>
                                      <p:tavLst>
                                        <p:tav tm="0">
                                          <p:val>
                                            <p:fltVal val="0"/>
                                          </p:val>
                                        </p:tav>
                                        <p:tav tm="100000">
                                          <p:val>
                                            <p:strVal val="#ppt_h"/>
                                          </p:val>
                                        </p:tav>
                                      </p:tavLst>
                                    </p:anim>
                                    <p:anim calcmode="lin" valueType="num">
                                      <p:cBhvr>
                                        <p:cTn id="117" dur="1000" fill="hold"/>
                                        <p:tgtEl>
                                          <p:spTgt spid="6">
                                            <p:txEl>
                                              <p:pRg st="8" end="8"/>
                                            </p:txEl>
                                          </p:spTgt>
                                        </p:tgtEl>
                                        <p:attrNameLst>
                                          <p:attrName>style.rotation</p:attrName>
                                        </p:attrNameLst>
                                      </p:cBhvr>
                                      <p:tavLst>
                                        <p:tav tm="0">
                                          <p:val>
                                            <p:fltVal val="90"/>
                                          </p:val>
                                        </p:tav>
                                        <p:tav tm="100000">
                                          <p:val>
                                            <p:fltVal val="0"/>
                                          </p:val>
                                        </p:tav>
                                      </p:tavLst>
                                    </p:anim>
                                    <p:animEffect transition="in" filter="fade">
                                      <p:cBhvr>
                                        <p:cTn id="118" dur="1000"/>
                                        <p:tgtEl>
                                          <p:spTgt spid="6">
                                            <p:txEl>
                                              <p:pRg st="8" end="8"/>
                                            </p:txEl>
                                          </p:spTgt>
                                        </p:tgtEl>
                                      </p:cBhvr>
                                    </p:animEffect>
                                  </p:childTnLst>
                                </p:cTn>
                              </p:par>
                              <p:par>
                                <p:cTn id="119" presetID="31" presetClass="entr" presetSubtype="0" fill="hold" nodeType="withEffect">
                                  <p:stCondLst>
                                    <p:cond delay="0"/>
                                  </p:stCondLst>
                                  <p:childTnLst>
                                    <p:set>
                                      <p:cBhvr>
                                        <p:cTn id="120" dur="1" fill="hold">
                                          <p:stCondLst>
                                            <p:cond delay="0"/>
                                          </p:stCondLst>
                                        </p:cTn>
                                        <p:tgtEl>
                                          <p:spTgt spid="6">
                                            <p:txEl>
                                              <p:pRg st="9" end="9"/>
                                            </p:txEl>
                                          </p:spTgt>
                                        </p:tgtEl>
                                        <p:attrNameLst>
                                          <p:attrName>style.visibility</p:attrName>
                                        </p:attrNameLst>
                                      </p:cBhvr>
                                      <p:to>
                                        <p:strVal val="visible"/>
                                      </p:to>
                                    </p:set>
                                    <p:anim calcmode="lin" valueType="num">
                                      <p:cBhvr>
                                        <p:cTn id="121" dur="1000" fill="hold"/>
                                        <p:tgtEl>
                                          <p:spTgt spid="6">
                                            <p:txEl>
                                              <p:pRg st="9" end="9"/>
                                            </p:txEl>
                                          </p:spTgt>
                                        </p:tgtEl>
                                        <p:attrNameLst>
                                          <p:attrName>ppt_w</p:attrName>
                                        </p:attrNameLst>
                                      </p:cBhvr>
                                      <p:tavLst>
                                        <p:tav tm="0">
                                          <p:val>
                                            <p:fltVal val="0"/>
                                          </p:val>
                                        </p:tav>
                                        <p:tav tm="100000">
                                          <p:val>
                                            <p:strVal val="#ppt_w"/>
                                          </p:val>
                                        </p:tav>
                                      </p:tavLst>
                                    </p:anim>
                                    <p:anim calcmode="lin" valueType="num">
                                      <p:cBhvr>
                                        <p:cTn id="122" dur="1000" fill="hold"/>
                                        <p:tgtEl>
                                          <p:spTgt spid="6">
                                            <p:txEl>
                                              <p:pRg st="9" end="9"/>
                                            </p:txEl>
                                          </p:spTgt>
                                        </p:tgtEl>
                                        <p:attrNameLst>
                                          <p:attrName>ppt_h</p:attrName>
                                        </p:attrNameLst>
                                      </p:cBhvr>
                                      <p:tavLst>
                                        <p:tav tm="0">
                                          <p:val>
                                            <p:fltVal val="0"/>
                                          </p:val>
                                        </p:tav>
                                        <p:tav tm="100000">
                                          <p:val>
                                            <p:strVal val="#ppt_h"/>
                                          </p:val>
                                        </p:tav>
                                      </p:tavLst>
                                    </p:anim>
                                    <p:anim calcmode="lin" valueType="num">
                                      <p:cBhvr>
                                        <p:cTn id="123" dur="1000" fill="hold"/>
                                        <p:tgtEl>
                                          <p:spTgt spid="6">
                                            <p:txEl>
                                              <p:pRg st="9" end="9"/>
                                            </p:txEl>
                                          </p:spTgt>
                                        </p:tgtEl>
                                        <p:attrNameLst>
                                          <p:attrName>style.rotation</p:attrName>
                                        </p:attrNameLst>
                                      </p:cBhvr>
                                      <p:tavLst>
                                        <p:tav tm="0">
                                          <p:val>
                                            <p:fltVal val="90"/>
                                          </p:val>
                                        </p:tav>
                                        <p:tav tm="100000">
                                          <p:val>
                                            <p:fltVal val="0"/>
                                          </p:val>
                                        </p:tav>
                                      </p:tavLst>
                                    </p:anim>
                                    <p:animEffect transition="in" filter="fade">
                                      <p:cBhvr>
                                        <p:cTn id="124" dur="1000"/>
                                        <p:tgtEl>
                                          <p:spTgt spid="6">
                                            <p:txEl>
                                              <p:pRg st="9" end="9"/>
                                            </p:txEl>
                                          </p:spTgt>
                                        </p:tgtEl>
                                      </p:cBhvr>
                                    </p:animEffect>
                                  </p:childTnLst>
                                </p:cTn>
                              </p:par>
                            </p:childTnLst>
                          </p:cTn>
                        </p:par>
                      </p:childTnLst>
                    </p:cTn>
                  </p:par>
                  <p:par>
                    <p:cTn id="125" fill="hold">
                      <p:stCondLst>
                        <p:cond delay="indefinite"/>
                      </p:stCondLst>
                      <p:childTnLst>
                        <p:par>
                          <p:cTn id="126" fill="hold">
                            <p:stCondLst>
                              <p:cond delay="0"/>
                            </p:stCondLst>
                            <p:childTnLst>
                              <p:par>
                                <p:cTn id="127" presetID="31" presetClass="entr" presetSubtype="0" fill="hold" nodeType="clickEffect">
                                  <p:stCondLst>
                                    <p:cond delay="0"/>
                                  </p:stCondLst>
                                  <p:childTnLst>
                                    <p:set>
                                      <p:cBhvr>
                                        <p:cTn id="128" dur="1" fill="hold">
                                          <p:stCondLst>
                                            <p:cond delay="0"/>
                                          </p:stCondLst>
                                        </p:cTn>
                                        <p:tgtEl>
                                          <p:spTgt spid="6">
                                            <p:txEl>
                                              <p:pRg st="10" end="10"/>
                                            </p:txEl>
                                          </p:spTgt>
                                        </p:tgtEl>
                                        <p:attrNameLst>
                                          <p:attrName>style.visibility</p:attrName>
                                        </p:attrNameLst>
                                      </p:cBhvr>
                                      <p:to>
                                        <p:strVal val="visible"/>
                                      </p:to>
                                    </p:set>
                                    <p:anim calcmode="lin" valueType="num">
                                      <p:cBhvr>
                                        <p:cTn id="129" dur="1000" fill="hold"/>
                                        <p:tgtEl>
                                          <p:spTgt spid="6">
                                            <p:txEl>
                                              <p:pRg st="10" end="10"/>
                                            </p:txEl>
                                          </p:spTgt>
                                        </p:tgtEl>
                                        <p:attrNameLst>
                                          <p:attrName>ppt_w</p:attrName>
                                        </p:attrNameLst>
                                      </p:cBhvr>
                                      <p:tavLst>
                                        <p:tav tm="0">
                                          <p:val>
                                            <p:fltVal val="0"/>
                                          </p:val>
                                        </p:tav>
                                        <p:tav tm="100000">
                                          <p:val>
                                            <p:strVal val="#ppt_w"/>
                                          </p:val>
                                        </p:tav>
                                      </p:tavLst>
                                    </p:anim>
                                    <p:anim calcmode="lin" valueType="num">
                                      <p:cBhvr>
                                        <p:cTn id="130" dur="1000" fill="hold"/>
                                        <p:tgtEl>
                                          <p:spTgt spid="6">
                                            <p:txEl>
                                              <p:pRg st="10" end="10"/>
                                            </p:txEl>
                                          </p:spTgt>
                                        </p:tgtEl>
                                        <p:attrNameLst>
                                          <p:attrName>ppt_h</p:attrName>
                                        </p:attrNameLst>
                                      </p:cBhvr>
                                      <p:tavLst>
                                        <p:tav tm="0">
                                          <p:val>
                                            <p:fltVal val="0"/>
                                          </p:val>
                                        </p:tav>
                                        <p:tav tm="100000">
                                          <p:val>
                                            <p:strVal val="#ppt_h"/>
                                          </p:val>
                                        </p:tav>
                                      </p:tavLst>
                                    </p:anim>
                                    <p:anim calcmode="lin" valueType="num">
                                      <p:cBhvr>
                                        <p:cTn id="131" dur="1000" fill="hold"/>
                                        <p:tgtEl>
                                          <p:spTgt spid="6">
                                            <p:txEl>
                                              <p:pRg st="10" end="10"/>
                                            </p:txEl>
                                          </p:spTgt>
                                        </p:tgtEl>
                                        <p:attrNameLst>
                                          <p:attrName>style.rotation</p:attrName>
                                        </p:attrNameLst>
                                      </p:cBhvr>
                                      <p:tavLst>
                                        <p:tav tm="0">
                                          <p:val>
                                            <p:fltVal val="90"/>
                                          </p:val>
                                        </p:tav>
                                        <p:tav tm="100000">
                                          <p:val>
                                            <p:fltVal val="0"/>
                                          </p:val>
                                        </p:tav>
                                      </p:tavLst>
                                    </p:anim>
                                    <p:animEffect transition="in" filter="fade">
                                      <p:cBhvr>
                                        <p:cTn id="132" dur="1000"/>
                                        <p:tgtEl>
                                          <p:spTgt spid="6">
                                            <p:txEl>
                                              <p:pRg st="10" end="10"/>
                                            </p:txEl>
                                          </p:spTgt>
                                        </p:tgtEl>
                                      </p:cBhvr>
                                    </p:animEffect>
                                  </p:childTnLst>
                                </p:cTn>
                              </p:par>
                              <p:par>
                                <p:cTn id="133" presetID="31" presetClass="entr" presetSubtype="0" fill="hold" nodeType="withEffect">
                                  <p:stCondLst>
                                    <p:cond delay="0"/>
                                  </p:stCondLst>
                                  <p:childTnLst>
                                    <p:set>
                                      <p:cBhvr>
                                        <p:cTn id="134" dur="1" fill="hold">
                                          <p:stCondLst>
                                            <p:cond delay="0"/>
                                          </p:stCondLst>
                                        </p:cTn>
                                        <p:tgtEl>
                                          <p:spTgt spid="6">
                                            <p:txEl>
                                              <p:pRg st="11" end="11"/>
                                            </p:txEl>
                                          </p:spTgt>
                                        </p:tgtEl>
                                        <p:attrNameLst>
                                          <p:attrName>style.visibility</p:attrName>
                                        </p:attrNameLst>
                                      </p:cBhvr>
                                      <p:to>
                                        <p:strVal val="visible"/>
                                      </p:to>
                                    </p:set>
                                    <p:anim calcmode="lin" valueType="num">
                                      <p:cBhvr>
                                        <p:cTn id="135" dur="1000" fill="hold"/>
                                        <p:tgtEl>
                                          <p:spTgt spid="6">
                                            <p:txEl>
                                              <p:pRg st="11" end="11"/>
                                            </p:txEl>
                                          </p:spTgt>
                                        </p:tgtEl>
                                        <p:attrNameLst>
                                          <p:attrName>ppt_w</p:attrName>
                                        </p:attrNameLst>
                                      </p:cBhvr>
                                      <p:tavLst>
                                        <p:tav tm="0">
                                          <p:val>
                                            <p:fltVal val="0"/>
                                          </p:val>
                                        </p:tav>
                                        <p:tav tm="100000">
                                          <p:val>
                                            <p:strVal val="#ppt_w"/>
                                          </p:val>
                                        </p:tav>
                                      </p:tavLst>
                                    </p:anim>
                                    <p:anim calcmode="lin" valueType="num">
                                      <p:cBhvr>
                                        <p:cTn id="136" dur="1000" fill="hold"/>
                                        <p:tgtEl>
                                          <p:spTgt spid="6">
                                            <p:txEl>
                                              <p:pRg st="11" end="11"/>
                                            </p:txEl>
                                          </p:spTgt>
                                        </p:tgtEl>
                                        <p:attrNameLst>
                                          <p:attrName>ppt_h</p:attrName>
                                        </p:attrNameLst>
                                      </p:cBhvr>
                                      <p:tavLst>
                                        <p:tav tm="0">
                                          <p:val>
                                            <p:fltVal val="0"/>
                                          </p:val>
                                        </p:tav>
                                        <p:tav tm="100000">
                                          <p:val>
                                            <p:strVal val="#ppt_h"/>
                                          </p:val>
                                        </p:tav>
                                      </p:tavLst>
                                    </p:anim>
                                    <p:anim calcmode="lin" valueType="num">
                                      <p:cBhvr>
                                        <p:cTn id="137" dur="1000" fill="hold"/>
                                        <p:tgtEl>
                                          <p:spTgt spid="6">
                                            <p:txEl>
                                              <p:pRg st="11" end="11"/>
                                            </p:txEl>
                                          </p:spTgt>
                                        </p:tgtEl>
                                        <p:attrNameLst>
                                          <p:attrName>style.rotation</p:attrName>
                                        </p:attrNameLst>
                                      </p:cBhvr>
                                      <p:tavLst>
                                        <p:tav tm="0">
                                          <p:val>
                                            <p:fltVal val="90"/>
                                          </p:val>
                                        </p:tav>
                                        <p:tav tm="100000">
                                          <p:val>
                                            <p:fltVal val="0"/>
                                          </p:val>
                                        </p:tav>
                                      </p:tavLst>
                                    </p:anim>
                                    <p:animEffect transition="in" filter="fade">
                                      <p:cBhvr>
                                        <p:cTn id="138" dur="10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914400"/>
          </a:xfrm>
        </p:spPr>
        <p:txBody>
          <a:bodyPr>
            <a:normAutofit fontScale="90000"/>
          </a:bodyPr>
          <a:lstStyle/>
          <a:p>
            <a:r>
              <a:rPr lang="en-US" dirty="0">
                <a:solidFill>
                  <a:schemeClr val="tx1"/>
                </a:solidFill>
              </a:rPr>
              <a:t>To Praise or not to praise….</a:t>
            </a:r>
            <a:r>
              <a:rPr lang="en-US" sz="3600" dirty="0">
                <a:solidFill>
                  <a:schemeClr val="tx1"/>
                </a:solidFill>
              </a:rPr>
              <a:t>that has been the question?</a:t>
            </a:r>
            <a:endParaRPr lang="en-US" dirty="0"/>
          </a:p>
        </p:txBody>
      </p:sp>
      <p:sp>
        <p:nvSpPr>
          <p:cNvPr id="3" name="Text Placeholder 2"/>
          <p:cNvSpPr>
            <a:spLocks noGrp="1"/>
          </p:cNvSpPr>
          <p:nvPr>
            <p:ph type="body" idx="1"/>
          </p:nvPr>
        </p:nvSpPr>
        <p:spPr>
          <a:xfrm>
            <a:off x="228600" y="1295400"/>
            <a:ext cx="3974592" cy="838200"/>
          </a:xfrm>
        </p:spPr>
        <p:txBody>
          <a:bodyPr>
            <a:normAutofit fontScale="85000" lnSpcReduction="10000"/>
          </a:bodyPr>
          <a:lstStyle/>
          <a:p>
            <a:r>
              <a:rPr lang="en-US" b="1" dirty="0" smtClean="0"/>
              <a:t>Provide Praise for Noteworthy effort or success on difficult tasks</a:t>
            </a:r>
            <a:endParaRPr lang="en-US" b="1" dirty="0"/>
          </a:p>
        </p:txBody>
      </p:sp>
      <p:sp>
        <p:nvSpPr>
          <p:cNvPr id="4" name="Content Placeholder 3"/>
          <p:cNvSpPr>
            <a:spLocks noGrp="1"/>
          </p:cNvSpPr>
          <p:nvPr>
            <p:ph sz="half" idx="2"/>
          </p:nvPr>
        </p:nvSpPr>
        <p:spPr>
          <a:xfrm>
            <a:off x="304800" y="2133600"/>
            <a:ext cx="4114800" cy="4572000"/>
          </a:xfrm>
        </p:spPr>
        <p:txBody>
          <a:bodyPr>
            <a:normAutofit fontScale="92500" lnSpcReduction="20000"/>
          </a:bodyPr>
          <a:lstStyle/>
          <a:p>
            <a:r>
              <a:rPr lang="en-US" sz="1900" dirty="0"/>
              <a:t>In </a:t>
            </a:r>
            <a:r>
              <a:rPr lang="en-US" sz="1900" dirty="0" smtClean="0"/>
              <a:t>order for students to feel that the praise is genuine, it must recognize performance that is </a:t>
            </a:r>
            <a:r>
              <a:rPr lang="en-US" sz="1900" i="1" u="sng" dirty="0" smtClean="0"/>
              <a:t>really exemplary</a:t>
            </a:r>
            <a:r>
              <a:rPr lang="en-US" sz="1900" i="1" dirty="0" smtClean="0"/>
              <a:t> </a:t>
            </a:r>
            <a:r>
              <a:rPr lang="en-US" sz="1900" dirty="0" smtClean="0"/>
              <a:t>for a particular class or student.</a:t>
            </a:r>
          </a:p>
          <a:p>
            <a:r>
              <a:rPr lang="en-US" sz="1900" dirty="0" smtClean="0"/>
              <a:t>HS Chemistry class: </a:t>
            </a:r>
          </a:p>
          <a:p>
            <a:pPr lvl="1"/>
            <a:r>
              <a:rPr lang="en-US" sz="1700" dirty="0" smtClean="0"/>
              <a:t>Independently filling in all the elements of the periodic chart is more praiseworthy than write names on a test paper.</a:t>
            </a:r>
          </a:p>
          <a:p>
            <a:r>
              <a:rPr lang="en-US" sz="1900" dirty="0" smtClean="0"/>
              <a:t>Middle school:</a:t>
            </a:r>
          </a:p>
          <a:p>
            <a:pPr lvl="1"/>
            <a:r>
              <a:rPr lang="en-US" sz="1700" dirty="0" smtClean="0"/>
              <a:t>Taking extra care to line up the columns to reduce careless errors is praise appropriate.  However if they have consistently done this for weeks, praise is less appropriate or necessary.</a:t>
            </a:r>
          </a:p>
          <a:p>
            <a:r>
              <a:rPr lang="en-US" sz="1900" dirty="0" smtClean="0"/>
              <a:t>It is helpful to ask yourself whether the class or student would believe that their performance is an accomplishment before you lavish praise on them.</a:t>
            </a:r>
            <a:endParaRPr lang="en-US" sz="1900" dirty="0"/>
          </a:p>
        </p:txBody>
      </p:sp>
      <p:sp>
        <p:nvSpPr>
          <p:cNvPr id="7" name="Content Placeholder 6"/>
          <p:cNvSpPr>
            <a:spLocks noGrp="1"/>
          </p:cNvSpPr>
          <p:nvPr>
            <p:ph sz="quarter" idx="4"/>
          </p:nvPr>
        </p:nvSpPr>
        <p:spPr>
          <a:xfrm>
            <a:off x="4645024" y="2209800"/>
            <a:ext cx="3965575" cy="4267200"/>
          </a:xfrm>
        </p:spPr>
        <p:txBody>
          <a:bodyPr>
            <a:normAutofit fontScale="92500" lnSpcReduction="10000"/>
          </a:bodyPr>
          <a:lstStyle/>
          <a:p>
            <a:r>
              <a:rPr lang="en-US" dirty="0" smtClean="0"/>
              <a:t>Use the student’s own prior performance rather than the accomplishments of peers as the context for describing present accomplishments.</a:t>
            </a:r>
          </a:p>
          <a:p>
            <a:r>
              <a:rPr lang="en-US" dirty="0" smtClean="0"/>
              <a:t>Comments like, “That’s the best performance of anyone in the sixth grade,” or “Most first graders don’t do as well as you,”</a:t>
            </a:r>
          </a:p>
          <a:p>
            <a:r>
              <a:rPr lang="en-US" dirty="0" smtClean="0"/>
              <a:t>Will be replaced with comments such as “You’ve really learned how to solve these problems,” or “You have learned how to decode words you couldn’t read two months ago.”</a:t>
            </a:r>
            <a:endParaRPr lang="en-US" dirty="0"/>
          </a:p>
        </p:txBody>
      </p:sp>
      <p:sp>
        <p:nvSpPr>
          <p:cNvPr id="8" name="Text Placeholder 2"/>
          <p:cNvSpPr txBox="1">
            <a:spLocks/>
          </p:cNvSpPr>
          <p:nvPr/>
        </p:nvSpPr>
        <p:spPr>
          <a:xfrm>
            <a:off x="4544568" y="1371600"/>
            <a:ext cx="4191000" cy="838200"/>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Clr>
                <a:schemeClr val="accent1"/>
              </a:buClr>
              <a:buSzPct val="100000"/>
              <a:buFont typeface="Symbol" pitchFamily="18" charset="2"/>
              <a:buNone/>
              <a:defRPr sz="2400" b="0" kern="1200">
                <a:solidFill>
                  <a:schemeClr val="tx2"/>
                </a:solidFill>
                <a:latin typeface="+mj-lt"/>
                <a:ea typeface="+mn-ea"/>
                <a:cs typeface="+mn-cs"/>
              </a:defRPr>
            </a:lvl1pPr>
            <a:lvl2pPr marL="457200" indent="0" algn="l" defTabSz="914400" rtl="0" eaLnBrk="1" latinLnBrk="0" hangingPunct="1">
              <a:spcBef>
                <a:spcPct val="20000"/>
              </a:spcBef>
              <a:buClr>
                <a:schemeClr val="accent1"/>
              </a:buClr>
              <a:buSzPct val="100000"/>
              <a:buFont typeface="Symbol" pitchFamily="18" charset="2"/>
              <a:buNone/>
              <a:defRPr sz="2000" b="1" kern="1200">
                <a:solidFill>
                  <a:schemeClr val="tx2"/>
                </a:solidFill>
                <a:latin typeface="+mn-lt"/>
                <a:ea typeface="+mn-ea"/>
                <a:cs typeface="+mn-cs"/>
              </a:defRPr>
            </a:lvl2pPr>
            <a:lvl3pPr marL="914400" indent="0" algn="l" defTabSz="914400" rtl="0" eaLnBrk="1" latinLnBrk="0" hangingPunct="1">
              <a:spcBef>
                <a:spcPct val="20000"/>
              </a:spcBef>
              <a:buClr>
                <a:schemeClr val="accent1"/>
              </a:buClr>
              <a:buSzPct val="100000"/>
              <a:buFont typeface="Symbol" pitchFamily="18" charset="2"/>
              <a:buNone/>
              <a:defRPr sz="1800" b="1" kern="1200">
                <a:solidFill>
                  <a:schemeClr val="tx2"/>
                </a:solidFill>
                <a:latin typeface="+mn-lt"/>
                <a:ea typeface="+mn-ea"/>
                <a:cs typeface="+mn-cs"/>
              </a:defRPr>
            </a:lvl3pPr>
            <a:lvl4pPr marL="1371600" indent="0" algn="l" defTabSz="914400" rtl="0" eaLnBrk="1" latinLnBrk="0" hangingPunct="1">
              <a:spcBef>
                <a:spcPct val="20000"/>
              </a:spcBef>
              <a:buClr>
                <a:schemeClr val="accent1"/>
              </a:buClr>
              <a:buSzPct val="100000"/>
              <a:buFont typeface="Symbol" pitchFamily="18" charset="2"/>
              <a:buNone/>
              <a:defRPr sz="1600" b="1" kern="1200">
                <a:solidFill>
                  <a:schemeClr val="tx2"/>
                </a:solidFill>
                <a:latin typeface="+mn-lt"/>
                <a:ea typeface="+mn-ea"/>
                <a:cs typeface="+mn-cs"/>
              </a:defRPr>
            </a:lvl4pPr>
            <a:lvl5pPr marL="1828800" indent="0" algn="l" defTabSz="914400" rtl="0" eaLnBrk="1" latinLnBrk="0" hangingPunct="1">
              <a:spcBef>
                <a:spcPct val="20000"/>
              </a:spcBef>
              <a:buClr>
                <a:schemeClr val="accent1"/>
              </a:buClr>
              <a:buSzPct val="100000"/>
              <a:buFont typeface="Symbol" pitchFamily="18" charset="2"/>
              <a:buNone/>
              <a:defRPr sz="1600" b="1" kern="1200">
                <a:solidFill>
                  <a:schemeClr val="tx2"/>
                </a:solidFill>
                <a:latin typeface="+mn-lt"/>
                <a:ea typeface="+mn-ea"/>
                <a:cs typeface="+mn-cs"/>
              </a:defRPr>
            </a:lvl5pPr>
            <a:lvl6pPr marL="2286000" indent="0" algn="l" defTabSz="914400" rtl="0" eaLnBrk="1" latinLnBrk="0" hangingPunct="1">
              <a:spcBef>
                <a:spcPts val="384"/>
              </a:spcBef>
              <a:buClr>
                <a:schemeClr val="accent1"/>
              </a:buClr>
              <a:buFont typeface="Symbol" pitchFamily="18" charset="2"/>
              <a:buNone/>
              <a:defRPr sz="1600" b="1" kern="1200">
                <a:solidFill>
                  <a:schemeClr val="tx2"/>
                </a:solidFill>
                <a:latin typeface="+mn-lt"/>
                <a:ea typeface="+mn-ea"/>
                <a:cs typeface="+mn-cs"/>
              </a:defRPr>
            </a:lvl6pPr>
            <a:lvl7pPr marL="2743200" indent="0" algn="l" defTabSz="914400" rtl="0" eaLnBrk="1" latinLnBrk="0" hangingPunct="1">
              <a:spcBef>
                <a:spcPts val="384"/>
              </a:spcBef>
              <a:buClr>
                <a:schemeClr val="accent1"/>
              </a:buClr>
              <a:buFont typeface="Symbol" pitchFamily="18" charset="2"/>
              <a:buNone/>
              <a:defRPr sz="1600" b="1" kern="1200">
                <a:solidFill>
                  <a:schemeClr val="tx2"/>
                </a:solidFill>
                <a:latin typeface="+mn-lt"/>
                <a:ea typeface="+mn-ea"/>
                <a:cs typeface="+mn-cs"/>
              </a:defRPr>
            </a:lvl7pPr>
            <a:lvl8pPr marL="3200400" indent="0" algn="l" defTabSz="914400" rtl="0" eaLnBrk="1" latinLnBrk="0" hangingPunct="1">
              <a:spcBef>
                <a:spcPts val="384"/>
              </a:spcBef>
              <a:buClr>
                <a:schemeClr val="accent1"/>
              </a:buClr>
              <a:buFont typeface="Symbol" pitchFamily="18" charset="2"/>
              <a:buNone/>
              <a:defRPr sz="1600" b="1" kern="1200">
                <a:solidFill>
                  <a:schemeClr val="tx2"/>
                </a:solidFill>
                <a:latin typeface="+mn-lt"/>
                <a:ea typeface="+mn-ea"/>
                <a:cs typeface="+mn-cs"/>
              </a:defRPr>
            </a:lvl8pPr>
            <a:lvl9pPr marL="3657600" indent="0" algn="l" defTabSz="914400" rtl="0" eaLnBrk="1" latinLnBrk="0" hangingPunct="1">
              <a:spcBef>
                <a:spcPts val="384"/>
              </a:spcBef>
              <a:buClr>
                <a:schemeClr val="accent1"/>
              </a:buClr>
              <a:buFont typeface="Symbol" pitchFamily="18" charset="2"/>
              <a:buNone/>
              <a:defRPr sz="1600" b="1" kern="1200">
                <a:solidFill>
                  <a:schemeClr val="tx2"/>
                </a:solidFill>
                <a:latin typeface="+mn-lt"/>
                <a:ea typeface="+mn-ea"/>
                <a:cs typeface="+mn-cs"/>
              </a:defRPr>
            </a:lvl9pPr>
          </a:lstStyle>
          <a:p>
            <a:r>
              <a:rPr lang="en-US" sz="1900" b="1" dirty="0" smtClean="0"/>
              <a:t>Provide Praise that uses students’ own past performance for comparisons</a:t>
            </a:r>
            <a:endParaRPr lang="en-US" sz="1900" b="1" dirty="0"/>
          </a:p>
        </p:txBody>
      </p:sp>
    </p:spTree>
    <p:extLst>
      <p:ext uri="{BB962C8B-B14F-4D97-AF65-F5344CB8AC3E}">
        <p14:creationId xmlns:p14="http://schemas.microsoft.com/office/powerpoint/2010/main" val="174976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wipe(down)">
                                      <p:cBhvr>
                                        <p:cTn id="20" dur="500"/>
                                        <p:tgtEl>
                                          <p:spTgt spid="4">
                                            <p:txEl>
                                              <p:pRg st="2" end="2"/>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wipe(down)">
                                      <p:cBhvr>
                                        <p:cTn id="23" dur="500"/>
                                        <p:tgtEl>
                                          <p:spTgt spid="4">
                                            <p:txEl>
                                              <p:pRg st="3" end="3"/>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wipe(down)">
                                      <p:cBhvr>
                                        <p:cTn id="26" dur="50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wipe(down)">
                                      <p:cBhvr>
                                        <p:cTn id="31" dur="500"/>
                                        <p:tgtEl>
                                          <p:spTgt spid="4">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Effect transition="in" filter="wipe(down)">
                                      <p:cBhvr>
                                        <p:cTn id="36" dur="500"/>
                                        <p:tgtEl>
                                          <p:spTgt spid="8">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7">
                                            <p:txEl>
                                              <p:pRg st="0" end="0"/>
                                            </p:txEl>
                                          </p:spTgt>
                                        </p:tgtEl>
                                        <p:attrNameLst>
                                          <p:attrName>style.visibility</p:attrName>
                                        </p:attrNameLst>
                                      </p:cBhvr>
                                      <p:to>
                                        <p:strVal val="visible"/>
                                      </p:to>
                                    </p:set>
                                    <p:animEffect transition="in" filter="wipe(down)">
                                      <p:cBhvr>
                                        <p:cTn id="41" dur="500"/>
                                        <p:tgtEl>
                                          <p:spTgt spid="7">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7">
                                            <p:txEl>
                                              <p:pRg st="1" end="1"/>
                                            </p:txEl>
                                          </p:spTgt>
                                        </p:tgtEl>
                                        <p:attrNameLst>
                                          <p:attrName>style.visibility</p:attrName>
                                        </p:attrNameLst>
                                      </p:cBhvr>
                                      <p:to>
                                        <p:strVal val="visible"/>
                                      </p:to>
                                    </p:set>
                                    <p:animEffect transition="in" filter="wipe(down)">
                                      <p:cBhvr>
                                        <p:cTn id="46" dur="500"/>
                                        <p:tgtEl>
                                          <p:spTgt spid="7">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7">
                                            <p:txEl>
                                              <p:pRg st="2" end="2"/>
                                            </p:txEl>
                                          </p:spTgt>
                                        </p:tgtEl>
                                        <p:attrNameLst>
                                          <p:attrName>style.visibility</p:attrName>
                                        </p:attrNameLst>
                                      </p:cBhvr>
                                      <p:to>
                                        <p:strVal val="visible"/>
                                      </p:to>
                                    </p:set>
                                    <p:animEffect transition="in" filter="wipe(down)">
                                      <p:cBhvr>
                                        <p:cTn id="51"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914400"/>
          </a:xfrm>
        </p:spPr>
        <p:txBody>
          <a:bodyPr>
            <a:normAutofit fontScale="90000"/>
          </a:bodyPr>
          <a:lstStyle/>
          <a:p>
            <a:r>
              <a:rPr lang="en-US" dirty="0">
                <a:solidFill>
                  <a:schemeClr val="tx1"/>
                </a:solidFill>
              </a:rPr>
              <a:t>To Praise or not to praise….</a:t>
            </a:r>
            <a:r>
              <a:rPr lang="en-US" sz="3600" dirty="0">
                <a:solidFill>
                  <a:schemeClr val="tx1"/>
                </a:solidFill>
              </a:rPr>
              <a:t>that has been the question?</a:t>
            </a:r>
            <a:endParaRPr lang="en-US" dirty="0"/>
          </a:p>
        </p:txBody>
      </p:sp>
      <p:sp>
        <p:nvSpPr>
          <p:cNvPr id="5" name="Text Placeholder 4"/>
          <p:cNvSpPr>
            <a:spLocks noGrp="1"/>
          </p:cNvSpPr>
          <p:nvPr>
            <p:ph type="body" sz="quarter" idx="3"/>
          </p:nvPr>
        </p:nvSpPr>
        <p:spPr>
          <a:xfrm>
            <a:off x="990600" y="1219200"/>
            <a:ext cx="6858000" cy="533400"/>
          </a:xfrm>
        </p:spPr>
        <p:txBody>
          <a:bodyPr>
            <a:noAutofit/>
          </a:bodyPr>
          <a:lstStyle/>
          <a:p>
            <a:r>
              <a:rPr lang="en-US" sz="2200" b="1" dirty="0"/>
              <a:t>Provide </a:t>
            </a:r>
            <a:r>
              <a:rPr lang="en-US" sz="2200" b="1" dirty="0" smtClean="0"/>
              <a:t>Praise that focuses on effort and achievements</a:t>
            </a:r>
            <a:endParaRPr lang="en-US" sz="2200" b="1" dirty="0"/>
          </a:p>
        </p:txBody>
      </p:sp>
      <p:sp>
        <p:nvSpPr>
          <p:cNvPr id="6" name="Content Placeholder 5"/>
          <p:cNvSpPr>
            <a:spLocks noGrp="1"/>
          </p:cNvSpPr>
          <p:nvPr>
            <p:ph sz="quarter" idx="4"/>
          </p:nvPr>
        </p:nvSpPr>
        <p:spPr>
          <a:xfrm>
            <a:off x="228600" y="1752600"/>
            <a:ext cx="8686800" cy="4800600"/>
          </a:xfrm>
        </p:spPr>
        <p:txBody>
          <a:bodyPr>
            <a:normAutofit fontScale="77500" lnSpcReduction="20000"/>
          </a:bodyPr>
          <a:lstStyle/>
          <a:p>
            <a:r>
              <a:rPr lang="en-US" sz="1900" dirty="0" smtClean="0"/>
              <a:t>Researcher Carol </a:t>
            </a:r>
            <a:r>
              <a:rPr lang="en-US" sz="1900" dirty="0" err="1" smtClean="0"/>
              <a:t>Dweck</a:t>
            </a:r>
            <a:r>
              <a:rPr lang="en-US" sz="1900" dirty="0" smtClean="0"/>
              <a:t> (2008) and colleagues have identified two mindsets that people may use to view the world:  Fixed and Growth.</a:t>
            </a:r>
          </a:p>
          <a:p>
            <a:r>
              <a:rPr lang="en-US" sz="1900" b="1" u="sng" dirty="0" smtClean="0"/>
              <a:t>Fixed</a:t>
            </a:r>
            <a:r>
              <a:rPr lang="en-US" sz="1900" dirty="0" smtClean="0"/>
              <a:t>– performance that is primarily due to a fixed, inherent attribute.</a:t>
            </a:r>
          </a:p>
          <a:p>
            <a:pPr lvl="1">
              <a:buFont typeface="Wingdings" panose="05000000000000000000" pitchFamily="2" charset="2"/>
              <a:buChar char="§"/>
            </a:pPr>
            <a:r>
              <a:rPr lang="en-US" sz="1700" dirty="0" smtClean="0"/>
              <a:t>Such individuals believe that doing well is evidence that they are inherently smart, talented, or athletically endowed.  While doing poorly is evidence that they are inherently “stupid” or lack talent in the performance area.</a:t>
            </a:r>
          </a:p>
          <a:p>
            <a:pPr lvl="1">
              <a:buFont typeface="Wingdings" panose="05000000000000000000" pitchFamily="2" charset="2"/>
              <a:buChar char="§"/>
            </a:pPr>
            <a:r>
              <a:rPr lang="en-US" sz="1700" dirty="0" smtClean="0"/>
              <a:t>Those of a fixed mindset believe that good or poor performance is a product of an inherent quality rather than effort and learning.</a:t>
            </a:r>
          </a:p>
          <a:p>
            <a:pPr lvl="1">
              <a:buFont typeface="Wingdings" panose="05000000000000000000" pitchFamily="2" charset="2"/>
              <a:buChar char="§"/>
            </a:pPr>
            <a:r>
              <a:rPr lang="en-US" sz="1700" dirty="0" smtClean="0"/>
              <a:t>They are unwilling to take risks that might lead to failure and they have difficulty handling failure.</a:t>
            </a:r>
          </a:p>
          <a:p>
            <a:pPr lvl="1">
              <a:buFont typeface="Wingdings" panose="05000000000000000000" pitchFamily="2" charset="2"/>
              <a:buChar char="§"/>
            </a:pPr>
            <a:r>
              <a:rPr lang="en-US" sz="1700" dirty="0" smtClean="0"/>
              <a:t>They feel that excellent performance should not require effort; if a task does take a great deal of sustained effort, they use this as evidence of lack of intelligence or talent.</a:t>
            </a:r>
          </a:p>
          <a:p>
            <a:pPr lvl="1">
              <a:buFont typeface="Wingdings" panose="05000000000000000000" pitchFamily="2" charset="2"/>
              <a:buChar char="§"/>
            </a:pPr>
            <a:r>
              <a:rPr lang="en-US" sz="1700" u="sng" dirty="0" smtClean="0"/>
              <a:t>Praise examples:  </a:t>
            </a:r>
            <a:r>
              <a:rPr lang="en-US" sz="1700" dirty="0" smtClean="0"/>
              <a:t>“You are so smart,” “You are a born athlete,” or “Your talent as an artist is amazing.”</a:t>
            </a:r>
          </a:p>
          <a:p>
            <a:r>
              <a:rPr lang="en-US" sz="1900" b="1" u="sng" dirty="0" smtClean="0"/>
              <a:t>Growth</a:t>
            </a:r>
            <a:r>
              <a:rPr lang="en-US" sz="1900" dirty="0" smtClean="0"/>
              <a:t>– performance is related to effort and learning.</a:t>
            </a:r>
          </a:p>
          <a:p>
            <a:pPr lvl="1">
              <a:buFont typeface="Wingdings" panose="05000000000000000000" pitchFamily="2" charset="2"/>
              <a:buChar char="§"/>
            </a:pPr>
            <a:r>
              <a:rPr lang="en-US" sz="1700" dirty="0" smtClean="0"/>
              <a:t>Willing to take risks and readily accept challenges.</a:t>
            </a:r>
          </a:p>
          <a:p>
            <a:pPr lvl="1">
              <a:buFont typeface="Wingdings" panose="05000000000000000000" pitchFamily="2" charset="2"/>
              <a:buChar char="§"/>
            </a:pPr>
            <a:r>
              <a:rPr lang="en-US" sz="1700" dirty="0" smtClean="0"/>
              <a:t>When faced with a mistake, rather than retreating, they are eager to learn and apply the necessary effort to improve.</a:t>
            </a:r>
          </a:p>
          <a:p>
            <a:pPr lvl="1">
              <a:buFont typeface="Wingdings" panose="05000000000000000000" pitchFamily="2" charset="2"/>
              <a:buChar char="§"/>
            </a:pPr>
            <a:r>
              <a:rPr lang="en-US" sz="1700" dirty="0" smtClean="0"/>
              <a:t>For them, learning itself is the desired outcome.</a:t>
            </a:r>
            <a:endParaRPr lang="en-US" dirty="0" smtClean="0"/>
          </a:p>
          <a:p>
            <a:pPr>
              <a:buFont typeface="Wingdings" panose="05000000000000000000" pitchFamily="2" charset="2"/>
              <a:buChar char="§"/>
            </a:pPr>
            <a:r>
              <a:rPr lang="en-US" sz="1900" b="1" dirty="0" smtClean="0"/>
              <a:t>How can we as teachers promote this way of viewing experience?</a:t>
            </a:r>
          </a:p>
          <a:p>
            <a:pPr lvl="1">
              <a:buFont typeface="Wingdings" panose="05000000000000000000" pitchFamily="2" charset="2"/>
              <a:buChar char="§"/>
            </a:pPr>
            <a:r>
              <a:rPr lang="en-US" sz="1700" dirty="0" smtClean="0"/>
              <a:t>One way is the wording of our praise.</a:t>
            </a:r>
          </a:p>
          <a:p>
            <a:pPr lvl="1">
              <a:buFont typeface="Wingdings" panose="05000000000000000000" pitchFamily="2" charset="2"/>
              <a:buChar char="§"/>
            </a:pPr>
            <a:r>
              <a:rPr lang="en-US" sz="1700" dirty="0" smtClean="0"/>
              <a:t>Praise focuses on strategy use, task performance, and study strategies.</a:t>
            </a:r>
          </a:p>
          <a:p>
            <a:pPr lvl="1">
              <a:buFont typeface="Wingdings" panose="05000000000000000000" pitchFamily="2" charset="2"/>
              <a:buChar char="§"/>
            </a:pPr>
            <a:r>
              <a:rPr lang="en-US" sz="1700" dirty="0" smtClean="0"/>
              <a:t>As well as, attributes that students can manage and control like effort, persistence, practice, concentration, and good choices.</a:t>
            </a:r>
          </a:p>
          <a:p>
            <a:pPr lvl="1">
              <a:buFont typeface="Wingdings" panose="05000000000000000000" pitchFamily="2" charset="2"/>
              <a:buChar char="§"/>
            </a:pPr>
            <a:r>
              <a:rPr lang="en-US" sz="1700" dirty="0" smtClean="0"/>
              <a:t>Effective praise should help students make connections between effort and success.</a:t>
            </a:r>
          </a:p>
          <a:p>
            <a:pPr lvl="1">
              <a:buFont typeface="Wingdings" panose="05000000000000000000" pitchFamily="2" charset="2"/>
              <a:buChar char="§"/>
            </a:pPr>
            <a:r>
              <a:rPr lang="en-US" sz="1700" dirty="0" smtClean="0"/>
              <a:t>Replace fixed praise with:  “You really must have worked hard on….,” “Your daily practice </a:t>
            </a:r>
            <a:r>
              <a:rPr lang="en-US" sz="1700" dirty="0" smtClean="0"/>
              <a:t>is really </a:t>
            </a:r>
            <a:r>
              <a:rPr lang="en-US" sz="1700" dirty="0" smtClean="0"/>
              <a:t>paid off ….,” “You have learned so many watercolor techniques.  They are more and more evident in your paintings.”</a:t>
            </a:r>
          </a:p>
          <a:p>
            <a:pPr lvl="1">
              <a:buFont typeface="Wingdings" panose="05000000000000000000" pitchFamily="2" charset="2"/>
              <a:buChar char="§"/>
            </a:pPr>
            <a:endParaRPr lang="en-US" sz="1700" dirty="0" smtClean="0"/>
          </a:p>
        </p:txBody>
      </p:sp>
      <p:sp>
        <p:nvSpPr>
          <p:cNvPr id="7" name="Content Placeholder 6"/>
          <p:cNvSpPr>
            <a:spLocks noGrp="1"/>
          </p:cNvSpPr>
          <p:nvPr>
            <p:ph sz="half" idx="2"/>
          </p:nvPr>
        </p:nvSpPr>
        <p:spPr>
          <a:xfrm>
            <a:off x="5943600" y="6477000"/>
            <a:ext cx="2971800" cy="258763"/>
          </a:xfrm>
        </p:spPr>
        <p:txBody>
          <a:bodyPr>
            <a:normAutofit lnSpcReduction="10000"/>
          </a:bodyPr>
          <a:lstStyle/>
          <a:p>
            <a:r>
              <a:rPr lang="en-US" sz="1200" b="1" dirty="0" smtClean="0"/>
              <a:t>See Fixed-Growth mindset handouts</a:t>
            </a:r>
            <a:endParaRPr lang="en-US" sz="1200" b="1" dirty="0"/>
          </a:p>
        </p:txBody>
      </p:sp>
    </p:spTree>
    <p:extLst>
      <p:ext uri="{BB962C8B-B14F-4D97-AF65-F5344CB8AC3E}">
        <p14:creationId xmlns:p14="http://schemas.microsoft.com/office/powerpoint/2010/main" val="73374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2000"/>
                                        <p:tgtEl>
                                          <p:spTgt spid="6">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circle(in)">
                                      <p:cBhvr>
                                        <p:cTn id="15" dur="20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circle(in)">
                                      <p:cBhvr>
                                        <p:cTn id="20" dur="2000"/>
                                        <p:tgtEl>
                                          <p:spTgt spid="6">
                                            <p:txEl>
                                              <p:pRg st="3" end="3"/>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circle(in)">
                                      <p:cBhvr>
                                        <p:cTn id="23" dur="2000"/>
                                        <p:tgtEl>
                                          <p:spTgt spid="6">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circle(in)">
                                      <p:cBhvr>
                                        <p:cTn id="28" dur="2000"/>
                                        <p:tgtEl>
                                          <p:spTgt spid="6">
                                            <p:txEl>
                                              <p:pRg st="5" end="5"/>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circle(in)">
                                      <p:cBhvr>
                                        <p:cTn id="31" dur="2000"/>
                                        <p:tgtEl>
                                          <p:spTgt spid="6">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6">
                                            <p:txEl>
                                              <p:pRg st="7" end="7"/>
                                            </p:txEl>
                                          </p:spTgt>
                                        </p:tgtEl>
                                        <p:attrNameLst>
                                          <p:attrName>style.visibility</p:attrName>
                                        </p:attrNameLst>
                                      </p:cBhvr>
                                      <p:to>
                                        <p:strVal val="visible"/>
                                      </p:to>
                                    </p:set>
                                    <p:animEffect transition="in" filter="circle(in)">
                                      <p:cBhvr>
                                        <p:cTn id="36" dur="2000"/>
                                        <p:tgtEl>
                                          <p:spTgt spid="6">
                                            <p:txEl>
                                              <p:pRg st="7" end="7"/>
                                            </p:txEl>
                                          </p:spTgt>
                                        </p:tgtEl>
                                      </p:cBhvr>
                                    </p:animEffect>
                                  </p:childTnLst>
                                </p:cTn>
                              </p:par>
                              <p:par>
                                <p:cTn id="37" presetID="6" presetClass="entr" presetSubtype="16" fill="hold" nodeType="with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Effect transition="in" filter="circle(in)">
                                      <p:cBhvr>
                                        <p:cTn id="39" dur="2000"/>
                                        <p:tgtEl>
                                          <p:spTgt spid="6">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6">
                                            <p:txEl>
                                              <p:pRg st="9" end="9"/>
                                            </p:txEl>
                                          </p:spTgt>
                                        </p:tgtEl>
                                        <p:attrNameLst>
                                          <p:attrName>style.visibility</p:attrName>
                                        </p:attrNameLst>
                                      </p:cBhvr>
                                      <p:to>
                                        <p:strVal val="visible"/>
                                      </p:to>
                                    </p:set>
                                    <p:animEffect transition="in" filter="circle(in)">
                                      <p:cBhvr>
                                        <p:cTn id="44" dur="2000"/>
                                        <p:tgtEl>
                                          <p:spTgt spid="6">
                                            <p:txEl>
                                              <p:pRg st="9" end="9"/>
                                            </p:txEl>
                                          </p:spTgt>
                                        </p:tgtEl>
                                      </p:cBhvr>
                                    </p:animEffect>
                                  </p:childTnLst>
                                </p:cTn>
                              </p:par>
                              <p:par>
                                <p:cTn id="45" presetID="6" presetClass="entr" presetSubtype="16" fill="hold" nodeType="with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animEffect transition="in" filter="circle(in)">
                                      <p:cBhvr>
                                        <p:cTn id="47" dur="2000"/>
                                        <p:tgtEl>
                                          <p:spTgt spid="6">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6">
                                            <p:txEl>
                                              <p:pRg st="11" end="11"/>
                                            </p:txEl>
                                          </p:spTgt>
                                        </p:tgtEl>
                                        <p:attrNameLst>
                                          <p:attrName>style.visibility</p:attrName>
                                        </p:attrNameLst>
                                      </p:cBhvr>
                                      <p:to>
                                        <p:strVal val="visible"/>
                                      </p:to>
                                    </p:set>
                                    <p:animEffect transition="in" filter="circle(in)">
                                      <p:cBhvr>
                                        <p:cTn id="52" dur="2000"/>
                                        <p:tgtEl>
                                          <p:spTgt spid="6">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6">
                                            <p:txEl>
                                              <p:pRg st="12" end="12"/>
                                            </p:txEl>
                                          </p:spTgt>
                                        </p:tgtEl>
                                        <p:attrNameLst>
                                          <p:attrName>style.visibility</p:attrName>
                                        </p:attrNameLst>
                                      </p:cBhvr>
                                      <p:to>
                                        <p:strVal val="visible"/>
                                      </p:to>
                                    </p:set>
                                    <p:animEffect transition="in" filter="circle(in)">
                                      <p:cBhvr>
                                        <p:cTn id="57" dur="2000"/>
                                        <p:tgtEl>
                                          <p:spTgt spid="6">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6">
                                            <p:txEl>
                                              <p:pRg st="13" end="13"/>
                                            </p:txEl>
                                          </p:spTgt>
                                        </p:tgtEl>
                                        <p:attrNameLst>
                                          <p:attrName>style.visibility</p:attrName>
                                        </p:attrNameLst>
                                      </p:cBhvr>
                                      <p:to>
                                        <p:strVal val="visible"/>
                                      </p:to>
                                    </p:set>
                                    <p:animEffect transition="in" filter="circle(in)">
                                      <p:cBhvr>
                                        <p:cTn id="62" dur="2000"/>
                                        <p:tgtEl>
                                          <p:spTgt spid="6">
                                            <p:txEl>
                                              <p:pRg st="13" end="1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6">
                                            <p:txEl>
                                              <p:pRg st="14" end="14"/>
                                            </p:txEl>
                                          </p:spTgt>
                                        </p:tgtEl>
                                        <p:attrNameLst>
                                          <p:attrName>style.visibility</p:attrName>
                                        </p:attrNameLst>
                                      </p:cBhvr>
                                      <p:to>
                                        <p:strVal val="visible"/>
                                      </p:to>
                                    </p:set>
                                    <p:animEffect transition="in" filter="circle(in)">
                                      <p:cBhvr>
                                        <p:cTn id="67" dur="2000"/>
                                        <p:tgtEl>
                                          <p:spTgt spid="6">
                                            <p:txEl>
                                              <p:pRg st="14" end="1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nodeType="clickEffect">
                                  <p:stCondLst>
                                    <p:cond delay="0"/>
                                  </p:stCondLst>
                                  <p:childTnLst>
                                    <p:set>
                                      <p:cBhvr>
                                        <p:cTn id="71" dur="1" fill="hold">
                                          <p:stCondLst>
                                            <p:cond delay="0"/>
                                          </p:stCondLst>
                                        </p:cTn>
                                        <p:tgtEl>
                                          <p:spTgt spid="6">
                                            <p:txEl>
                                              <p:pRg st="15" end="15"/>
                                            </p:txEl>
                                          </p:spTgt>
                                        </p:tgtEl>
                                        <p:attrNameLst>
                                          <p:attrName>style.visibility</p:attrName>
                                        </p:attrNameLst>
                                      </p:cBhvr>
                                      <p:to>
                                        <p:strVal val="visible"/>
                                      </p:to>
                                    </p:set>
                                    <p:animEffect transition="in" filter="circle(in)">
                                      <p:cBhvr>
                                        <p:cTn id="72" dur="2000"/>
                                        <p:tgtEl>
                                          <p:spTgt spid="6">
                                            <p:txEl>
                                              <p:pRg st="15" end="1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nodeType="clickEffect">
                                  <p:stCondLst>
                                    <p:cond delay="0"/>
                                  </p:stCondLst>
                                  <p:childTnLst>
                                    <p:set>
                                      <p:cBhvr>
                                        <p:cTn id="76" dur="1" fill="hold">
                                          <p:stCondLst>
                                            <p:cond delay="0"/>
                                          </p:stCondLst>
                                        </p:cTn>
                                        <p:tgtEl>
                                          <p:spTgt spid="6">
                                            <p:txEl>
                                              <p:pRg st="16" end="16"/>
                                            </p:txEl>
                                          </p:spTgt>
                                        </p:tgtEl>
                                        <p:attrNameLst>
                                          <p:attrName>style.visibility</p:attrName>
                                        </p:attrNameLst>
                                      </p:cBhvr>
                                      <p:to>
                                        <p:strVal val="visible"/>
                                      </p:to>
                                    </p:set>
                                    <p:animEffect transition="in" filter="circle(in)">
                                      <p:cBhvr>
                                        <p:cTn id="77" dur="2000"/>
                                        <p:tgtEl>
                                          <p:spTgt spid="6">
                                            <p:txEl>
                                              <p:pRg st="16" end="1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nodeType="clickEffect">
                                  <p:stCondLst>
                                    <p:cond delay="0"/>
                                  </p:stCondLst>
                                  <p:childTnLst>
                                    <p:set>
                                      <p:cBhvr>
                                        <p:cTn id="81" dur="1" fill="hold">
                                          <p:stCondLst>
                                            <p:cond delay="0"/>
                                          </p:stCondLst>
                                        </p:cTn>
                                        <p:tgtEl>
                                          <p:spTgt spid="7">
                                            <p:txEl>
                                              <p:pRg st="0" end="0"/>
                                            </p:txEl>
                                          </p:spTgt>
                                        </p:tgtEl>
                                        <p:attrNameLst>
                                          <p:attrName>style.visibility</p:attrName>
                                        </p:attrNameLst>
                                      </p:cBhvr>
                                      <p:to>
                                        <p:strVal val="visible"/>
                                      </p:to>
                                    </p:set>
                                    <p:animEffect transition="in" filter="circle(in)">
                                      <p:cBhvr>
                                        <p:cTn id="82"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914400"/>
          </a:xfrm>
        </p:spPr>
        <p:txBody>
          <a:bodyPr>
            <a:normAutofit fontScale="90000"/>
          </a:bodyPr>
          <a:lstStyle/>
          <a:p>
            <a:r>
              <a:rPr lang="en-US" dirty="0">
                <a:solidFill>
                  <a:schemeClr val="tx1"/>
                </a:solidFill>
              </a:rPr>
              <a:t>To Praise or not to praise….</a:t>
            </a:r>
            <a:r>
              <a:rPr lang="en-US" sz="3600" dirty="0">
                <a:solidFill>
                  <a:schemeClr val="tx1"/>
                </a:solidFill>
              </a:rPr>
              <a:t>that has been the question?</a:t>
            </a:r>
            <a:endParaRPr lang="en-US" dirty="0"/>
          </a:p>
        </p:txBody>
      </p:sp>
      <p:sp>
        <p:nvSpPr>
          <p:cNvPr id="4" name="Content Placeholder 3"/>
          <p:cNvSpPr>
            <a:spLocks noGrp="1"/>
          </p:cNvSpPr>
          <p:nvPr>
            <p:ph sz="half" idx="2"/>
          </p:nvPr>
        </p:nvSpPr>
        <p:spPr>
          <a:xfrm>
            <a:off x="533400" y="1676400"/>
            <a:ext cx="8077200" cy="3886200"/>
          </a:xfrm>
        </p:spPr>
        <p:txBody>
          <a:bodyPr>
            <a:normAutofit lnSpcReduction="10000"/>
          </a:bodyPr>
          <a:lstStyle/>
          <a:p>
            <a:pPr>
              <a:buFont typeface="Wingdings" panose="05000000000000000000" pitchFamily="2" charset="2"/>
              <a:buChar char="§"/>
            </a:pPr>
            <a:r>
              <a:rPr lang="en-US" sz="1800" dirty="0" smtClean="0"/>
              <a:t>As with corrections, the tone of the praise will predict how students receive it.</a:t>
            </a:r>
          </a:p>
          <a:p>
            <a:pPr>
              <a:buFont typeface="Wingdings" panose="05000000000000000000" pitchFamily="2" charset="2"/>
              <a:buChar char="§"/>
            </a:pPr>
            <a:r>
              <a:rPr lang="en-US" sz="1800" dirty="0" smtClean="0"/>
              <a:t>When hearing a praise comment, the students must believe that the teacher </a:t>
            </a:r>
            <a:r>
              <a:rPr lang="en-US" sz="1800" i="1" dirty="0" smtClean="0"/>
              <a:t>really</a:t>
            </a:r>
            <a:r>
              <a:rPr lang="en-US" sz="1800" dirty="0" smtClean="0"/>
              <a:t> means what he/she is saying.</a:t>
            </a:r>
          </a:p>
          <a:p>
            <a:pPr>
              <a:buFont typeface="Wingdings" panose="05000000000000000000" pitchFamily="2" charset="2"/>
              <a:buChar char="§"/>
            </a:pPr>
            <a:r>
              <a:rPr lang="en-US" sz="1800" dirty="0" smtClean="0"/>
              <a:t>Many variables can add to the credibility of the comments.</a:t>
            </a:r>
          </a:p>
          <a:p>
            <a:pPr lvl="1">
              <a:buFont typeface="Wingdings" panose="05000000000000000000" pitchFamily="2" charset="2"/>
              <a:buChar char="§"/>
            </a:pPr>
            <a:r>
              <a:rPr lang="en-US" dirty="0" smtClean="0"/>
              <a:t>Words must actually be </a:t>
            </a:r>
            <a:r>
              <a:rPr lang="en-US" dirty="0" smtClean="0"/>
              <a:t>positive……</a:t>
            </a:r>
            <a:endParaRPr lang="en-US" dirty="0" smtClean="0"/>
          </a:p>
          <a:p>
            <a:pPr lvl="2">
              <a:buFont typeface="Wingdings" panose="05000000000000000000" pitchFamily="2" charset="2"/>
              <a:buChar char="§"/>
            </a:pPr>
            <a:r>
              <a:rPr lang="en-US" sz="1200" dirty="0" smtClean="0"/>
              <a:t>“Amazing.  You actually got the answer correct….and to think it only took 5 weeks of the semester.  Well, let’s hope you remember it tomorrow.”  </a:t>
            </a:r>
            <a:r>
              <a:rPr lang="en-US" sz="1200" b="1" i="1" dirty="0" smtClean="0"/>
              <a:t>Thoughts?</a:t>
            </a:r>
          </a:p>
          <a:p>
            <a:pPr>
              <a:buFont typeface="Wingdings" panose="05000000000000000000" pitchFamily="2" charset="2"/>
              <a:buChar char="§"/>
            </a:pPr>
            <a:r>
              <a:rPr lang="en-US" sz="1700" dirty="0" smtClean="0"/>
              <a:t>Communication is so much more than the words that we say.  We communicate through our stance, the movements of our arms, the expressions on our faces, our tone of voice, the furrowing of our brows.  These variables need to be positive if the praise is to feel honoring to students.</a:t>
            </a:r>
          </a:p>
          <a:p>
            <a:pPr>
              <a:buFont typeface="Wingdings" panose="05000000000000000000" pitchFamily="2" charset="2"/>
              <a:buChar char="§"/>
            </a:pPr>
            <a:r>
              <a:rPr lang="en-US" sz="1700" dirty="0" smtClean="0"/>
              <a:t>It is useful to determine whether individual praise should be given publicly or privately.  Some students appreciate being praised publicly and acknowledged in front of their peers, while other students much prefer quiet, private acknowledgement.</a:t>
            </a:r>
          </a:p>
        </p:txBody>
      </p:sp>
      <p:sp>
        <p:nvSpPr>
          <p:cNvPr id="5" name="Text Placeholder 4"/>
          <p:cNvSpPr>
            <a:spLocks noGrp="1"/>
          </p:cNvSpPr>
          <p:nvPr>
            <p:ph type="body" sz="quarter" idx="3"/>
          </p:nvPr>
        </p:nvSpPr>
        <p:spPr>
          <a:xfrm>
            <a:off x="691896" y="1295400"/>
            <a:ext cx="7086600" cy="381000"/>
          </a:xfrm>
        </p:spPr>
        <p:txBody>
          <a:bodyPr>
            <a:noAutofit/>
          </a:bodyPr>
          <a:lstStyle/>
          <a:p>
            <a:r>
              <a:rPr lang="en-US" sz="2000" b="1" dirty="0"/>
              <a:t>Provide </a:t>
            </a:r>
            <a:r>
              <a:rPr lang="en-US" sz="2000" b="1" dirty="0" smtClean="0"/>
              <a:t>Praise that is positive, credible, and genuine</a:t>
            </a:r>
            <a:endParaRPr lang="en-US" sz="2000" b="1" dirty="0"/>
          </a:p>
        </p:txBody>
      </p:sp>
      <p:sp>
        <p:nvSpPr>
          <p:cNvPr id="6" name="Content Placeholder 5"/>
          <p:cNvSpPr>
            <a:spLocks noGrp="1"/>
          </p:cNvSpPr>
          <p:nvPr>
            <p:ph sz="quarter" idx="4"/>
          </p:nvPr>
        </p:nvSpPr>
        <p:spPr>
          <a:xfrm>
            <a:off x="533400" y="5867400"/>
            <a:ext cx="8121396" cy="685800"/>
          </a:xfrm>
        </p:spPr>
        <p:txBody>
          <a:bodyPr>
            <a:normAutofit/>
          </a:bodyPr>
          <a:lstStyle/>
          <a:p>
            <a:r>
              <a:rPr lang="en-US" sz="1900" dirty="0" smtClean="0"/>
              <a:t>Effective praise adds to the lesson; it doesn’t interfere with the pace or draw students’ attention away from the critical content being introduced.</a:t>
            </a:r>
            <a:endParaRPr lang="en-US" dirty="0"/>
          </a:p>
        </p:txBody>
      </p:sp>
      <p:sp>
        <p:nvSpPr>
          <p:cNvPr id="7" name="Text Placeholder 4"/>
          <p:cNvSpPr txBox="1">
            <a:spLocks/>
          </p:cNvSpPr>
          <p:nvPr/>
        </p:nvSpPr>
        <p:spPr>
          <a:xfrm>
            <a:off x="685800" y="5486400"/>
            <a:ext cx="8089392" cy="381000"/>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Clr>
                <a:schemeClr val="accent1"/>
              </a:buClr>
              <a:buSzPct val="100000"/>
              <a:buFont typeface="Symbol" pitchFamily="18" charset="2"/>
              <a:buNone/>
              <a:defRPr sz="2400" b="0" i="0" kern="1200">
                <a:solidFill>
                  <a:schemeClr val="tx2"/>
                </a:solidFill>
                <a:latin typeface="+mj-lt"/>
                <a:ea typeface="+mn-ea"/>
                <a:cs typeface="+mn-cs"/>
              </a:defRPr>
            </a:lvl1pPr>
            <a:lvl2pPr marL="457200" indent="0" algn="l" defTabSz="914400" rtl="0" eaLnBrk="1" latinLnBrk="0" hangingPunct="1">
              <a:spcBef>
                <a:spcPct val="20000"/>
              </a:spcBef>
              <a:buClr>
                <a:schemeClr val="accent1"/>
              </a:buClr>
              <a:buSzPct val="100000"/>
              <a:buFont typeface="Symbol" pitchFamily="18" charset="2"/>
              <a:buNone/>
              <a:defRPr sz="2000" b="1" kern="1200">
                <a:solidFill>
                  <a:schemeClr val="tx2"/>
                </a:solidFill>
                <a:latin typeface="+mn-lt"/>
                <a:ea typeface="+mn-ea"/>
                <a:cs typeface="+mn-cs"/>
              </a:defRPr>
            </a:lvl2pPr>
            <a:lvl3pPr marL="914400" indent="0" algn="l" defTabSz="914400" rtl="0" eaLnBrk="1" latinLnBrk="0" hangingPunct="1">
              <a:spcBef>
                <a:spcPct val="20000"/>
              </a:spcBef>
              <a:buClr>
                <a:schemeClr val="accent1"/>
              </a:buClr>
              <a:buSzPct val="100000"/>
              <a:buFont typeface="Symbol" pitchFamily="18" charset="2"/>
              <a:buNone/>
              <a:defRPr sz="1800" b="1" kern="1200">
                <a:solidFill>
                  <a:schemeClr val="tx2"/>
                </a:solidFill>
                <a:latin typeface="+mn-lt"/>
                <a:ea typeface="+mn-ea"/>
                <a:cs typeface="+mn-cs"/>
              </a:defRPr>
            </a:lvl3pPr>
            <a:lvl4pPr marL="1371600" indent="0" algn="l" defTabSz="914400" rtl="0" eaLnBrk="1" latinLnBrk="0" hangingPunct="1">
              <a:spcBef>
                <a:spcPct val="20000"/>
              </a:spcBef>
              <a:buClr>
                <a:schemeClr val="accent1"/>
              </a:buClr>
              <a:buSzPct val="100000"/>
              <a:buFont typeface="Symbol" pitchFamily="18" charset="2"/>
              <a:buNone/>
              <a:defRPr sz="1600" b="1" kern="1200">
                <a:solidFill>
                  <a:schemeClr val="tx2"/>
                </a:solidFill>
                <a:latin typeface="+mn-lt"/>
                <a:ea typeface="+mn-ea"/>
                <a:cs typeface="+mn-cs"/>
              </a:defRPr>
            </a:lvl4pPr>
            <a:lvl5pPr marL="1828800" indent="0" algn="l" defTabSz="914400" rtl="0" eaLnBrk="1" latinLnBrk="0" hangingPunct="1">
              <a:spcBef>
                <a:spcPct val="20000"/>
              </a:spcBef>
              <a:buClr>
                <a:schemeClr val="accent1"/>
              </a:buClr>
              <a:buSzPct val="100000"/>
              <a:buFont typeface="Symbol" pitchFamily="18" charset="2"/>
              <a:buNone/>
              <a:defRPr sz="1600" b="1" kern="1200">
                <a:solidFill>
                  <a:schemeClr val="tx2"/>
                </a:solidFill>
                <a:latin typeface="+mn-lt"/>
                <a:ea typeface="+mn-ea"/>
                <a:cs typeface="+mn-cs"/>
              </a:defRPr>
            </a:lvl5pPr>
            <a:lvl6pPr marL="2286000" indent="0" algn="l" defTabSz="914400" rtl="0" eaLnBrk="1" latinLnBrk="0" hangingPunct="1">
              <a:spcBef>
                <a:spcPts val="384"/>
              </a:spcBef>
              <a:buClr>
                <a:schemeClr val="accent1"/>
              </a:buClr>
              <a:buFont typeface="Symbol" pitchFamily="18" charset="2"/>
              <a:buNone/>
              <a:defRPr sz="1600" b="1" kern="1200">
                <a:solidFill>
                  <a:schemeClr val="tx2"/>
                </a:solidFill>
                <a:latin typeface="+mn-lt"/>
                <a:ea typeface="+mn-ea"/>
                <a:cs typeface="+mn-cs"/>
              </a:defRPr>
            </a:lvl6pPr>
            <a:lvl7pPr marL="2743200" indent="0" algn="l" defTabSz="914400" rtl="0" eaLnBrk="1" latinLnBrk="0" hangingPunct="1">
              <a:spcBef>
                <a:spcPts val="384"/>
              </a:spcBef>
              <a:buClr>
                <a:schemeClr val="accent1"/>
              </a:buClr>
              <a:buFont typeface="Symbol" pitchFamily="18" charset="2"/>
              <a:buNone/>
              <a:defRPr sz="1600" b="1" kern="1200">
                <a:solidFill>
                  <a:schemeClr val="tx2"/>
                </a:solidFill>
                <a:latin typeface="+mn-lt"/>
                <a:ea typeface="+mn-ea"/>
                <a:cs typeface="+mn-cs"/>
              </a:defRPr>
            </a:lvl7pPr>
            <a:lvl8pPr marL="3200400" indent="0" algn="l" defTabSz="914400" rtl="0" eaLnBrk="1" latinLnBrk="0" hangingPunct="1">
              <a:spcBef>
                <a:spcPts val="384"/>
              </a:spcBef>
              <a:buClr>
                <a:schemeClr val="accent1"/>
              </a:buClr>
              <a:buFont typeface="Symbol" pitchFamily="18" charset="2"/>
              <a:buNone/>
              <a:defRPr sz="1600" b="1" kern="1200">
                <a:solidFill>
                  <a:schemeClr val="tx2"/>
                </a:solidFill>
                <a:latin typeface="+mn-lt"/>
                <a:ea typeface="+mn-ea"/>
                <a:cs typeface="+mn-cs"/>
              </a:defRPr>
            </a:lvl8pPr>
            <a:lvl9pPr marL="3657600" indent="0" algn="l" defTabSz="914400" rtl="0" eaLnBrk="1" latinLnBrk="0" hangingPunct="1">
              <a:spcBef>
                <a:spcPts val="384"/>
              </a:spcBef>
              <a:buClr>
                <a:schemeClr val="accent1"/>
              </a:buClr>
              <a:buFont typeface="Symbol" pitchFamily="18" charset="2"/>
              <a:buNone/>
              <a:defRPr sz="1600" b="1" kern="1200">
                <a:solidFill>
                  <a:schemeClr val="tx2"/>
                </a:solidFill>
                <a:latin typeface="+mn-lt"/>
                <a:ea typeface="+mn-ea"/>
                <a:cs typeface="+mn-cs"/>
              </a:defRPr>
            </a:lvl9pPr>
          </a:lstStyle>
          <a:p>
            <a:r>
              <a:rPr lang="en-US" sz="2000" b="1" dirty="0" smtClean="0"/>
              <a:t>Provide Praise that flows with the lesson</a:t>
            </a:r>
            <a:endParaRPr lang="en-US" sz="2000" b="1" dirty="0"/>
          </a:p>
        </p:txBody>
      </p:sp>
    </p:spTree>
    <p:extLst>
      <p:ext uri="{BB962C8B-B14F-4D97-AF65-F5344CB8AC3E}">
        <p14:creationId xmlns:p14="http://schemas.microsoft.com/office/powerpoint/2010/main" val="262241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7" dur="500"/>
                                        <p:tgtEl>
                                          <p:spTgt spid="4">
                                            <p:txEl>
                                              <p:pRg st="3" end="3"/>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randombar(horizontal)">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randombar(horizontal)">
                                      <p:cBhvr>
                                        <p:cTn id="35" dur="500"/>
                                        <p:tgtEl>
                                          <p:spTgt spid="4">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4">
                                            <p:txEl>
                                              <p:pRg st="6" end="6"/>
                                            </p:txEl>
                                          </p:spTgt>
                                        </p:tgtEl>
                                        <p:attrNameLst>
                                          <p:attrName>style.visibility</p:attrName>
                                        </p:attrNameLst>
                                      </p:cBhvr>
                                      <p:to>
                                        <p:strVal val="visible"/>
                                      </p:to>
                                    </p:set>
                                    <p:animEffect transition="in" filter="randombar(horizontal)">
                                      <p:cBhvr>
                                        <p:cTn id="40" dur="500"/>
                                        <p:tgtEl>
                                          <p:spTgt spid="4">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nodeType="clickEffect">
                                  <p:stCondLst>
                                    <p:cond delay="0"/>
                                  </p:stCondLst>
                                  <p:childTnLst>
                                    <p:set>
                                      <p:cBhvr>
                                        <p:cTn id="44" dur="1" fill="hold">
                                          <p:stCondLst>
                                            <p:cond delay="0"/>
                                          </p:stCondLst>
                                        </p:cTn>
                                        <p:tgtEl>
                                          <p:spTgt spid="7">
                                            <p:txEl>
                                              <p:pRg st="0" end="0"/>
                                            </p:txEl>
                                          </p:spTgt>
                                        </p:tgtEl>
                                        <p:attrNameLst>
                                          <p:attrName>style.visibility</p:attrName>
                                        </p:attrNameLst>
                                      </p:cBhvr>
                                      <p:to>
                                        <p:strVal val="visible"/>
                                      </p:to>
                                    </p:set>
                                    <p:animEffect transition="in" filter="wipe(down)">
                                      <p:cBhvr>
                                        <p:cTn id="45" dur="580">
                                          <p:stCondLst>
                                            <p:cond delay="0"/>
                                          </p:stCondLst>
                                        </p:cTn>
                                        <p:tgtEl>
                                          <p:spTgt spid="7">
                                            <p:txEl>
                                              <p:pRg st="0" end="0"/>
                                            </p:txEl>
                                          </p:spTgt>
                                        </p:tgtEl>
                                      </p:cBhvr>
                                    </p:animEffect>
                                    <p:anim calcmode="lin" valueType="num">
                                      <p:cBhvr>
                                        <p:cTn id="46"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51" dur="26">
                                          <p:stCondLst>
                                            <p:cond delay="650"/>
                                          </p:stCondLst>
                                        </p:cTn>
                                        <p:tgtEl>
                                          <p:spTgt spid="7">
                                            <p:txEl>
                                              <p:pRg st="0" end="0"/>
                                            </p:txEl>
                                          </p:spTgt>
                                        </p:tgtEl>
                                      </p:cBhvr>
                                      <p:to x="100000" y="60000"/>
                                    </p:animScale>
                                    <p:animScale>
                                      <p:cBhvr>
                                        <p:cTn id="52" dur="166" decel="50000">
                                          <p:stCondLst>
                                            <p:cond delay="676"/>
                                          </p:stCondLst>
                                        </p:cTn>
                                        <p:tgtEl>
                                          <p:spTgt spid="7">
                                            <p:txEl>
                                              <p:pRg st="0" end="0"/>
                                            </p:txEl>
                                          </p:spTgt>
                                        </p:tgtEl>
                                      </p:cBhvr>
                                      <p:to x="100000" y="100000"/>
                                    </p:animScale>
                                    <p:animScale>
                                      <p:cBhvr>
                                        <p:cTn id="53" dur="26">
                                          <p:stCondLst>
                                            <p:cond delay="1312"/>
                                          </p:stCondLst>
                                        </p:cTn>
                                        <p:tgtEl>
                                          <p:spTgt spid="7">
                                            <p:txEl>
                                              <p:pRg st="0" end="0"/>
                                            </p:txEl>
                                          </p:spTgt>
                                        </p:tgtEl>
                                      </p:cBhvr>
                                      <p:to x="100000" y="80000"/>
                                    </p:animScale>
                                    <p:animScale>
                                      <p:cBhvr>
                                        <p:cTn id="54" dur="166" decel="50000">
                                          <p:stCondLst>
                                            <p:cond delay="1338"/>
                                          </p:stCondLst>
                                        </p:cTn>
                                        <p:tgtEl>
                                          <p:spTgt spid="7">
                                            <p:txEl>
                                              <p:pRg st="0" end="0"/>
                                            </p:txEl>
                                          </p:spTgt>
                                        </p:tgtEl>
                                      </p:cBhvr>
                                      <p:to x="100000" y="100000"/>
                                    </p:animScale>
                                    <p:animScale>
                                      <p:cBhvr>
                                        <p:cTn id="55" dur="26">
                                          <p:stCondLst>
                                            <p:cond delay="1642"/>
                                          </p:stCondLst>
                                        </p:cTn>
                                        <p:tgtEl>
                                          <p:spTgt spid="7">
                                            <p:txEl>
                                              <p:pRg st="0" end="0"/>
                                            </p:txEl>
                                          </p:spTgt>
                                        </p:tgtEl>
                                      </p:cBhvr>
                                      <p:to x="100000" y="90000"/>
                                    </p:animScale>
                                    <p:animScale>
                                      <p:cBhvr>
                                        <p:cTn id="56" dur="166" decel="50000">
                                          <p:stCondLst>
                                            <p:cond delay="1668"/>
                                          </p:stCondLst>
                                        </p:cTn>
                                        <p:tgtEl>
                                          <p:spTgt spid="7">
                                            <p:txEl>
                                              <p:pRg st="0" end="0"/>
                                            </p:txEl>
                                          </p:spTgt>
                                        </p:tgtEl>
                                      </p:cBhvr>
                                      <p:to x="100000" y="100000"/>
                                    </p:animScale>
                                    <p:animScale>
                                      <p:cBhvr>
                                        <p:cTn id="57" dur="26">
                                          <p:stCondLst>
                                            <p:cond delay="1808"/>
                                          </p:stCondLst>
                                        </p:cTn>
                                        <p:tgtEl>
                                          <p:spTgt spid="7">
                                            <p:txEl>
                                              <p:pRg st="0" end="0"/>
                                            </p:txEl>
                                          </p:spTgt>
                                        </p:tgtEl>
                                      </p:cBhvr>
                                      <p:to x="100000" y="95000"/>
                                    </p:animScale>
                                    <p:animScale>
                                      <p:cBhvr>
                                        <p:cTn id="58" dur="166" decel="50000">
                                          <p:stCondLst>
                                            <p:cond delay="1834"/>
                                          </p:stCondLst>
                                        </p:cTn>
                                        <p:tgtEl>
                                          <p:spTgt spid="7">
                                            <p:txEl>
                                              <p:pRg st="0" end="0"/>
                                            </p:txEl>
                                          </p:spTgt>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nodeType="clickEffect">
                                  <p:stCondLst>
                                    <p:cond delay="0"/>
                                  </p:stCondLst>
                                  <p:childTnLst>
                                    <p:set>
                                      <p:cBhvr>
                                        <p:cTn id="62" dur="1" fill="hold">
                                          <p:stCondLst>
                                            <p:cond delay="0"/>
                                          </p:stCondLst>
                                        </p:cTn>
                                        <p:tgtEl>
                                          <p:spTgt spid="6">
                                            <p:txEl>
                                              <p:pRg st="0" end="0"/>
                                            </p:txEl>
                                          </p:spTgt>
                                        </p:tgtEl>
                                        <p:attrNameLst>
                                          <p:attrName>style.visibility</p:attrName>
                                        </p:attrNameLst>
                                      </p:cBhvr>
                                      <p:to>
                                        <p:strVal val="visible"/>
                                      </p:to>
                                    </p:set>
                                    <p:animEffect transition="in" filter="wipe(down)">
                                      <p:cBhvr>
                                        <p:cTn id="63" dur="580">
                                          <p:stCondLst>
                                            <p:cond delay="0"/>
                                          </p:stCondLst>
                                        </p:cTn>
                                        <p:tgtEl>
                                          <p:spTgt spid="6">
                                            <p:txEl>
                                              <p:pRg st="0" end="0"/>
                                            </p:txEl>
                                          </p:spTgt>
                                        </p:tgtEl>
                                      </p:cBhvr>
                                    </p:animEffect>
                                    <p:anim calcmode="lin" valueType="num">
                                      <p:cBhvr>
                                        <p:cTn id="64"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69" dur="26">
                                          <p:stCondLst>
                                            <p:cond delay="650"/>
                                          </p:stCondLst>
                                        </p:cTn>
                                        <p:tgtEl>
                                          <p:spTgt spid="6">
                                            <p:txEl>
                                              <p:pRg st="0" end="0"/>
                                            </p:txEl>
                                          </p:spTgt>
                                        </p:tgtEl>
                                      </p:cBhvr>
                                      <p:to x="100000" y="60000"/>
                                    </p:animScale>
                                    <p:animScale>
                                      <p:cBhvr>
                                        <p:cTn id="70" dur="166" decel="50000">
                                          <p:stCondLst>
                                            <p:cond delay="676"/>
                                          </p:stCondLst>
                                        </p:cTn>
                                        <p:tgtEl>
                                          <p:spTgt spid="6">
                                            <p:txEl>
                                              <p:pRg st="0" end="0"/>
                                            </p:txEl>
                                          </p:spTgt>
                                        </p:tgtEl>
                                      </p:cBhvr>
                                      <p:to x="100000" y="100000"/>
                                    </p:animScale>
                                    <p:animScale>
                                      <p:cBhvr>
                                        <p:cTn id="71" dur="26">
                                          <p:stCondLst>
                                            <p:cond delay="1312"/>
                                          </p:stCondLst>
                                        </p:cTn>
                                        <p:tgtEl>
                                          <p:spTgt spid="6">
                                            <p:txEl>
                                              <p:pRg st="0" end="0"/>
                                            </p:txEl>
                                          </p:spTgt>
                                        </p:tgtEl>
                                      </p:cBhvr>
                                      <p:to x="100000" y="80000"/>
                                    </p:animScale>
                                    <p:animScale>
                                      <p:cBhvr>
                                        <p:cTn id="72" dur="166" decel="50000">
                                          <p:stCondLst>
                                            <p:cond delay="1338"/>
                                          </p:stCondLst>
                                        </p:cTn>
                                        <p:tgtEl>
                                          <p:spTgt spid="6">
                                            <p:txEl>
                                              <p:pRg st="0" end="0"/>
                                            </p:txEl>
                                          </p:spTgt>
                                        </p:tgtEl>
                                      </p:cBhvr>
                                      <p:to x="100000" y="100000"/>
                                    </p:animScale>
                                    <p:animScale>
                                      <p:cBhvr>
                                        <p:cTn id="73" dur="26">
                                          <p:stCondLst>
                                            <p:cond delay="1642"/>
                                          </p:stCondLst>
                                        </p:cTn>
                                        <p:tgtEl>
                                          <p:spTgt spid="6">
                                            <p:txEl>
                                              <p:pRg st="0" end="0"/>
                                            </p:txEl>
                                          </p:spTgt>
                                        </p:tgtEl>
                                      </p:cBhvr>
                                      <p:to x="100000" y="90000"/>
                                    </p:animScale>
                                    <p:animScale>
                                      <p:cBhvr>
                                        <p:cTn id="74" dur="166" decel="50000">
                                          <p:stCondLst>
                                            <p:cond delay="1668"/>
                                          </p:stCondLst>
                                        </p:cTn>
                                        <p:tgtEl>
                                          <p:spTgt spid="6">
                                            <p:txEl>
                                              <p:pRg st="0" end="0"/>
                                            </p:txEl>
                                          </p:spTgt>
                                        </p:tgtEl>
                                      </p:cBhvr>
                                      <p:to x="100000" y="100000"/>
                                    </p:animScale>
                                    <p:animScale>
                                      <p:cBhvr>
                                        <p:cTn id="75" dur="26">
                                          <p:stCondLst>
                                            <p:cond delay="1808"/>
                                          </p:stCondLst>
                                        </p:cTn>
                                        <p:tgtEl>
                                          <p:spTgt spid="6">
                                            <p:txEl>
                                              <p:pRg st="0" end="0"/>
                                            </p:txEl>
                                          </p:spTgt>
                                        </p:tgtEl>
                                      </p:cBhvr>
                                      <p:to x="100000" y="95000"/>
                                    </p:animScale>
                                    <p:animScale>
                                      <p:cBhvr>
                                        <p:cTn id="76" dur="166" decel="50000">
                                          <p:stCondLst>
                                            <p:cond delay="1834"/>
                                          </p:stCondLst>
                                        </p:cTn>
                                        <p:tgtEl>
                                          <p:spTgt spid="6">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5" name="Rectangle 3"/>
          <p:cNvSpPr>
            <a:spLocks noGrp="1" noChangeArrowheads="1"/>
          </p:cNvSpPr>
          <p:nvPr>
            <p:ph idx="1"/>
          </p:nvPr>
        </p:nvSpPr>
        <p:spPr>
          <a:xfrm>
            <a:off x="457200" y="228600"/>
            <a:ext cx="8229600" cy="5105400"/>
          </a:xfrm>
          <a:ln>
            <a:solidFill>
              <a:srgbClr val="FF0000"/>
            </a:solidFill>
          </a:ln>
        </p:spPr>
        <p:txBody>
          <a:bodyPr>
            <a:normAutofit/>
          </a:bodyPr>
          <a:lstStyle/>
          <a:p>
            <a:pPr marL="299933" indent="-299933" algn="ctr" defTabSz="799820">
              <a:lnSpc>
                <a:spcPct val="90000"/>
              </a:lnSpc>
              <a:buNone/>
              <a:defRPr/>
            </a:pPr>
            <a:endParaRPr lang="en-US" sz="5000" b="1" u="sng" dirty="0" smtClean="0"/>
          </a:p>
          <a:p>
            <a:pPr marL="299933" indent="-299933" algn="ctr" defTabSz="799820">
              <a:lnSpc>
                <a:spcPts val="6500"/>
              </a:lnSpc>
              <a:spcBef>
                <a:spcPts val="600"/>
              </a:spcBef>
              <a:buNone/>
              <a:defRPr/>
            </a:pPr>
            <a:r>
              <a:rPr lang="en-US" sz="5000" b="1" u="sng" dirty="0" smtClean="0"/>
              <a:t>Four Essential Delivery Skills:</a:t>
            </a:r>
            <a:endParaRPr lang="en-US" sz="5000" b="1" dirty="0" smtClean="0"/>
          </a:p>
          <a:p>
            <a:pPr marL="1143000" indent="-1143000" defTabSz="799820">
              <a:lnSpc>
                <a:spcPts val="6500"/>
              </a:lnSpc>
              <a:spcBef>
                <a:spcPts val="600"/>
              </a:spcBef>
              <a:buFont typeface="+mj-lt"/>
              <a:buAutoNum type="arabicPeriod"/>
              <a:defRPr/>
            </a:pPr>
            <a:r>
              <a:rPr lang="en-US" sz="4400" b="1" dirty="0" smtClean="0"/>
              <a:t>Eliciting Frequent Responses</a:t>
            </a:r>
            <a:endParaRPr lang="en-US" sz="4400" dirty="0"/>
          </a:p>
          <a:p>
            <a:pPr marL="1143000" indent="-1143000" defTabSz="799820">
              <a:lnSpc>
                <a:spcPct val="90000"/>
              </a:lnSpc>
              <a:buFont typeface="+mj-lt"/>
              <a:buAutoNum type="arabicPeriod"/>
              <a:defRPr/>
            </a:pPr>
            <a:r>
              <a:rPr lang="en-US" sz="3800" b="1" dirty="0" smtClean="0"/>
              <a:t>Monitoring Student Performance</a:t>
            </a:r>
            <a:endParaRPr lang="en-US" sz="3800" b="1" dirty="0"/>
          </a:p>
          <a:p>
            <a:pPr marL="1143000" indent="-1143000" defTabSz="799820">
              <a:lnSpc>
                <a:spcPct val="90000"/>
              </a:lnSpc>
              <a:buFont typeface="+mj-lt"/>
              <a:buAutoNum type="arabicPeriod"/>
              <a:defRPr/>
            </a:pPr>
            <a:r>
              <a:rPr lang="en-US" sz="4700" b="1" dirty="0" smtClean="0"/>
              <a:t>Providing Feedback</a:t>
            </a:r>
          </a:p>
          <a:p>
            <a:pPr marL="1143000" indent="-1143000" defTabSz="799820">
              <a:lnSpc>
                <a:spcPct val="90000"/>
              </a:lnSpc>
              <a:buFont typeface="+mj-lt"/>
              <a:buAutoNum type="arabicPeriod"/>
              <a:defRPr/>
            </a:pPr>
            <a:r>
              <a:rPr lang="en-US" sz="4700" b="1" dirty="0" smtClean="0"/>
              <a:t>Brisk Pacing</a:t>
            </a:r>
            <a:endParaRPr lang="en-US" sz="4700" dirty="0"/>
          </a:p>
        </p:txBody>
      </p:sp>
      <p:sp>
        <p:nvSpPr>
          <p:cNvPr id="6" name="Slide Number Placeholder 5"/>
          <p:cNvSpPr>
            <a:spLocks noGrp="1"/>
          </p:cNvSpPr>
          <p:nvPr>
            <p:ph type="sldNum" sz="quarter" idx="12"/>
          </p:nvPr>
        </p:nvSpPr>
        <p:spPr/>
        <p:txBody>
          <a:bodyPr/>
          <a:lstStyle/>
          <a:p>
            <a:pPr>
              <a:defRPr/>
            </a:pPr>
            <a:fld id="{F63D0C97-0C8D-D143-BB2E-7A5EC772CB74}" type="slidenum">
              <a:rPr lang="en-US"/>
              <a:pPr>
                <a:defRPr/>
              </a:pPr>
              <a:t>2</a:t>
            </a:fld>
            <a:endParaRPr lang="en-US" dirty="0"/>
          </a:p>
        </p:txBody>
      </p:sp>
    </p:spTree>
    <p:extLst>
      <p:ext uri="{BB962C8B-B14F-4D97-AF65-F5344CB8AC3E}">
        <p14:creationId xmlns:p14="http://schemas.microsoft.com/office/powerpoint/2010/main" val="20330360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90800"/>
            <a:ext cx="5029200" cy="838200"/>
          </a:xfrm>
        </p:spPr>
        <p:txBody>
          <a:bodyPr>
            <a:normAutofit/>
          </a:bodyPr>
          <a:lstStyle/>
          <a:p>
            <a:r>
              <a:rPr lang="en-US" sz="4000" dirty="0">
                <a:solidFill>
                  <a:schemeClr val="tx1"/>
                </a:solidFill>
              </a:rPr>
              <a:t>Review Application </a:t>
            </a:r>
            <a:r>
              <a:rPr lang="en-US" sz="4000" dirty="0" smtClean="0">
                <a:solidFill>
                  <a:schemeClr val="tx1"/>
                </a:solidFill>
              </a:rPr>
              <a:t>7.2</a:t>
            </a:r>
            <a:endParaRPr lang="en-US" sz="4000" dirty="0">
              <a:solidFill>
                <a:schemeClr val="tx1"/>
              </a:solidFill>
            </a:endParaRPr>
          </a:p>
        </p:txBody>
      </p:sp>
      <p:sp>
        <p:nvSpPr>
          <p:cNvPr id="3" name="Text Placeholder 2"/>
          <p:cNvSpPr>
            <a:spLocks noGrp="1"/>
          </p:cNvSpPr>
          <p:nvPr>
            <p:ph type="body" idx="1"/>
          </p:nvPr>
        </p:nvSpPr>
        <p:spPr>
          <a:xfrm>
            <a:off x="533400" y="762000"/>
            <a:ext cx="2514600" cy="762000"/>
          </a:xfrm>
        </p:spPr>
        <p:txBody>
          <a:bodyPr>
            <a:normAutofit lnSpcReduction="10000"/>
          </a:bodyPr>
          <a:lstStyle/>
          <a:p>
            <a:r>
              <a:rPr lang="en-US" b="1" u="sng" dirty="0" smtClean="0"/>
              <a:t>Praise Statements:</a:t>
            </a:r>
            <a:endParaRPr lang="en-US" b="1" u="sng" dirty="0"/>
          </a:p>
        </p:txBody>
      </p:sp>
      <p:sp>
        <p:nvSpPr>
          <p:cNvPr id="4" name="Content Placeholder 3"/>
          <p:cNvSpPr>
            <a:spLocks noGrp="1"/>
          </p:cNvSpPr>
          <p:nvPr>
            <p:ph sz="half" idx="2"/>
          </p:nvPr>
        </p:nvSpPr>
        <p:spPr>
          <a:xfrm>
            <a:off x="2895600" y="304800"/>
            <a:ext cx="6019800" cy="2209800"/>
          </a:xfrm>
        </p:spPr>
        <p:txBody>
          <a:bodyPr>
            <a:normAutofit fontScale="92500" lnSpcReduction="10000"/>
          </a:bodyPr>
          <a:lstStyle/>
          <a:p>
            <a:pPr>
              <a:buClrTx/>
            </a:pPr>
            <a:r>
              <a:rPr lang="en-US" dirty="0" smtClean="0"/>
              <a:t>(Like corrections) need to be thoughtfully given if they are to support our learners</a:t>
            </a:r>
          </a:p>
          <a:p>
            <a:pPr>
              <a:buClrTx/>
            </a:pPr>
            <a:r>
              <a:rPr lang="en-US" dirty="0" smtClean="0"/>
              <a:t>Need to be contingent, specific, informative, and genuine to …..</a:t>
            </a:r>
          </a:p>
          <a:p>
            <a:pPr lvl="2">
              <a:buClrTx/>
            </a:pPr>
            <a:r>
              <a:rPr lang="en-US" dirty="0" smtClean="0"/>
              <a:t>Honor students and Inform them about their growth</a:t>
            </a:r>
          </a:p>
          <a:p>
            <a:pPr lvl="2">
              <a:buClrTx/>
            </a:pPr>
            <a:r>
              <a:rPr lang="en-US" dirty="0" smtClean="0"/>
              <a:t>Help establish a positive climate where learning is encouraged</a:t>
            </a:r>
          </a:p>
          <a:p>
            <a:pPr lvl="2">
              <a:buClrTx/>
            </a:pPr>
            <a:r>
              <a:rPr lang="en-US" dirty="0" smtClean="0"/>
              <a:t>Strengthen the relationship between students and teacher</a:t>
            </a:r>
          </a:p>
          <a:p>
            <a:pPr lvl="2">
              <a:buClrTx/>
            </a:pPr>
            <a:endParaRPr lang="en-US" dirty="0"/>
          </a:p>
        </p:txBody>
      </p:sp>
      <p:sp>
        <p:nvSpPr>
          <p:cNvPr id="5" name="Text Placeholder 4"/>
          <p:cNvSpPr>
            <a:spLocks noGrp="1"/>
          </p:cNvSpPr>
          <p:nvPr>
            <p:ph type="body" sz="quarter" idx="3"/>
          </p:nvPr>
        </p:nvSpPr>
        <p:spPr>
          <a:xfrm>
            <a:off x="2819400" y="3505200"/>
            <a:ext cx="5943600" cy="411162"/>
          </a:xfrm>
        </p:spPr>
        <p:txBody>
          <a:bodyPr>
            <a:normAutofit fontScale="92500" lnSpcReduction="10000"/>
          </a:bodyPr>
          <a:lstStyle/>
          <a:p>
            <a:r>
              <a:rPr lang="en-US" dirty="0" smtClean="0"/>
              <a:t>Examples and Non-Examples of Praise</a:t>
            </a:r>
            <a:endParaRPr lang="en-US" dirty="0"/>
          </a:p>
        </p:txBody>
      </p:sp>
      <p:sp>
        <p:nvSpPr>
          <p:cNvPr id="6" name="Content Placeholder 5"/>
          <p:cNvSpPr>
            <a:spLocks noGrp="1"/>
          </p:cNvSpPr>
          <p:nvPr>
            <p:ph sz="quarter" idx="4"/>
          </p:nvPr>
        </p:nvSpPr>
        <p:spPr>
          <a:xfrm>
            <a:off x="1295400" y="3810000"/>
            <a:ext cx="6705600" cy="2971800"/>
          </a:xfrm>
        </p:spPr>
        <p:txBody>
          <a:bodyPr>
            <a:normAutofit fontScale="85000" lnSpcReduction="20000"/>
          </a:bodyPr>
          <a:lstStyle/>
          <a:p>
            <a:r>
              <a:rPr lang="en-US" b="1" u="sng" dirty="0" smtClean="0"/>
              <a:t>Directions:  </a:t>
            </a:r>
          </a:p>
          <a:p>
            <a:r>
              <a:rPr lang="en-US" dirty="0" smtClean="0"/>
              <a:t>As you examine the non-examples, note any changes that should be made in the correction procedure.</a:t>
            </a:r>
          </a:p>
          <a:p>
            <a:r>
              <a:rPr lang="en-US" dirty="0" smtClean="0"/>
              <a:t>The first two non-examples have been completed.  The </a:t>
            </a:r>
            <a:r>
              <a:rPr lang="en-US" u="sng" dirty="0" smtClean="0"/>
              <a:t>first one </a:t>
            </a:r>
            <a:r>
              <a:rPr lang="en-US" dirty="0" smtClean="0"/>
              <a:t>is how the event occurred and it was analyzed.  Then the event is repeated after being analyzed and written again.  Now this one if for how you would change it from the first use.  Items A, B, and C follow this set up.</a:t>
            </a:r>
          </a:p>
          <a:p>
            <a:r>
              <a:rPr lang="en-US" dirty="0" smtClean="0"/>
              <a:t>The remaining two sets are for your work.  Analyze the non-example correction and then in the repeated section, how would you change and improve upon the first use.</a:t>
            </a:r>
          </a:p>
          <a:p>
            <a:r>
              <a:rPr lang="en-US" dirty="0" smtClean="0"/>
              <a:t>Finally we will discuss and compare answers.</a:t>
            </a:r>
            <a:endParaRPr lang="en-US" dirty="0"/>
          </a:p>
        </p:txBody>
      </p:sp>
    </p:spTree>
    <p:extLst>
      <p:ext uri="{BB962C8B-B14F-4D97-AF65-F5344CB8AC3E}">
        <p14:creationId xmlns:p14="http://schemas.microsoft.com/office/powerpoint/2010/main" val="11247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heel(1)">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heel(1)">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heel(1)">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heel(1)">
                                      <p:cBhvr>
                                        <p:cTn id="27" dur="2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heel(1)">
                                      <p:cBhvr>
                                        <p:cTn id="32" dur="20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wheel(1)">
                                      <p:cBhvr>
                                        <p:cTn id="37" dur="2000"/>
                                        <p:tgtEl>
                                          <p:spTgt spid="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wheel(1)">
                                      <p:cBhvr>
                                        <p:cTn id="42" dur="2000"/>
                                        <p:tgtEl>
                                          <p:spTgt spid="6">
                                            <p:txEl>
                                              <p:pRg st="0" end="0"/>
                                            </p:txEl>
                                          </p:spTgt>
                                        </p:tgtEl>
                                      </p:cBhvr>
                                    </p:animEffect>
                                  </p:childTnLst>
                                </p:cTn>
                              </p:par>
                              <p:par>
                                <p:cTn id="43" presetID="21" presetClass="entr" presetSubtype="1" fill="hold" nodeType="withEffect">
                                  <p:stCondLst>
                                    <p:cond delay="0"/>
                                  </p:stCondLst>
                                  <p:childTnLst>
                                    <p:set>
                                      <p:cBhvr>
                                        <p:cTn id="44" dur="1" fill="hold">
                                          <p:stCondLst>
                                            <p:cond delay="0"/>
                                          </p:stCondLst>
                                        </p:cTn>
                                        <p:tgtEl>
                                          <p:spTgt spid="6">
                                            <p:txEl>
                                              <p:pRg st="1" end="1"/>
                                            </p:txEl>
                                          </p:spTgt>
                                        </p:tgtEl>
                                        <p:attrNameLst>
                                          <p:attrName>style.visibility</p:attrName>
                                        </p:attrNameLst>
                                      </p:cBhvr>
                                      <p:to>
                                        <p:strVal val="visible"/>
                                      </p:to>
                                    </p:set>
                                    <p:animEffect transition="in" filter="wheel(1)">
                                      <p:cBhvr>
                                        <p:cTn id="45" dur="2000"/>
                                        <p:tgtEl>
                                          <p:spTgt spid="6">
                                            <p:txEl>
                                              <p:pRg st="1" end="1"/>
                                            </p:txEl>
                                          </p:spTgt>
                                        </p:tgtEl>
                                      </p:cBhvr>
                                    </p:animEffect>
                                  </p:childTnLst>
                                </p:cTn>
                              </p:par>
                              <p:par>
                                <p:cTn id="46" presetID="21" presetClass="entr" presetSubtype="1" fill="hold" nodeType="withEffect">
                                  <p:stCondLst>
                                    <p:cond delay="0"/>
                                  </p:stCondLst>
                                  <p:childTnLst>
                                    <p:set>
                                      <p:cBhvr>
                                        <p:cTn id="47" dur="1" fill="hold">
                                          <p:stCondLst>
                                            <p:cond delay="0"/>
                                          </p:stCondLst>
                                        </p:cTn>
                                        <p:tgtEl>
                                          <p:spTgt spid="6">
                                            <p:txEl>
                                              <p:pRg st="2" end="2"/>
                                            </p:txEl>
                                          </p:spTgt>
                                        </p:tgtEl>
                                        <p:attrNameLst>
                                          <p:attrName>style.visibility</p:attrName>
                                        </p:attrNameLst>
                                      </p:cBhvr>
                                      <p:to>
                                        <p:strVal val="visible"/>
                                      </p:to>
                                    </p:set>
                                    <p:animEffect transition="in" filter="wheel(1)">
                                      <p:cBhvr>
                                        <p:cTn id="48" dur="2000"/>
                                        <p:tgtEl>
                                          <p:spTgt spid="6">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nodeType="clickEffect">
                                  <p:stCondLst>
                                    <p:cond delay="0"/>
                                  </p:stCondLst>
                                  <p:childTnLst>
                                    <p:set>
                                      <p:cBhvr>
                                        <p:cTn id="52" dur="1" fill="hold">
                                          <p:stCondLst>
                                            <p:cond delay="0"/>
                                          </p:stCondLst>
                                        </p:cTn>
                                        <p:tgtEl>
                                          <p:spTgt spid="6">
                                            <p:txEl>
                                              <p:pRg st="3" end="3"/>
                                            </p:txEl>
                                          </p:spTgt>
                                        </p:tgtEl>
                                        <p:attrNameLst>
                                          <p:attrName>style.visibility</p:attrName>
                                        </p:attrNameLst>
                                      </p:cBhvr>
                                      <p:to>
                                        <p:strVal val="visible"/>
                                      </p:to>
                                    </p:set>
                                    <p:animEffect transition="in" filter="wheel(1)">
                                      <p:cBhvr>
                                        <p:cTn id="53" dur="2000"/>
                                        <p:tgtEl>
                                          <p:spTgt spid="6">
                                            <p:txEl>
                                              <p:pRg st="3" end="3"/>
                                            </p:txEl>
                                          </p:spTgt>
                                        </p:tgtEl>
                                      </p:cBhvr>
                                    </p:animEffect>
                                  </p:childTnLst>
                                </p:cTn>
                              </p:par>
                              <p:par>
                                <p:cTn id="54" presetID="21" presetClass="entr" presetSubtype="1" fill="hold" nodeType="withEffect">
                                  <p:stCondLst>
                                    <p:cond delay="0"/>
                                  </p:stCondLst>
                                  <p:childTnLst>
                                    <p:set>
                                      <p:cBhvr>
                                        <p:cTn id="55" dur="1" fill="hold">
                                          <p:stCondLst>
                                            <p:cond delay="0"/>
                                          </p:stCondLst>
                                        </p:cTn>
                                        <p:tgtEl>
                                          <p:spTgt spid="6">
                                            <p:txEl>
                                              <p:pRg st="4" end="4"/>
                                            </p:txEl>
                                          </p:spTgt>
                                        </p:tgtEl>
                                        <p:attrNameLst>
                                          <p:attrName>style.visibility</p:attrName>
                                        </p:attrNameLst>
                                      </p:cBhvr>
                                      <p:to>
                                        <p:strVal val="visible"/>
                                      </p:to>
                                    </p:set>
                                    <p:animEffect transition="in" filter="wheel(1)">
                                      <p:cBhvr>
                                        <p:cTn id="56"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924800" cy="1447800"/>
          </a:xfrm>
        </p:spPr>
        <p:txBody>
          <a:bodyPr>
            <a:noAutofit/>
          </a:bodyPr>
          <a:lstStyle/>
          <a:p>
            <a:r>
              <a:rPr lang="en-US" sz="2700" i="1" dirty="0" smtClean="0">
                <a:solidFill>
                  <a:srgbClr val="FFFF00"/>
                </a:solidFill>
              </a:rPr>
              <a:t>“Instruction is more effective than feedback.  Feedback can only build on something; it is of little value when there is no initial learning or surface information?</a:t>
            </a:r>
            <a:endParaRPr lang="en-US" sz="2700" i="1" dirty="0">
              <a:solidFill>
                <a:srgbClr val="FFFF00"/>
              </a:solidFill>
            </a:endParaRPr>
          </a:p>
        </p:txBody>
      </p:sp>
      <p:sp>
        <p:nvSpPr>
          <p:cNvPr id="3" name="Subtitle 2"/>
          <p:cNvSpPr>
            <a:spLocks noGrp="1"/>
          </p:cNvSpPr>
          <p:nvPr>
            <p:ph type="subTitle" idx="1"/>
          </p:nvPr>
        </p:nvSpPr>
        <p:spPr>
          <a:xfrm>
            <a:off x="1066800" y="2057400"/>
            <a:ext cx="7315200" cy="1752600"/>
          </a:xfrm>
        </p:spPr>
        <p:txBody>
          <a:bodyPr>
            <a:noAutofit/>
          </a:bodyPr>
          <a:lstStyle/>
          <a:p>
            <a:r>
              <a:rPr lang="en-US" sz="2200" dirty="0" smtClean="0">
                <a:solidFill>
                  <a:schemeClr val="accent3">
                    <a:lumMod val="40000"/>
                    <a:lumOff val="60000"/>
                  </a:schemeClr>
                </a:solidFill>
              </a:rPr>
              <a:t>Whether you are teaching preschool, elementary school, middle or high school, or even college, you will want to elicit frequent responses during instruction, carefully monitor students’ responses, provide both corrective and affirmative feedback, and maintain a brisk pace.</a:t>
            </a:r>
            <a:endParaRPr lang="en-US" sz="2200" dirty="0">
              <a:solidFill>
                <a:schemeClr val="accent3">
                  <a:lumMod val="40000"/>
                  <a:lumOff val="60000"/>
                </a:schemeClr>
              </a:solidFill>
            </a:endParaRPr>
          </a:p>
        </p:txBody>
      </p:sp>
      <p:sp>
        <p:nvSpPr>
          <p:cNvPr id="4" name="Subtitle 2"/>
          <p:cNvSpPr txBox="1">
            <a:spLocks/>
          </p:cNvSpPr>
          <p:nvPr/>
        </p:nvSpPr>
        <p:spPr>
          <a:xfrm>
            <a:off x="914400" y="4038600"/>
            <a:ext cx="7620000" cy="2667000"/>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marL="342900" indent="-342900" algn="l">
              <a:buClr>
                <a:srgbClr val="FF0000"/>
              </a:buClr>
              <a:buFont typeface="Wingdings" panose="05000000000000000000" pitchFamily="2" charset="2"/>
              <a:buChar char="ü"/>
            </a:pPr>
            <a:r>
              <a:rPr lang="en-US" dirty="0" smtClean="0">
                <a:solidFill>
                  <a:schemeClr val="tx1"/>
                </a:solidFill>
              </a:rPr>
              <a:t>These delivery skills are research-validated teaching practices, they also represent the “Art of Teaching.”</a:t>
            </a:r>
          </a:p>
          <a:p>
            <a:pPr marL="342900" indent="-342900" algn="l">
              <a:buClr>
                <a:srgbClr val="FF0000"/>
              </a:buClr>
              <a:buFont typeface="Wingdings" panose="05000000000000000000" pitchFamily="2" charset="2"/>
              <a:buChar char="ü"/>
            </a:pPr>
            <a:r>
              <a:rPr lang="en-US" dirty="0" smtClean="0">
                <a:solidFill>
                  <a:schemeClr val="tx1"/>
                </a:solidFill>
              </a:rPr>
              <a:t>Over your career, these practices if implemented will become automatic, though initially they will take conscious application.  However, working to enhance your delivery skills will result in lessons that are more rewarding to you and your students.</a:t>
            </a:r>
          </a:p>
          <a:p>
            <a:pPr marL="342900" indent="-342900" algn="l">
              <a:buClr>
                <a:srgbClr val="FF0000"/>
              </a:buClr>
              <a:buFont typeface="Wingdings" panose="05000000000000000000" pitchFamily="2" charset="2"/>
              <a:buChar char="ü"/>
            </a:pPr>
            <a:r>
              <a:rPr lang="en-US" dirty="0" smtClean="0">
                <a:solidFill>
                  <a:schemeClr val="tx1"/>
                </a:solidFill>
              </a:rPr>
              <a:t>As you are working on delivery skills, especially active participation, observational feedback is useful.  Provided is an observation form that a trusted colleague can use to observe and provide you with feedback.</a:t>
            </a:r>
            <a:endParaRPr lang="en-US" dirty="0">
              <a:solidFill>
                <a:schemeClr val="tx1"/>
              </a:solidFill>
            </a:endParaRPr>
          </a:p>
        </p:txBody>
      </p:sp>
    </p:spTree>
    <p:extLst>
      <p:ext uri="{BB962C8B-B14F-4D97-AF65-F5344CB8AC3E}">
        <p14:creationId xmlns:p14="http://schemas.microsoft.com/office/powerpoint/2010/main" val="1402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grpId="1" nodeType="clickEffect">
                                  <p:stCondLst>
                                    <p:cond delay="0"/>
                                  </p:stCondLst>
                                  <p:childTnLst>
                                    <p:animRot by="120000">
                                      <p:cBhvr>
                                        <p:cTn id="10" dur="100" fill="hold">
                                          <p:stCondLst>
                                            <p:cond delay="0"/>
                                          </p:stCondLst>
                                        </p:cTn>
                                        <p:tgtEl>
                                          <p:spTgt spid="2"/>
                                        </p:tgtEl>
                                        <p:attrNameLst>
                                          <p:attrName>r</p:attrName>
                                        </p:attrNameLst>
                                      </p:cBhvr>
                                    </p:animRot>
                                    <p:animRot by="-240000">
                                      <p:cBhvr>
                                        <p:cTn id="11" dur="200" fill="hold">
                                          <p:stCondLst>
                                            <p:cond delay="200"/>
                                          </p:stCondLst>
                                        </p:cTn>
                                        <p:tgtEl>
                                          <p:spTgt spid="2"/>
                                        </p:tgtEl>
                                        <p:attrNameLst>
                                          <p:attrName>r</p:attrName>
                                        </p:attrNameLst>
                                      </p:cBhvr>
                                    </p:animRot>
                                    <p:animRot by="240000">
                                      <p:cBhvr>
                                        <p:cTn id="12" dur="200" fill="hold">
                                          <p:stCondLst>
                                            <p:cond delay="400"/>
                                          </p:stCondLst>
                                        </p:cTn>
                                        <p:tgtEl>
                                          <p:spTgt spid="2"/>
                                        </p:tgtEl>
                                        <p:attrNameLst>
                                          <p:attrName>r</p:attrName>
                                        </p:attrNameLst>
                                      </p:cBhvr>
                                    </p:animRot>
                                    <p:animRot by="-240000">
                                      <p:cBhvr>
                                        <p:cTn id="13" dur="200" fill="hold">
                                          <p:stCondLst>
                                            <p:cond delay="600"/>
                                          </p:stCondLst>
                                        </p:cTn>
                                        <p:tgtEl>
                                          <p:spTgt spid="2"/>
                                        </p:tgtEl>
                                        <p:attrNameLst>
                                          <p:attrName>r</p:attrName>
                                        </p:attrNameLst>
                                      </p:cBhvr>
                                    </p:animRot>
                                    <p:animRot by="120000">
                                      <p:cBhvr>
                                        <p:cTn id="14" dur="200" fill="hold">
                                          <p:stCondLst>
                                            <p:cond delay="800"/>
                                          </p:stCondLst>
                                        </p:cTn>
                                        <p:tgtEl>
                                          <p:spTgt spid="2"/>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0" presetClass="emph" presetSubtype="0" fill="hold" grpId="0" nodeType="clickEffect">
                                  <p:stCondLst>
                                    <p:cond delay="0"/>
                                  </p:stCondLst>
                                  <p:childTnLst>
                                    <p:animClr clrSpc="hsl" dir="cw">
                                      <p:cBhvr override="childStyle">
                                        <p:cTn id="23" dur="500" fill="hold"/>
                                        <p:tgtEl>
                                          <p:spTgt spid="3">
                                            <p:txEl>
                                              <p:pRg st="0" end="0"/>
                                            </p:txEl>
                                          </p:spTgt>
                                        </p:tgtEl>
                                        <p:attrNameLst>
                                          <p:attrName>style.color</p:attrName>
                                        </p:attrNameLst>
                                      </p:cBhvr>
                                      <p:by>
                                        <p:hsl h="0" s="12549" l="25098"/>
                                      </p:by>
                                    </p:animClr>
                                    <p:animClr clrSpc="hsl" dir="cw">
                                      <p:cBhvr>
                                        <p:cTn id="24" dur="500" fill="hold"/>
                                        <p:tgtEl>
                                          <p:spTgt spid="3">
                                            <p:txEl>
                                              <p:pRg st="0" end="0"/>
                                            </p:txEl>
                                          </p:spTgt>
                                        </p:tgtEl>
                                        <p:attrNameLst>
                                          <p:attrName>fillcolor</p:attrName>
                                        </p:attrNameLst>
                                      </p:cBhvr>
                                      <p:by>
                                        <p:hsl h="0" s="12549" l="25098"/>
                                      </p:by>
                                    </p:animClr>
                                    <p:animClr clrSpc="hsl" dir="cw">
                                      <p:cBhvr>
                                        <p:cTn id="25" dur="500" fill="hold"/>
                                        <p:tgtEl>
                                          <p:spTgt spid="3">
                                            <p:txEl>
                                              <p:pRg st="0" end="0"/>
                                            </p:txEl>
                                          </p:spTgt>
                                        </p:tgtEl>
                                        <p:attrNameLst>
                                          <p:attrName>stroke.color</p:attrName>
                                        </p:attrNameLst>
                                      </p:cBhvr>
                                      <p:by>
                                        <p:hsl h="0" s="12549" l="25098"/>
                                      </p:by>
                                    </p:animClr>
                                    <p:set>
                                      <p:cBhvr>
                                        <p:cTn id="26" dur="500" fill="hold"/>
                                        <p:tgtEl>
                                          <p:spTgt spid="3">
                                            <p:txEl>
                                              <p:pRg st="0" end="0"/>
                                            </p:txEl>
                                          </p:spTgt>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Grp="1" noChangeArrowheads="1"/>
          </p:cNvSpPr>
          <p:nvPr>
            <p:ph idx="1"/>
          </p:nvPr>
        </p:nvSpPr>
        <p:spPr>
          <a:xfrm>
            <a:off x="685800" y="1447800"/>
            <a:ext cx="8269288" cy="4684713"/>
          </a:xfrm>
        </p:spPr>
        <p:txBody>
          <a:bodyPr/>
          <a:lstStyle/>
          <a:p>
            <a:pPr eaLnBrk="1" hangingPunct="1">
              <a:buFont typeface="Wingdings" charset="0"/>
              <a:buNone/>
            </a:pPr>
            <a:r>
              <a:rPr lang="en-US" sz="2400" dirty="0">
                <a:latin typeface="Arial" charset="0"/>
              </a:rPr>
              <a:t>I intend to use the following </a:t>
            </a:r>
            <a:r>
              <a:rPr lang="en-US" sz="2400" dirty="0" smtClean="0">
                <a:latin typeface="Arial" charset="0"/>
              </a:rPr>
              <a:t>procedures</a:t>
            </a:r>
            <a:r>
              <a:rPr lang="en-US" sz="2400" dirty="0">
                <a:latin typeface="Arial" charset="0"/>
              </a:rPr>
              <a:t>:</a:t>
            </a:r>
          </a:p>
          <a:p>
            <a:pPr eaLnBrk="1" hangingPunct="1">
              <a:buFont typeface="Wingdings" charset="0"/>
              <a:buNone/>
            </a:pPr>
            <a:endParaRPr lang="en-US" sz="2400" dirty="0">
              <a:latin typeface="Arial" charset="0"/>
            </a:endParaRPr>
          </a:p>
        </p:txBody>
      </p:sp>
      <p:sp>
        <p:nvSpPr>
          <p:cNvPr id="10445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F178A5C-F6A4-2C48-B7F6-5D42CFFFCAB0}" type="slidenum">
              <a:rPr lang="en-US" sz="1400"/>
              <a:pPr/>
              <a:t>22</a:t>
            </a:fld>
            <a:endParaRPr lang="en-US" sz="1400"/>
          </a:p>
        </p:txBody>
      </p:sp>
      <p:sp>
        <p:nvSpPr>
          <p:cNvPr id="104449" name="Rectangle 2"/>
          <p:cNvSpPr>
            <a:spLocks noGrp="1" noChangeArrowheads="1"/>
          </p:cNvSpPr>
          <p:nvPr>
            <p:ph type="title"/>
          </p:nvPr>
        </p:nvSpPr>
        <p:spPr>
          <a:xfrm>
            <a:off x="457200" y="381000"/>
            <a:ext cx="8229600" cy="752856"/>
          </a:xfrm>
        </p:spPr>
        <p:style>
          <a:lnRef idx="1">
            <a:schemeClr val="accent2"/>
          </a:lnRef>
          <a:fillRef idx="2">
            <a:schemeClr val="accent2"/>
          </a:fillRef>
          <a:effectRef idx="1">
            <a:schemeClr val="accent2"/>
          </a:effectRef>
          <a:fontRef idx="minor">
            <a:schemeClr val="dk1"/>
          </a:fontRef>
        </p:style>
        <p:txBody>
          <a:bodyPr>
            <a:normAutofit fontScale="90000"/>
          </a:bodyPr>
          <a:lstStyle/>
          <a:p>
            <a:pPr eaLnBrk="1" hangingPunct="1"/>
            <a:r>
              <a:rPr lang="en-US" dirty="0">
                <a:latin typeface="Arial" charset="0"/>
              </a:rPr>
              <a:t>Summing it up</a:t>
            </a:r>
          </a:p>
        </p:txBody>
      </p:sp>
      <p:graphicFrame>
        <p:nvGraphicFramePr>
          <p:cNvPr id="345127" name="Group 39"/>
          <p:cNvGraphicFramePr>
            <a:graphicFrameLocks noGrp="1"/>
          </p:cNvGraphicFramePr>
          <p:nvPr/>
        </p:nvGraphicFramePr>
        <p:xfrm>
          <a:off x="838200" y="2209800"/>
          <a:ext cx="7391400" cy="4411666"/>
        </p:xfrm>
        <a:graphic>
          <a:graphicData uri="http://schemas.openxmlformats.org/drawingml/2006/table">
            <a:tbl>
              <a:tblPr/>
              <a:tblGrid>
                <a:gridCol w="7391400"/>
              </a:tblGrid>
              <a:tr h="58292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600" b="0" i="0" u="none" strike="noStrike" cap="none" normalizeH="0" baseline="0" dirty="0">
                        <a:ln>
                          <a:noFill/>
                        </a:ln>
                        <a:solidFill>
                          <a:schemeClr val="tx1"/>
                        </a:solidFill>
                        <a:effectLst/>
                        <a:latin typeface="Arial" charset="0"/>
                      </a:endParaRP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69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600" b="0" i="0" u="none" strike="noStrike" cap="none" normalizeH="0" baseline="0">
                        <a:ln>
                          <a:noFill/>
                        </a:ln>
                        <a:solidFill>
                          <a:schemeClr val="tx1"/>
                        </a:solidFill>
                        <a:effectLst/>
                        <a:latin typeface="Arial" charset="0"/>
                      </a:endParaRP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1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600" b="0" i="0" u="none" strike="noStrike" cap="none" normalizeH="0" baseline="0">
                        <a:ln>
                          <a:noFill/>
                        </a:ln>
                        <a:solidFill>
                          <a:schemeClr val="tx1"/>
                        </a:solidFill>
                        <a:effectLst/>
                        <a:latin typeface="Arial" charset="0"/>
                      </a:endParaRP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1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600" b="0" i="0" u="none" strike="noStrike" cap="none" normalizeH="0" baseline="0">
                        <a:ln>
                          <a:noFill/>
                        </a:ln>
                        <a:solidFill>
                          <a:schemeClr val="tx1"/>
                        </a:solidFill>
                        <a:effectLst/>
                        <a:latin typeface="Arial" charset="0"/>
                      </a:endParaRP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69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600" b="0" i="0" u="none" strike="noStrike" cap="none" normalizeH="0" baseline="0">
                        <a:ln>
                          <a:noFill/>
                        </a:ln>
                        <a:solidFill>
                          <a:schemeClr val="tx1"/>
                        </a:solidFill>
                        <a:effectLst/>
                        <a:latin typeface="Arial" charset="0"/>
                      </a:endParaRP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128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600" b="0" i="0" u="none" strike="noStrike" cap="none" normalizeH="0" baseline="0">
                        <a:ln>
                          <a:noFill/>
                        </a:ln>
                        <a:solidFill>
                          <a:schemeClr val="tx1"/>
                        </a:solidFill>
                        <a:effectLst/>
                        <a:latin typeface="Arial" charset="0"/>
                      </a:endParaRP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1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600" b="0" i="0" u="none" strike="noStrike" cap="none" normalizeH="0" baseline="0" dirty="0">
                        <a:ln>
                          <a:noFill/>
                        </a:ln>
                        <a:solidFill>
                          <a:schemeClr val="tx1"/>
                        </a:solidFill>
                        <a:effectLst/>
                        <a:latin typeface="Arial" charset="0"/>
                      </a:endParaRP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69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600" b="0" i="0" u="none" strike="noStrike" cap="none" normalizeH="0" baseline="0">
                        <a:ln>
                          <a:noFill/>
                        </a:ln>
                        <a:solidFill>
                          <a:schemeClr val="tx1"/>
                        </a:solidFill>
                        <a:effectLst/>
                        <a:latin typeface="Arial" charset="0"/>
                      </a:endParaRP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1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600" b="0" i="0" u="none" strike="noStrike" cap="none" normalizeH="0" baseline="0">
                        <a:ln>
                          <a:noFill/>
                        </a:ln>
                        <a:solidFill>
                          <a:schemeClr val="tx1"/>
                        </a:solidFill>
                        <a:effectLst/>
                        <a:latin typeface="Arial" charset="0"/>
                      </a:endParaRP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1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600" b="0" i="0" u="none" strike="noStrike" cap="none" normalizeH="0" baseline="0">
                        <a:ln>
                          <a:noFill/>
                        </a:ln>
                        <a:solidFill>
                          <a:schemeClr val="tx1"/>
                        </a:solidFill>
                        <a:effectLst/>
                        <a:latin typeface="Arial" charset="0"/>
                      </a:endParaRP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69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600" b="0" i="0" u="none" strike="noStrike" cap="none" normalizeH="0" baseline="0">
                        <a:ln>
                          <a:noFill/>
                        </a:ln>
                        <a:solidFill>
                          <a:schemeClr val="tx1"/>
                        </a:solidFill>
                        <a:effectLst/>
                        <a:latin typeface="Arial" charset="0"/>
                      </a:endParaRP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1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600" b="0" i="0" u="none" strike="noStrike" cap="none" normalizeH="0" baseline="0" dirty="0">
                        <a:ln>
                          <a:noFill/>
                        </a:ln>
                        <a:solidFill>
                          <a:schemeClr val="tx1"/>
                        </a:solidFill>
                        <a:effectLst/>
                        <a:latin typeface="Arial" charset="0"/>
                      </a:endParaRP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0774073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7" name="Rectangle 3"/>
          <p:cNvSpPr>
            <a:spLocks noGrp="1" noChangeArrowheads="1"/>
          </p:cNvSpPr>
          <p:nvPr>
            <p:ph idx="1"/>
          </p:nvPr>
        </p:nvSpPr>
        <p:spPr>
          <a:xfrm>
            <a:off x="554182" y="2475178"/>
            <a:ext cx="8400762" cy="3657864"/>
          </a:xfrm>
        </p:spPr>
        <p:txBody>
          <a:bodyPr>
            <a:normAutofit/>
          </a:bodyPr>
          <a:lstStyle/>
          <a:p>
            <a:pPr marL="742890" lvl="1" indent="-286049" defTabSz="913685">
              <a:lnSpc>
                <a:spcPct val="90000"/>
              </a:lnSpc>
              <a:buNone/>
              <a:defRPr/>
            </a:pPr>
            <a:r>
              <a:rPr lang="en-US" sz="2800" b="1" u="sng" dirty="0" smtClean="0"/>
              <a:t>Explicit Instruction of Facts/Information </a:t>
            </a:r>
          </a:p>
          <a:p>
            <a:pPr marL="742890" lvl="1" indent="-286049" defTabSz="913685">
              <a:lnSpc>
                <a:spcPct val="90000"/>
              </a:lnSpc>
              <a:buNone/>
              <a:defRPr/>
            </a:pPr>
            <a:r>
              <a:rPr lang="en-US" sz="3200" dirty="0">
                <a:solidFill>
                  <a:srgbClr val="FF0000"/>
                </a:solidFill>
              </a:rPr>
              <a:t>			</a:t>
            </a:r>
            <a:r>
              <a:rPr lang="en-US" sz="3200" b="1" dirty="0" smtClean="0">
                <a:solidFill>
                  <a:srgbClr val="000000"/>
                </a:solidFill>
              </a:rPr>
              <a:t>Attend– </a:t>
            </a:r>
            <a:r>
              <a:rPr lang="en-US" sz="900" b="1" dirty="0">
                <a:solidFill>
                  <a:srgbClr val="000000"/>
                </a:solidFill>
              </a:rPr>
              <a:t>point to audience</a:t>
            </a:r>
          </a:p>
          <a:p>
            <a:pPr marL="742890" lvl="1" indent="-286049" defTabSz="913685">
              <a:buNone/>
              <a:defRPr/>
            </a:pPr>
            <a:r>
              <a:rPr lang="en-US" sz="3200" b="1" dirty="0">
                <a:solidFill>
                  <a:srgbClr val="FF0000"/>
                </a:solidFill>
              </a:rPr>
              <a:t>			</a:t>
            </a:r>
            <a:r>
              <a:rPr lang="en-US" sz="3200" b="1" dirty="0" smtClean="0">
                <a:solidFill>
                  <a:srgbClr val="000000"/>
                </a:solidFill>
              </a:rPr>
              <a:t>Intend- </a:t>
            </a:r>
            <a:r>
              <a:rPr lang="en-US" sz="900" b="1" dirty="0">
                <a:solidFill>
                  <a:srgbClr val="000000"/>
                </a:solidFill>
              </a:rPr>
              <a:t>pat forehead</a:t>
            </a:r>
          </a:p>
          <a:p>
            <a:pPr marL="742890" lvl="1" indent="-286049" defTabSz="913685">
              <a:lnSpc>
                <a:spcPct val="90000"/>
              </a:lnSpc>
              <a:buNone/>
              <a:defRPr/>
            </a:pPr>
            <a:r>
              <a:rPr lang="en-US" sz="3200" b="1" dirty="0">
                <a:solidFill>
                  <a:srgbClr val="000000"/>
                </a:solidFill>
              </a:rPr>
              <a:t>			</a:t>
            </a:r>
            <a:r>
              <a:rPr lang="en-US" sz="3200" b="1" dirty="0" smtClean="0">
                <a:solidFill>
                  <a:srgbClr val="000000"/>
                </a:solidFill>
              </a:rPr>
              <a:t>Rehearse- </a:t>
            </a:r>
            <a:r>
              <a:rPr lang="en-US" sz="900" b="1" dirty="0" smtClean="0">
                <a:solidFill>
                  <a:srgbClr val="000000"/>
                </a:solidFill>
              </a:rPr>
              <a:t>hand crushing from right to left at eye level</a:t>
            </a:r>
            <a:endParaRPr lang="en-US" sz="900" b="1" dirty="0">
              <a:solidFill>
                <a:srgbClr val="000000"/>
              </a:solidFill>
            </a:endParaRPr>
          </a:p>
          <a:p>
            <a:pPr marL="742890" lvl="1" indent="-286049" defTabSz="913685">
              <a:lnSpc>
                <a:spcPct val="90000"/>
              </a:lnSpc>
              <a:buNone/>
              <a:defRPr/>
            </a:pPr>
            <a:r>
              <a:rPr lang="en-US" sz="3200" b="1" dirty="0">
                <a:solidFill>
                  <a:srgbClr val="000000"/>
                </a:solidFill>
              </a:rPr>
              <a:t>			</a:t>
            </a:r>
            <a:r>
              <a:rPr lang="en-US" sz="3200" b="1" dirty="0" smtClean="0">
                <a:solidFill>
                  <a:srgbClr val="000000"/>
                </a:solidFill>
              </a:rPr>
              <a:t>Retrieve- </a:t>
            </a:r>
            <a:r>
              <a:rPr lang="en-US" sz="900" b="1" dirty="0" smtClean="0">
                <a:solidFill>
                  <a:srgbClr val="000000"/>
                </a:solidFill>
              </a:rPr>
              <a:t>both hands from the back of the head and reaching over top of head into the front</a:t>
            </a:r>
            <a:endParaRPr lang="en-US" sz="3200" b="1" dirty="0" smtClean="0">
              <a:solidFill>
                <a:srgbClr val="000000"/>
              </a:solidFill>
            </a:endParaRPr>
          </a:p>
        </p:txBody>
      </p:sp>
      <p:sp>
        <p:nvSpPr>
          <p:cNvPr id="6" name="Slide Number Placeholder 5"/>
          <p:cNvSpPr>
            <a:spLocks noGrp="1"/>
          </p:cNvSpPr>
          <p:nvPr>
            <p:ph type="sldNum" sz="quarter" idx="12"/>
          </p:nvPr>
        </p:nvSpPr>
        <p:spPr/>
        <p:txBody>
          <a:bodyPr/>
          <a:lstStyle/>
          <a:p>
            <a:pPr>
              <a:defRPr/>
            </a:pPr>
            <a:fld id="{C0BF3C7A-2895-B848-967E-BA2D9CD88776}" type="slidenum">
              <a:rPr lang="en-US"/>
              <a:pPr>
                <a:defRPr/>
              </a:pPr>
              <a:t>3</a:t>
            </a:fld>
            <a:endParaRPr lang="en-US"/>
          </a:p>
        </p:txBody>
      </p:sp>
      <p:sp>
        <p:nvSpPr>
          <p:cNvPr id="410626" name="Rectangle 2"/>
          <p:cNvSpPr>
            <a:spLocks noGrp="1" noChangeArrowheads="1"/>
          </p:cNvSpPr>
          <p:nvPr>
            <p:ph type="title"/>
          </p:nvPr>
        </p:nvSpPr>
        <p:spPr>
          <a:xfrm>
            <a:off x="457200" y="533399"/>
            <a:ext cx="8229600" cy="1548257"/>
          </a:xfrm>
        </p:spPr>
        <p:txBody>
          <a:bodyPr>
            <a:normAutofit/>
          </a:bodyPr>
          <a:lstStyle/>
          <a:p>
            <a:pPr defTabSz="913685">
              <a:defRPr/>
            </a:pPr>
            <a:r>
              <a:rPr lang="en-US" sz="3500" b="1" dirty="0">
                <a:solidFill>
                  <a:schemeClr val="tx1"/>
                </a:solidFill>
              </a:rPr>
              <a:t>Provide Systematic Instruction</a:t>
            </a:r>
            <a:r>
              <a:rPr lang="en-US" dirty="0">
                <a:solidFill>
                  <a:schemeClr val="hlink"/>
                </a:solidFill>
              </a:rPr>
              <a:t> </a:t>
            </a:r>
            <a:r>
              <a:rPr lang="en-US" dirty="0" smtClean="0">
                <a:solidFill>
                  <a:schemeClr val="hlink"/>
                </a:solidFill>
              </a:rPr>
              <a:t/>
            </a:r>
            <a:br>
              <a:rPr lang="en-US" dirty="0" smtClean="0">
                <a:solidFill>
                  <a:schemeClr val="hlink"/>
                </a:solidFill>
              </a:rPr>
            </a:br>
            <a:r>
              <a:rPr lang="en-US" sz="2800" b="1" dirty="0">
                <a:solidFill>
                  <a:schemeClr val="tx2"/>
                </a:solidFill>
                <a:latin typeface="+mn-lt"/>
                <a:ea typeface="+mn-ea"/>
                <a:cs typeface="+mn-cs"/>
              </a:rPr>
              <a:t>for the learning of….</a:t>
            </a:r>
          </a:p>
        </p:txBody>
      </p:sp>
    </p:spTree>
    <p:extLst>
      <p:ext uri="{BB962C8B-B14F-4D97-AF65-F5344CB8AC3E}">
        <p14:creationId xmlns:p14="http://schemas.microsoft.com/office/powerpoint/2010/main" val="33761456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Monitoring Student Performance</a:t>
            </a:r>
            <a:endParaRPr lang="en-US" dirty="0">
              <a:solidFill>
                <a:schemeClr val="tx1"/>
              </a:solidFill>
            </a:endParaRPr>
          </a:p>
        </p:txBody>
      </p:sp>
      <p:sp>
        <p:nvSpPr>
          <p:cNvPr id="3" name="Text Placeholder 2"/>
          <p:cNvSpPr>
            <a:spLocks noGrp="1"/>
          </p:cNvSpPr>
          <p:nvPr>
            <p:ph type="body" idx="1"/>
          </p:nvPr>
        </p:nvSpPr>
        <p:spPr>
          <a:xfrm>
            <a:off x="381000" y="1752600"/>
            <a:ext cx="3822192" cy="639762"/>
          </a:xfrm>
        </p:spPr>
        <p:txBody>
          <a:bodyPr>
            <a:normAutofit fontScale="92500" lnSpcReduction="20000"/>
          </a:bodyPr>
          <a:lstStyle/>
          <a:p>
            <a:r>
              <a:rPr lang="en-US" b="1" dirty="0" smtClean="0"/>
              <a:t>Depends on the type of response requested</a:t>
            </a:r>
            <a:endParaRPr lang="en-US" b="1" dirty="0"/>
          </a:p>
        </p:txBody>
      </p:sp>
      <p:sp>
        <p:nvSpPr>
          <p:cNvPr id="4" name="Content Placeholder 3"/>
          <p:cNvSpPr>
            <a:spLocks noGrp="1"/>
          </p:cNvSpPr>
          <p:nvPr>
            <p:ph sz="half" idx="2"/>
          </p:nvPr>
        </p:nvSpPr>
        <p:spPr>
          <a:xfrm>
            <a:off x="457200" y="2590800"/>
            <a:ext cx="3820055" cy="3352800"/>
          </a:xfrm>
        </p:spPr>
        <p:txBody>
          <a:bodyPr>
            <a:normAutofit fontScale="92500" lnSpcReduction="10000"/>
          </a:bodyPr>
          <a:lstStyle/>
          <a:p>
            <a:r>
              <a:rPr lang="en-US" dirty="0" smtClean="0"/>
              <a:t>Oral responses--</a:t>
            </a:r>
            <a:r>
              <a:rPr lang="en-US" sz="1600" dirty="0"/>
              <a:t>moving around the </a:t>
            </a:r>
            <a:r>
              <a:rPr lang="en-US" sz="1600" dirty="0" smtClean="0"/>
              <a:t>room and listening.</a:t>
            </a:r>
            <a:endParaRPr lang="en-US" sz="1600" dirty="0"/>
          </a:p>
          <a:p>
            <a:pPr lvl="1"/>
            <a:r>
              <a:rPr lang="en-US" dirty="0" smtClean="0"/>
              <a:t>Individual</a:t>
            </a:r>
          </a:p>
          <a:p>
            <a:pPr lvl="1"/>
            <a:r>
              <a:rPr lang="en-US" dirty="0" smtClean="0"/>
              <a:t>Partner</a:t>
            </a:r>
          </a:p>
          <a:p>
            <a:r>
              <a:rPr lang="en-US" dirty="0" smtClean="0"/>
              <a:t>Written response-- </a:t>
            </a:r>
            <a:r>
              <a:rPr lang="en-US" sz="1600" dirty="0" smtClean="0"/>
              <a:t>scanning for multiple responses and moving around the room.</a:t>
            </a:r>
          </a:p>
          <a:p>
            <a:pPr lvl="1"/>
            <a:r>
              <a:rPr lang="en-US" dirty="0" smtClean="0"/>
              <a:t>Slates/Boards</a:t>
            </a:r>
          </a:p>
          <a:p>
            <a:pPr lvl="1"/>
            <a:r>
              <a:rPr lang="en-US" dirty="0" smtClean="0"/>
              <a:t>Cards</a:t>
            </a:r>
          </a:p>
          <a:p>
            <a:r>
              <a:rPr lang="en-US" dirty="0" smtClean="0"/>
              <a:t>Hand signals/touching-- </a:t>
            </a:r>
            <a:r>
              <a:rPr lang="en-US" sz="1600" dirty="0" smtClean="0"/>
              <a:t>scanning </a:t>
            </a:r>
            <a:r>
              <a:rPr lang="en-US" sz="1600" dirty="0"/>
              <a:t>for multiple responses and moving around the room.</a:t>
            </a:r>
          </a:p>
          <a:p>
            <a:endParaRPr lang="en-US" dirty="0" smtClean="0"/>
          </a:p>
          <a:p>
            <a:endParaRPr lang="en-US" dirty="0"/>
          </a:p>
        </p:txBody>
      </p:sp>
      <p:sp>
        <p:nvSpPr>
          <p:cNvPr id="5" name="Text Placeholder 4"/>
          <p:cNvSpPr>
            <a:spLocks noGrp="1"/>
          </p:cNvSpPr>
          <p:nvPr>
            <p:ph type="body" sz="quarter" idx="3"/>
          </p:nvPr>
        </p:nvSpPr>
        <p:spPr>
          <a:xfrm>
            <a:off x="4648200" y="1676400"/>
            <a:ext cx="3962400" cy="762000"/>
          </a:xfrm>
        </p:spPr>
        <p:txBody>
          <a:bodyPr>
            <a:normAutofit fontScale="92500"/>
          </a:bodyPr>
          <a:lstStyle/>
          <a:p>
            <a:r>
              <a:rPr lang="en-US" b="1" dirty="0" smtClean="0"/>
              <a:t>Depends on the number of people responding at one time</a:t>
            </a:r>
            <a:endParaRPr lang="en-US" b="1" dirty="0"/>
          </a:p>
        </p:txBody>
      </p:sp>
      <p:sp>
        <p:nvSpPr>
          <p:cNvPr id="6" name="Content Placeholder 5"/>
          <p:cNvSpPr>
            <a:spLocks noGrp="1"/>
          </p:cNvSpPr>
          <p:nvPr>
            <p:ph sz="quarter" idx="4"/>
          </p:nvPr>
        </p:nvSpPr>
        <p:spPr>
          <a:xfrm>
            <a:off x="4648200" y="2743200"/>
            <a:ext cx="3822192" cy="3124200"/>
          </a:xfrm>
        </p:spPr>
        <p:txBody>
          <a:bodyPr>
            <a:normAutofit fontScale="92500" lnSpcReduction="10000"/>
          </a:bodyPr>
          <a:lstStyle/>
          <a:p>
            <a:r>
              <a:rPr lang="en-US" dirty="0"/>
              <a:t>One individual at a singe time– involves carefully listening to that student’s </a:t>
            </a:r>
            <a:r>
              <a:rPr lang="en-US" dirty="0" smtClean="0"/>
              <a:t>answer to identify and correct errors.</a:t>
            </a:r>
          </a:p>
          <a:p>
            <a:r>
              <a:rPr lang="en-US" dirty="0" smtClean="0"/>
              <a:t>Are students answering chorally or reading chorally– you will want to listen to all, but you will want to direct more attention to the lower-performing students because they are likely to make the most errors.</a:t>
            </a:r>
            <a:endParaRPr lang="en-US" dirty="0"/>
          </a:p>
          <a:p>
            <a:endParaRPr lang="en-US" dirty="0"/>
          </a:p>
        </p:txBody>
      </p:sp>
    </p:spTree>
    <p:extLst>
      <p:ext uri="{BB962C8B-B14F-4D97-AF65-F5344CB8AC3E}">
        <p14:creationId xmlns:p14="http://schemas.microsoft.com/office/powerpoint/2010/main" val="260523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5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500"/>
                                        <p:tgtEl>
                                          <p:spTgt spid="4">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fade">
                                      <p:cBhvr>
                                        <p:cTn id="26" dur="500"/>
                                        <p:tgtEl>
                                          <p:spTgt spid="4">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fade">
                                      <p:cBhvr>
                                        <p:cTn id="29" dur="500"/>
                                        <p:tgtEl>
                                          <p:spTgt spid="4">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animEffect transition="in" filter="fade">
                                      <p:cBhvr>
                                        <p:cTn id="34" dur="500"/>
                                        <p:tgtEl>
                                          <p:spTgt spid="4">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animEffect transition="in" filter="fade">
                                      <p:cBhvr>
                                        <p:cTn id="39" dur="500"/>
                                        <p:tgtEl>
                                          <p:spTgt spid="5">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
                                            <p:txEl>
                                              <p:pRg st="0" end="0"/>
                                            </p:txEl>
                                          </p:spTgt>
                                        </p:tgtEl>
                                        <p:attrNameLst>
                                          <p:attrName>style.visibility</p:attrName>
                                        </p:attrNameLst>
                                      </p:cBhvr>
                                      <p:to>
                                        <p:strVal val="visible"/>
                                      </p:to>
                                    </p:set>
                                    <p:animEffect transition="in" filter="fade">
                                      <p:cBhvr>
                                        <p:cTn id="44" dur="500"/>
                                        <p:tgtEl>
                                          <p:spTgt spid="6">
                                            <p:txEl>
                                              <p:pRg st="0" end="0"/>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animEffect transition="in" filter="fade">
                                      <p:cBhvr>
                                        <p:cTn id="4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828800"/>
            <a:ext cx="7408333" cy="4648200"/>
          </a:xfrm>
        </p:spPr>
        <p:txBody>
          <a:bodyPr>
            <a:normAutofit fontScale="92500" lnSpcReduction="20000"/>
          </a:bodyPr>
          <a:lstStyle/>
          <a:p>
            <a:pPr marL="457200" indent="-457200">
              <a:buFont typeface="+mj-lt"/>
              <a:buAutoNum type="arabicPeriod"/>
            </a:pPr>
            <a:r>
              <a:rPr lang="en-US" dirty="0" smtClean="0"/>
              <a:t>Is each response correct or incorrect?</a:t>
            </a:r>
          </a:p>
          <a:p>
            <a:pPr marL="457200" indent="-457200">
              <a:buFont typeface="+mj-lt"/>
              <a:buAutoNum type="arabicPeriod"/>
            </a:pPr>
            <a:r>
              <a:rPr lang="en-US" dirty="0" smtClean="0"/>
              <a:t>If the response is incorrect, what type of correction procedure should be used?</a:t>
            </a:r>
          </a:p>
          <a:p>
            <a:pPr marL="457200" indent="-457200">
              <a:buFont typeface="+mj-lt"/>
              <a:buAutoNum type="arabicPeriod"/>
            </a:pPr>
            <a:r>
              <a:rPr lang="en-US" dirty="0" smtClean="0"/>
              <a:t>If the response is correct, what type of affirmation/praise would be appropriate?</a:t>
            </a:r>
          </a:p>
          <a:p>
            <a:pPr marL="457200" indent="-457200">
              <a:buFont typeface="+mj-lt"/>
              <a:buAutoNum type="arabicPeriod"/>
            </a:pPr>
            <a:r>
              <a:rPr lang="en-US" dirty="0" smtClean="0"/>
              <a:t>What adaptations, if any, should be made in the current lesson?</a:t>
            </a:r>
          </a:p>
          <a:p>
            <a:pPr marL="1084263" lvl="2" indent="-457200">
              <a:buFont typeface="+mj-lt"/>
              <a:buAutoNum type="alphaLcPeriod"/>
            </a:pPr>
            <a:r>
              <a:rPr lang="en-US" dirty="0" smtClean="0"/>
              <a:t>Can the lesson go forward?</a:t>
            </a:r>
          </a:p>
          <a:p>
            <a:pPr marL="1084263" lvl="2" indent="-457200">
              <a:buFont typeface="+mj-lt"/>
              <a:buAutoNum type="alphaLcPeriod"/>
            </a:pPr>
            <a:r>
              <a:rPr lang="en-US" dirty="0" smtClean="0"/>
              <a:t>Should confusing facts, concepts, skills, or strategies be retaught immediately?</a:t>
            </a:r>
          </a:p>
          <a:p>
            <a:pPr marL="1084263" lvl="2" indent="-457200">
              <a:buFont typeface="+mj-lt"/>
              <a:buAutoNum type="alphaLcPeriod"/>
            </a:pPr>
            <a:r>
              <a:rPr lang="en-US" dirty="0" smtClean="0"/>
              <a:t>Should additional practice be provided within the lesson?</a:t>
            </a:r>
          </a:p>
          <a:p>
            <a:pPr marL="457200" indent="-457200">
              <a:buFont typeface="+mj-lt"/>
              <a:buAutoNum type="arabicPeriod"/>
            </a:pPr>
            <a:r>
              <a:rPr lang="en-US" dirty="0" smtClean="0"/>
              <a:t>What adaptations, if any, should be made in future lessons?</a:t>
            </a:r>
          </a:p>
          <a:p>
            <a:pPr marL="1084263" lvl="2" indent="-457200">
              <a:buFont typeface="+mj-lt"/>
              <a:buAutoNum type="alphaLcPeriod"/>
            </a:pPr>
            <a:r>
              <a:rPr lang="en-US" dirty="0" smtClean="0"/>
              <a:t>Should facts, concepts, skills, or strategies be retaught?</a:t>
            </a:r>
          </a:p>
          <a:p>
            <a:pPr marL="1084263" lvl="2" indent="-457200">
              <a:buFont typeface="+mj-lt"/>
              <a:buAutoNum type="alphaLcPeriod"/>
            </a:pPr>
            <a:r>
              <a:rPr lang="en-US" dirty="0" smtClean="0"/>
              <a:t>Should additional practice be provided?</a:t>
            </a:r>
            <a:endParaRPr lang="en-US" dirty="0"/>
          </a:p>
        </p:txBody>
      </p:sp>
      <p:sp>
        <p:nvSpPr>
          <p:cNvPr id="3" name="Title 2"/>
          <p:cNvSpPr>
            <a:spLocks noGrp="1"/>
          </p:cNvSpPr>
          <p:nvPr>
            <p:ph type="title"/>
          </p:nvPr>
        </p:nvSpPr>
        <p:spPr/>
        <p:txBody>
          <a:bodyPr>
            <a:noAutofit/>
          </a:bodyPr>
          <a:lstStyle/>
          <a:p>
            <a:r>
              <a:rPr lang="en-US" sz="3300" dirty="0" smtClean="0">
                <a:solidFill>
                  <a:schemeClr val="tx1"/>
                </a:solidFill>
              </a:rPr>
              <a:t>As you carefully listen to and look at student responses, ask yourself these questions:</a:t>
            </a:r>
            <a:endParaRPr lang="en-US" sz="3300" dirty="0">
              <a:solidFill>
                <a:schemeClr val="tx1"/>
              </a:solidFill>
            </a:endParaRPr>
          </a:p>
        </p:txBody>
      </p:sp>
    </p:spTree>
    <p:extLst>
      <p:ext uri="{BB962C8B-B14F-4D97-AF65-F5344CB8AC3E}">
        <p14:creationId xmlns:p14="http://schemas.microsoft.com/office/powerpoint/2010/main" val="365604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down)">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down)">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wipe(down)">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wipe(down)">
                                      <p:cBhvr>
                                        <p:cTn id="5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905000"/>
            <a:ext cx="7408333" cy="4373563"/>
          </a:xfrm>
        </p:spPr>
        <p:txBody>
          <a:bodyPr>
            <a:normAutofit/>
          </a:bodyPr>
          <a:lstStyle/>
          <a:p>
            <a:r>
              <a:rPr lang="en-US" sz="2600" dirty="0" smtClean="0"/>
              <a:t>This teaching procedure reminds us that it is not enough to meander through the room or scan the room without focusing on student responses.</a:t>
            </a:r>
          </a:p>
          <a:p>
            <a:r>
              <a:rPr lang="en-US" sz="2600" dirty="0" smtClean="0"/>
              <a:t>These monitoring behaviors must be coupled with careful observation of all students’ responses.</a:t>
            </a:r>
          </a:p>
          <a:p>
            <a:r>
              <a:rPr lang="en-US" sz="2600" dirty="0" smtClean="0"/>
              <a:t>Students must be communicated through affirmation of correct responses, the correcting errors, and/or encouraging their effort.</a:t>
            </a:r>
            <a:endParaRPr lang="en-US" sz="2600" dirty="0"/>
          </a:p>
        </p:txBody>
      </p:sp>
      <p:sp>
        <p:nvSpPr>
          <p:cNvPr id="3" name="Title 2"/>
          <p:cNvSpPr>
            <a:spLocks noGrp="1"/>
          </p:cNvSpPr>
          <p:nvPr>
            <p:ph type="title"/>
          </p:nvPr>
        </p:nvSpPr>
        <p:spPr/>
        <p:txBody>
          <a:bodyPr>
            <a:noAutofit/>
          </a:bodyPr>
          <a:lstStyle/>
          <a:p>
            <a:r>
              <a:rPr lang="en-US" sz="2800" dirty="0" smtClean="0">
                <a:solidFill>
                  <a:schemeClr val="tx1"/>
                </a:solidFill>
              </a:rPr>
              <a:t>Effective monitoring and giving feedback has been coined:  </a:t>
            </a:r>
            <a:r>
              <a:rPr lang="en-US" sz="2800" u="sng" dirty="0" smtClean="0">
                <a:solidFill>
                  <a:schemeClr val="tx1"/>
                </a:solidFill>
              </a:rPr>
              <a:t>Walk around, Look around, and Talk around.</a:t>
            </a:r>
            <a:endParaRPr lang="en-US" sz="2800" u="sng" dirty="0">
              <a:solidFill>
                <a:schemeClr val="tx1"/>
              </a:solidFill>
            </a:endParaRPr>
          </a:p>
        </p:txBody>
      </p:sp>
    </p:spTree>
    <p:extLst>
      <p:ext uri="{BB962C8B-B14F-4D97-AF65-F5344CB8AC3E}">
        <p14:creationId xmlns:p14="http://schemas.microsoft.com/office/powerpoint/2010/main" val="217861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wipe(down)">
                                      <p:cBhvr>
                                        <p:cTn id="25" dur="580">
                                          <p:stCondLst>
                                            <p:cond delay="0"/>
                                          </p:stCondLst>
                                        </p:cTn>
                                        <p:tgtEl>
                                          <p:spTgt spid="2">
                                            <p:txEl>
                                              <p:pRg st="1" end="1"/>
                                            </p:txEl>
                                          </p:spTgt>
                                        </p:tgtEl>
                                      </p:cBhvr>
                                    </p:animEffect>
                                    <p:anim calcmode="lin" valueType="num">
                                      <p:cBhvr>
                                        <p:cTn id="26"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1" end="1"/>
                                            </p:txEl>
                                          </p:spTgt>
                                        </p:tgtEl>
                                      </p:cBhvr>
                                      <p:to x="100000" y="60000"/>
                                    </p:animScale>
                                    <p:animScale>
                                      <p:cBhvr>
                                        <p:cTn id="32" dur="166" decel="50000">
                                          <p:stCondLst>
                                            <p:cond delay="676"/>
                                          </p:stCondLst>
                                        </p:cTn>
                                        <p:tgtEl>
                                          <p:spTgt spid="2">
                                            <p:txEl>
                                              <p:pRg st="1" end="1"/>
                                            </p:txEl>
                                          </p:spTgt>
                                        </p:tgtEl>
                                      </p:cBhvr>
                                      <p:to x="100000" y="100000"/>
                                    </p:animScale>
                                    <p:animScale>
                                      <p:cBhvr>
                                        <p:cTn id="33" dur="26">
                                          <p:stCondLst>
                                            <p:cond delay="1312"/>
                                          </p:stCondLst>
                                        </p:cTn>
                                        <p:tgtEl>
                                          <p:spTgt spid="2">
                                            <p:txEl>
                                              <p:pRg st="1" end="1"/>
                                            </p:txEl>
                                          </p:spTgt>
                                        </p:tgtEl>
                                      </p:cBhvr>
                                      <p:to x="100000" y="80000"/>
                                    </p:animScale>
                                    <p:animScale>
                                      <p:cBhvr>
                                        <p:cTn id="34" dur="166" decel="50000">
                                          <p:stCondLst>
                                            <p:cond delay="1338"/>
                                          </p:stCondLst>
                                        </p:cTn>
                                        <p:tgtEl>
                                          <p:spTgt spid="2">
                                            <p:txEl>
                                              <p:pRg st="1" end="1"/>
                                            </p:txEl>
                                          </p:spTgt>
                                        </p:tgtEl>
                                      </p:cBhvr>
                                      <p:to x="100000" y="100000"/>
                                    </p:animScale>
                                    <p:animScale>
                                      <p:cBhvr>
                                        <p:cTn id="35" dur="26">
                                          <p:stCondLst>
                                            <p:cond delay="1642"/>
                                          </p:stCondLst>
                                        </p:cTn>
                                        <p:tgtEl>
                                          <p:spTgt spid="2">
                                            <p:txEl>
                                              <p:pRg st="1" end="1"/>
                                            </p:txEl>
                                          </p:spTgt>
                                        </p:tgtEl>
                                      </p:cBhvr>
                                      <p:to x="100000" y="90000"/>
                                    </p:animScale>
                                    <p:animScale>
                                      <p:cBhvr>
                                        <p:cTn id="36" dur="166" decel="50000">
                                          <p:stCondLst>
                                            <p:cond delay="1668"/>
                                          </p:stCondLst>
                                        </p:cTn>
                                        <p:tgtEl>
                                          <p:spTgt spid="2">
                                            <p:txEl>
                                              <p:pRg st="1" end="1"/>
                                            </p:txEl>
                                          </p:spTgt>
                                        </p:tgtEl>
                                      </p:cBhvr>
                                      <p:to x="100000" y="100000"/>
                                    </p:animScale>
                                    <p:animScale>
                                      <p:cBhvr>
                                        <p:cTn id="37" dur="26">
                                          <p:stCondLst>
                                            <p:cond delay="1808"/>
                                          </p:stCondLst>
                                        </p:cTn>
                                        <p:tgtEl>
                                          <p:spTgt spid="2">
                                            <p:txEl>
                                              <p:pRg st="1" end="1"/>
                                            </p:txEl>
                                          </p:spTgt>
                                        </p:tgtEl>
                                      </p:cBhvr>
                                      <p:to x="100000" y="95000"/>
                                    </p:animScale>
                                    <p:animScale>
                                      <p:cBhvr>
                                        <p:cTn id="38" dur="166" decel="50000">
                                          <p:stCondLst>
                                            <p:cond delay="1834"/>
                                          </p:stCondLst>
                                        </p:cTn>
                                        <p:tgtEl>
                                          <p:spTgt spid="2">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2">
                                            <p:txEl>
                                              <p:pRg st="2" end="2"/>
                                            </p:txEl>
                                          </p:spTgt>
                                        </p:tgtEl>
                                        <p:attrNameLst>
                                          <p:attrName>style.visibility</p:attrName>
                                        </p:attrNameLst>
                                      </p:cBhvr>
                                      <p:to>
                                        <p:strVal val="visible"/>
                                      </p:to>
                                    </p:set>
                                    <p:animEffect transition="in" filter="wipe(down)">
                                      <p:cBhvr>
                                        <p:cTn id="43" dur="580">
                                          <p:stCondLst>
                                            <p:cond delay="0"/>
                                          </p:stCondLst>
                                        </p:cTn>
                                        <p:tgtEl>
                                          <p:spTgt spid="2">
                                            <p:txEl>
                                              <p:pRg st="2" end="2"/>
                                            </p:txEl>
                                          </p:spTgt>
                                        </p:tgtEl>
                                      </p:cBhvr>
                                    </p:animEffect>
                                    <p:anim calcmode="lin" valueType="num">
                                      <p:cBhvr>
                                        <p:cTn id="44"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xEl>
                                              <p:pRg st="2" end="2"/>
                                            </p:txEl>
                                          </p:spTgt>
                                        </p:tgtEl>
                                      </p:cBhvr>
                                      <p:to x="100000" y="60000"/>
                                    </p:animScale>
                                    <p:animScale>
                                      <p:cBhvr>
                                        <p:cTn id="50" dur="166" decel="50000">
                                          <p:stCondLst>
                                            <p:cond delay="676"/>
                                          </p:stCondLst>
                                        </p:cTn>
                                        <p:tgtEl>
                                          <p:spTgt spid="2">
                                            <p:txEl>
                                              <p:pRg st="2" end="2"/>
                                            </p:txEl>
                                          </p:spTgt>
                                        </p:tgtEl>
                                      </p:cBhvr>
                                      <p:to x="100000" y="100000"/>
                                    </p:animScale>
                                    <p:animScale>
                                      <p:cBhvr>
                                        <p:cTn id="51" dur="26">
                                          <p:stCondLst>
                                            <p:cond delay="1312"/>
                                          </p:stCondLst>
                                        </p:cTn>
                                        <p:tgtEl>
                                          <p:spTgt spid="2">
                                            <p:txEl>
                                              <p:pRg st="2" end="2"/>
                                            </p:txEl>
                                          </p:spTgt>
                                        </p:tgtEl>
                                      </p:cBhvr>
                                      <p:to x="100000" y="80000"/>
                                    </p:animScale>
                                    <p:animScale>
                                      <p:cBhvr>
                                        <p:cTn id="52" dur="166" decel="50000">
                                          <p:stCondLst>
                                            <p:cond delay="1338"/>
                                          </p:stCondLst>
                                        </p:cTn>
                                        <p:tgtEl>
                                          <p:spTgt spid="2">
                                            <p:txEl>
                                              <p:pRg st="2" end="2"/>
                                            </p:txEl>
                                          </p:spTgt>
                                        </p:tgtEl>
                                      </p:cBhvr>
                                      <p:to x="100000" y="100000"/>
                                    </p:animScale>
                                    <p:animScale>
                                      <p:cBhvr>
                                        <p:cTn id="53" dur="26">
                                          <p:stCondLst>
                                            <p:cond delay="1642"/>
                                          </p:stCondLst>
                                        </p:cTn>
                                        <p:tgtEl>
                                          <p:spTgt spid="2">
                                            <p:txEl>
                                              <p:pRg st="2" end="2"/>
                                            </p:txEl>
                                          </p:spTgt>
                                        </p:tgtEl>
                                      </p:cBhvr>
                                      <p:to x="100000" y="90000"/>
                                    </p:animScale>
                                    <p:animScale>
                                      <p:cBhvr>
                                        <p:cTn id="54" dur="166" decel="50000">
                                          <p:stCondLst>
                                            <p:cond delay="1668"/>
                                          </p:stCondLst>
                                        </p:cTn>
                                        <p:tgtEl>
                                          <p:spTgt spid="2">
                                            <p:txEl>
                                              <p:pRg st="2" end="2"/>
                                            </p:txEl>
                                          </p:spTgt>
                                        </p:tgtEl>
                                      </p:cBhvr>
                                      <p:to x="100000" y="100000"/>
                                    </p:animScale>
                                    <p:animScale>
                                      <p:cBhvr>
                                        <p:cTn id="55" dur="26">
                                          <p:stCondLst>
                                            <p:cond delay="1808"/>
                                          </p:stCondLst>
                                        </p:cTn>
                                        <p:tgtEl>
                                          <p:spTgt spid="2">
                                            <p:txEl>
                                              <p:pRg st="2" end="2"/>
                                            </p:txEl>
                                          </p:spTgt>
                                        </p:tgtEl>
                                      </p:cBhvr>
                                      <p:to x="100000" y="95000"/>
                                    </p:animScale>
                                    <p:animScale>
                                      <p:cBhvr>
                                        <p:cTn id="56" dur="166" decel="50000">
                                          <p:stCondLst>
                                            <p:cond delay="1834"/>
                                          </p:stCondLst>
                                        </p:cTn>
                                        <p:tgtEl>
                                          <p:spTgt spid="2">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981200"/>
            <a:ext cx="7408333" cy="4144963"/>
          </a:xfrm>
        </p:spPr>
        <p:txBody>
          <a:bodyPr/>
          <a:lstStyle/>
          <a:p>
            <a:r>
              <a:rPr lang="en-US" dirty="0" smtClean="0"/>
              <a:t>Feedback has the goal of closing the gap between students’ current performance and the desired performance by ….</a:t>
            </a:r>
          </a:p>
          <a:p>
            <a:pPr lvl="2"/>
            <a:r>
              <a:rPr lang="en-US" dirty="0"/>
              <a:t>I</a:t>
            </a:r>
            <a:r>
              <a:rPr lang="en-US" dirty="0" smtClean="0"/>
              <a:t>nforming students whether an answer is correct or incorrect</a:t>
            </a:r>
          </a:p>
          <a:p>
            <a:pPr lvl="2"/>
            <a:r>
              <a:rPr lang="en-US" dirty="0" smtClean="0"/>
              <a:t>Whether their understanding is correct or flawed</a:t>
            </a:r>
          </a:p>
          <a:p>
            <a:pPr lvl="2"/>
            <a:r>
              <a:rPr lang="en-US" dirty="0" smtClean="0"/>
              <a:t>What can be done to improve future performance</a:t>
            </a:r>
          </a:p>
          <a:p>
            <a:r>
              <a:rPr lang="en-US" dirty="0" smtClean="0"/>
              <a:t>APPROPRIATE feedback is a powerful tool for promoting student learning</a:t>
            </a:r>
          </a:p>
          <a:p>
            <a:pPr lvl="2"/>
            <a:r>
              <a:rPr lang="en-US" dirty="0" smtClean="0"/>
              <a:t>The operative term here is </a:t>
            </a:r>
            <a:r>
              <a:rPr lang="en-US" b="1" i="1" u="sng" dirty="0" smtClean="0"/>
              <a:t>appropriate</a:t>
            </a:r>
            <a:r>
              <a:rPr lang="en-US" dirty="0" smtClean="0"/>
              <a:t>.</a:t>
            </a:r>
            <a:endParaRPr lang="en-US" dirty="0"/>
          </a:p>
        </p:txBody>
      </p:sp>
      <p:sp>
        <p:nvSpPr>
          <p:cNvPr id="3" name="Title 2"/>
          <p:cNvSpPr>
            <a:spLocks noGrp="1"/>
          </p:cNvSpPr>
          <p:nvPr>
            <p:ph type="title"/>
          </p:nvPr>
        </p:nvSpPr>
        <p:spPr/>
        <p:txBody>
          <a:bodyPr>
            <a:noAutofit/>
          </a:bodyPr>
          <a:lstStyle/>
          <a:p>
            <a:r>
              <a:rPr lang="en-US" sz="4200" dirty="0" smtClean="0">
                <a:solidFill>
                  <a:schemeClr val="tx1"/>
                </a:solidFill>
              </a:rPr>
              <a:t>Providing Immediate Affirmative and Corrective Feedback</a:t>
            </a:r>
            <a:endParaRPr lang="en-US" sz="4200" dirty="0">
              <a:solidFill>
                <a:schemeClr val="tx1"/>
              </a:solidFill>
            </a:endParaRPr>
          </a:p>
        </p:txBody>
      </p:sp>
    </p:spTree>
    <p:extLst>
      <p:ext uri="{BB962C8B-B14F-4D97-AF65-F5344CB8AC3E}">
        <p14:creationId xmlns:p14="http://schemas.microsoft.com/office/powerpoint/2010/main" val="51556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Feedback</a:t>
            </a:r>
            <a:endParaRPr lang="en-US" dirty="0">
              <a:solidFill>
                <a:schemeClr val="tx1"/>
              </a:solidFill>
            </a:endParaRPr>
          </a:p>
        </p:txBody>
      </p:sp>
      <p:sp>
        <p:nvSpPr>
          <p:cNvPr id="3" name="Content Placeholder 2"/>
          <p:cNvSpPr>
            <a:spLocks noGrp="1"/>
          </p:cNvSpPr>
          <p:nvPr>
            <p:ph sz="quarter" idx="13"/>
          </p:nvPr>
        </p:nvSpPr>
        <p:spPr>
          <a:xfrm>
            <a:off x="609600" y="2209800"/>
            <a:ext cx="3895345" cy="673608"/>
          </a:xfrm>
        </p:spPr>
        <p:txBody>
          <a:bodyPr/>
          <a:lstStyle/>
          <a:p>
            <a:r>
              <a:rPr lang="en-US" dirty="0" smtClean="0"/>
              <a:t>Can be helpful to students</a:t>
            </a:r>
            <a:endParaRPr lang="en-US" dirty="0"/>
          </a:p>
        </p:txBody>
      </p:sp>
      <p:sp>
        <p:nvSpPr>
          <p:cNvPr id="4" name="Content Placeholder 3"/>
          <p:cNvSpPr>
            <a:spLocks noGrp="1"/>
          </p:cNvSpPr>
          <p:nvPr>
            <p:ph sz="quarter" idx="14"/>
          </p:nvPr>
        </p:nvSpPr>
        <p:spPr>
          <a:xfrm>
            <a:off x="4648200" y="2971800"/>
            <a:ext cx="3965448" cy="521208"/>
          </a:xfrm>
        </p:spPr>
        <p:txBody>
          <a:bodyPr/>
          <a:lstStyle/>
          <a:p>
            <a:r>
              <a:rPr lang="en-US" dirty="0" smtClean="0"/>
              <a:t>Can be harmful to students</a:t>
            </a:r>
            <a:endParaRPr lang="en-US" dirty="0"/>
          </a:p>
        </p:txBody>
      </p:sp>
      <p:sp>
        <p:nvSpPr>
          <p:cNvPr id="5" name="TextBox 4"/>
          <p:cNvSpPr txBox="1"/>
          <p:nvPr/>
        </p:nvSpPr>
        <p:spPr>
          <a:xfrm>
            <a:off x="1219200" y="4343400"/>
            <a:ext cx="7086600" cy="1323439"/>
          </a:xfrm>
          <a:prstGeom prst="rect">
            <a:avLst/>
          </a:prstGeom>
          <a:noFill/>
        </p:spPr>
        <p:txBody>
          <a:bodyPr wrap="square" rtlCol="0">
            <a:spAutoFit/>
          </a:bodyPr>
          <a:lstStyle/>
          <a:p>
            <a:r>
              <a:rPr lang="en-US" sz="2000" dirty="0" smtClean="0"/>
              <a:t>The goal of feedback, whether it is given on responses during instruction or on products produced during independent work or homework, is to close the gap between students’ current response and the desired response.</a:t>
            </a:r>
            <a:endParaRPr lang="en-US" sz="2000" dirty="0"/>
          </a:p>
        </p:txBody>
      </p:sp>
    </p:spTree>
    <p:extLst>
      <p:ext uri="{BB962C8B-B14F-4D97-AF65-F5344CB8AC3E}">
        <p14:creationId xmlns:p14="http://schemas.microsoft.com/office/powerpoint/2010/main" val="34206412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3276600"/>
            <a:ext cx="7408333" cy="1600200"/>
          </a:xfrm>
        </p:spPr>
        <p:txBody>
          <a:bodyPr>
            <a:normAutofit/>
          </a:bodyPr>
          <a:lstStyle/>
          <a:p>
            <a:pPr marL="457200" indent="-457200">
              <a:buFont typeface="+mj-lt"/>
              <a:buAutoNum type="arabicPeriod"/>
            </a:pPr>
            <a:r>
              <a:rPr lang="en-US" dirty="0" smtClean="0"/>
              <a:t>Is Correct or </a:t>
            </a:r>
            <a:r>
              <a:rPr lang="en-US" dirty="0"/>
              <a:t>I</a:t>
            </a:r>
            <a:r>
              <a:rPr lang="en-US" dirty="0" smtClean="0"/>
              <a:t>ncorrect?</a:t>
            </a:r>
          </a:p>
          <a:p>
            <a:pPr marL="457200" indent="-457200">
              <a:buFont typeface="+mj-lt"/>
              <a:buAutoNum type="arabicPeriod"/>
            </a:pPr>
            <a:r>
              <a:rPr lang="en-US" dirty="0" smtClean="0"/>
              <a:t>Hesitant or Quick?</a:t>
            </a:r>
          </a:p>
          <a:p>
            <a:pPr marL="457200" indent="-457200">
              <a:buFont typeface="+mj-lt"/>
              <a:buAutoNum type="arabicPeriod"/>
            </a:pPr>
            <a:r>
              <a:rPr lang="en-US" dirty="0" smtClean="0"/>
              <a:t>Related to a fact, concept, strategy, or rule?</a:t>
            </a:r>
            <a:endParaRPr lang="en-US" dirty="0"/>
          </a:p>
        </p:txBody>
      </p:sp>
      <p:sp>
        <p:nvSpPr>
          <p:cNvPr id="3" name="Title 2"/>
          <p:cNvSpPr>
            <a:spLocks noGrp="1"/>
          </p:cNvSpPr>
          <p:nvPr>
            <p:ph type="title"/>
          </p:nvPr>
        </p:nvSpPr>
        <p:spPr>
          <a:xfrm>
            <a:off x="495300" y="1752600"/>
            <a:ext cx="8229600" cy="1252728"/>
          </a:xfrm>
        </p:spPr>
        <p:txBody>
          <a:bodyPr>
            <a:noAutofit/>
          </a:bodyPr>
          <a:lstStyle/>
          <a:p>
            <a:r>
              <a:rPr lang="en-US" sz="2800" dirty="0" smtClean="0">
                <a:solidFill>
                  <a:schemeClr val="tx1"/>
                </a:solidFill>
              </a:rPr>
              <a:t>Feedback must be crafted to reach that goal and will be dependent on whether the response…</a:t>
            </a:r>
            <a:endParaRPr lang="en-US" sz="2800" dirty="0">
              <a:solidFill>
                <a:schemeClr val="tx1"/>
              </a:solidFill>
            </a:endParaRPr>
          </a:p>
        </p:txBody>
      </p:sp>
      <p:sp>
        <p:nvSpPr>
          <p:cNvPr id="4" name="Rectangle 3"/>
          <p:cNvSpPr/>
          <p:nvPr/>
        </p:nvSpPr>
        <p:spPr>
          <a:xfrm>
            <a:off x="381000" y="304800"/>
            <a:ext cx="8458200" cy="923330"/>
          </a:xfrm>
          <a:prstGeom prst="rect">
            <a:avLst/>
          </a:prstGeom>
        </p:spPr>
        <p:txBody>
          <a:bodyPr wrap="square">
            <a:spAutoFit/>
          </a:bodyPr>
          <a:lstStyle/>
          <a:p>
            <a:r>
              <a:rPr lang="en-US" b="1" u="sng" dirty="0"/>
              <a:t>The </a:t>
            </a:r>
            <a:r>
              <a:rPr lang="en-US" b="1" u="sng" dirty="0" smtClean="0"/>
              <a:t>Goal </a:t>
            </a:r>
            <a:r>
              <a:rPr lang="en-US" b="1" u="sng" dirty="0"/>
              <a:t>of </a:t>
            </a:r>
            <a:r>
              <a:rPr lang="en-US" b="1" u="sng" dirty="0" smtClean="0"/>
              <a:t>Feedback</a:t>
            </a:r>
            <a:r>
              <a:rPr lang="en-US" dirty="0"/>
              <a:t>, whether it is given on responses during instruction or on products produced during independent work or homework, is to close the gap between students’ current response and the desired response.</a:t>
            </a:r>
          </a:p>
        </p:txBody>
      </p:sp>
      <p:sp>
        <p:nvSpPr>
          <p:cNvPr id="5" name="Rectangle 4"/>
          <p:cNvSpPr/>
          <p:nvPr/>
        </p:nvSpPr>
        <p:spPr>
          <a:xfrm>
            <a:off x="2819400" y="5029200"/>
            <a:ext cx="3657600" cy="846386"/>
          </a:xfrm>
          <a:prstGeom prst="rect">
            <a:avLst/>
          </a:prstGeom>
        </p:spPr>
        <p:txBody>
          <a:bodyPr wrap="square">
            <a:spAutoFit/>
          </a:bodyPr>
          <a:lstStyle/>
          <a:p>
            <a:pPr algn="ctr"/>
            <a:r>
              <a:rPr lang="en-US" sz="3500" dirty="0"/>
              <a:t>Review </a:t>
            </a:r>
            <a:r>
              <a:rPr lang="en-US" sz="3500" dirty="0" smtClean="0"/>
              <a:t>Figure 7.1– </a:t>
            </a:r>
            <a:r>
              <a:rPr lang="en-US" sz="1400" dirty="0" smtClean="0"/>
              <a:t>Types of Feedback</a:t>
            </a:r>
            <a:endParaRPr lang="en-US" sz="1400" dirty="0"/>
          </a:p>
        </p:txBody>
      </p:sp>
    </p:spTree>
    <p:extLst>
      <p:ext uri="{BB962C8B-B14F-4D97-AF65-F5344CB8AC3E}">
        <p14:creationId xmlns:p14="http://schemas.microsoft.com/office/powerpoint/2010/main" val="3778007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2120</TotalTime>
  <Words>3207</Words>
  <Application>Microsoft Office PowerPoint</Application>
  <PresentationFormat>On-screen Show (4:3)</PresentationFormat>
  <Paragraphs>205</Paragraphs>
  <Slides>22</Slides>
  <Notes>3</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Waveform</vt:lpstr>
      <vt:lpstr>Monitoring Student Performance</vt:lpstr>
      <vt:lpstr>PowerPoint Presentation</vt:lpstr>
      <vt:lpstr>Provide Systematic Instruction  for the learning of….</vt:lpstr>
      <vt:lpstr>Monitoring Student Performance</vt:lpstr>
      <vt:lpstr>As you carefully listen to and look at student responses, ask yourself these questions:</vt:lpstr>
      <vt:lpstr>Effective monitoring and giving feedback has been coined:  Walk around, Look around, and Talk around.</vt:lpstr>
      <vt:lpstr>Providing Immediate Affirmative and Corrective Feedback</vt:lpstr>
      <vt:lpstr>Feedback</vt:lpstr>
      <vt:lpstr>Feedback must be crafted to reach that goal and will be dependent on whether the response…</vt:lpstr>
      <vt:lpstr>Feedback</vt:lpstr>
      <vt:lpstr>Focus on the Correct Answer versus the Incorrect Answer</vt:lpstr>
      <vt:lpstr>Feedback</vt:lpstr>
      <vt:lpstr>Review Application 7.1</vt:lpstr>
      <vt:lpstr>Feedback:  Praise</vt:lpstr>
      <vt:lpstr>To Praise or not to praise….that has been the question?</vt:lpstr>
      <vt:lpstr>To Praise or not to praise….that has been the question?</vt:lpstr>
      <vt:lpstr>To Praise or not to praise….that has been the question?</vt:lpstr>
      <vt:lpstr>To Praise or not to praise….that has been the question?</vt:lpstr>
      <vt:lpstr>To Praise or not to praise….that has been the question?</vt:lpstr>
      <vt:lpstr>Review Application 7.2</vt:lpstr>
      <vt:lpstr>“Instruction is more effective than feedback.  Feedback can only build on something; it is of little value when there is no initial learning or surface information?</vt:lpstr>
      <vt:lpstr>Summing it up</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Jefferson, Leah - Principal</dc:creator>
  <cp:lastModifiedBy>Jefferson, Leah - Principal</cp:lastModifiedBy>
  <cp:revision>279</cp:revision>
  <cp:lastPrinted>2017-03-08T14:46:10Z</cp:lastPrinted>
  <dcterms:created xsi:type="dcterms:W3CDTF">2017-02-15T20:19:15Z</dcterms:created>
  <dcterms:modified xsi:type="dcterms:W3CDTF">2017-04-13T14:28:31Z</dcterms:modified>
</cp:coreProperties>
</file>