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8" r:id="rId9"/>
    <p:sldId id="270" r:id="rId10"/>
    <p:sldId id="272" r:id="rId11"/>
    <p:sldId id="274" r:id="rId12"/>
    <p:sldId id="276" r:id="rId13"/>
    <p:sldId id="277" r:id="rId14"/>
    <p:sldId id="278" r:id="rId15"/>
    <p:sldId id="280" r:id="rId16"/>
    <p:sldId id="282" r:id="rId17"/>
    <p:sldId id="284" r:id="rId18"/>
    <p:sldId id="286" r:id="rId19"/>
    <p:sldId id="288" r:id="rId20"/>
    <p:sldId id="289" r:id="rId21"/>
    <p:sldId id="291" r:id="rId22"/>
    <p:sldId id="293" r:id="rId23"/>
    <p:sldId id="295" r:id="rId24"/>
    <p:sldId id="297" r:id="rId25"/>
    <p:sldId id="299" r:id="rId26"/>
    <p:sldId id="300" r:id="rId27"/>
    <p:sldId id="302" r:id="rId28"/>
    <p:sldId id="304" r:id="rId29"/>
    <p:sldId id="306" r:id="rId30"/>
    <p:sldId id="308" r:id="rId31"/>
    <p:sldId id="310" r:id="rId32"/>
    <p:sldId id="311" r:id="rId33"/>
    <p:sldId id="313" r:id="rId34"/>
    <p:sldId id="315" r:id="rId35"/>
    <p:sldId id="317" r:id="rId36"/>
    <p:sldId id="319" r:id="rId37"/>
    <p:sldId id="321" r:id="rId38"/>
    <p:sldId id="322" r:id="rId39"/>
    <p:sldId id="324" r:id="rId40"/>
    <p:sldId id="326" r:id="rId41"/>
    <p:sldId id="328" r:id="rId42"/>
    <p:sldId id="330" r:id="rId4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858585"/>
        </a:solidFill>
        <a:effectLst/>
        <a:uFillTx/>
        <a:latin typeface="+mn-lt"/>
        <a:ea typeface="+mn-ea"/>
        <a:cs typeface="+mn-cs"/>
        <a:sym typeface="Marker Felt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313507"/>
              <a:satOff val="34334"/>
              <a:lumOff val="-8266"/>
              <a:alpha val="10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254308"/>
              <a:satOff val="57261"/>
              <a:lumOff val="12765"/>
              <a:alpha val="62000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37185"/>
              <a:satOff val="27043"/>
              <a:lumOff val="-11337"/>
              <a:alpha val="80000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4C4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BABABA">
              <a:alpha val="70000"/>
            </a:srgbClr>
          </a:solidFill>
        </a:fill>
      </a:tcStyle>
    </a:firstCol>
    <a:lastRow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739060"/>
              <a:satOff val="51948"/>
              <a:lumOff val="-8454"/>
              <a:alpha val="62000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D5CBC0">
              <a:alpha val="39000"/>
            </a:srgbClr>
          </a:solidFill>
        </a:fill>
      </a:tcStyle>
    </a:band2H>
    <a:firstCo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868685"/>
              </a:solidFill>
              <a:prstDash val="solid"/>
              <a:miter lim="400000"/>
            </a:ln>
          </a:left>
          <a:right>
            <a:ln w="12700" cap="flat">
              <a:solidFill>
                <a:srgbClr val="868685"/>
              </a:solidFill>
              <a:prstDash val="solid"/>
              <a:miter lim="400000"/>
            </a:ln>
          </a:right>
          <a:top>
            <a:ln w="12700" cap="flat">
              <a:solidFill>
                <a:srgbClr val="868685"/>
              </a:solidFill>
              <a:prstDash val="solid"/>
              <a:miter lim="400000"/>
            </a:ln>
          </a:top>
          <a:bottom>
            <a:ln w="12700" cap="flat">
              <a:solidFill>
                <a:srgbClr val="868685"/>
              </a:solidFill>
              <a:prstDash val="solid"/>
              <a:miter lim="400000"/>
            </a:ln>
          </a:bottom>
          <a:insideH>
            <a:ln w="12700" cap="flat">
              <a:solidFill>
                <a:srgbClr val="8686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A3C00"/>
              </a:solidFill>
              <a:prstDash val="solid"/>
              <a:miter lim="400000"/>
            </a:ln>
          </a:top>
          <a:bottom>
            <a:ln w="12700" cap="flat">
              <a:solidFill>
                <a:srgbClr val="9A3C00"/>
              </a:solidFill>
              <a:prstDash val="solid"/>
              <a:miter lim="400000"/>
            </a:ln>
          </a:bottom>
          <a:insideH>
            <a:ln w="12700" cap="flat">
              <a:solidFill>
                <a:srgbClr val="9A3C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E5F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685948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160F02">
                  <a:alpha val="70000"/>
                </a:srgbClr>
              </a:solidFill>
              <a:prstDash val="solid"/>
              <a:miter lim="400000"/>
            </a:ln>
          </a:insideV>
        </a:tcBdr>
        <a:fill>
          <a:solidFill>
            <a:srgbClr val="685948">
              <a:alpha val="6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85948">
                  <a:alpha val="62000"/>
                </a:srgbClr>
              </a:solidFill>
              <a:prstDash val="solid"/>
              <a:miter lim="400000"/>
            </a:ln>
          </a:insideV>
        </a:tcBdr>
        <a:fill>
          <a:solidFill>
            <a:srgbClr val="000000">
              <a:alpha val="7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FEFEE0">
              <a:alpha val="55000"/>
            </a:srgbClr>
          </a:solidFill>
        </a:fill>
      </a:tcStyle>
    </a:band2H>
    <a:firstCol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31750" cap="flat">
              <a:solidFill>
                <a:schemeClr val="accent5">
                  <a:hueOff val="61010"/>
                  <a:satOff val="20460"/>
                  <a:lumOff val="-2197"/>
                  <a:alpha val="62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lastRow>
    <a:fir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313507"/>
                  <a:satOff val="34334"/>
                  <a:lumOff val="-8266"/>
                  <a:alpha val="62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50000"/>
            </a:srgbClr>
          </a:solidFill>
        </a:fill>
      </a:tcStyle>
    </a:firstRow>
  </a:tblStyle>
  <a:tblStyle styleId="{8F44A2F1-9E1F-4B54-A3A2-5F16C0AD49E2}" styleName="">
    <a:tblBg/>
    <a:wholeTbl>
      <a:tcTxStyle b="off" i="off">
        <a:fontRef idx="minor">
          <a:srgbClr val="858585"/>
        </a:fontRef>
        <a:srgbClr val="858585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9C4C8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Col>
    <a:lastRow>
      <a:tcTxStyle b="off" i="off">
        <a:fontRef idx="minor">
          <a:srgbClr val="45A7DE"/>
        </a:fontRef>
        <a:srgbClr val="45A7DE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254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780AA"/>
              </a:solidFill>
              <a:prstDash val="solid"/>
              <a:miter lim="400000"/>
            </a:ln>
          </a:left>
          <a:right>
            <a:ln w="12700" cap="flat">
              <a:solidFill>
                <a:srgbClr val="4780AA"/>
              </a:solidFill>
              <a:prstDash val="solid"/>
              <a:miter lim="400000"/>
            </a:ln>
          </a:right>
          <a:top>
            <a:ln w="12700" cap="flat">
              <a:solidFill>
                <a:srgbClr val="4780AA"/>
              </a:solidFill>
              <a:prstDash val="solid"/>
              <a:miter lim="400000"/>
            </a:ln>
          </a:top>
          <a:bottom>
            <a:ln w="12700" cap="flat">
              <a:solidFill>
                <a:srgbClr val="4780AA"/>
              </a:solidFill>
              <a:prstDash val="solid"/>
              <a:miter lim="400000"/>
            </a:ln>
          </a:bottom>
          <a:insideH>
            <a:ln w="12700" cap="flat">
              <a:solidFill>
                <a:srgbClr val="4780AA"/>
              </a:solidFill>
              <a:prstDash val="solid"/>
              <a:miter lim="400000"/>
            </a:ln>
          </a:insideH>
          <a:insideV>
            <a:ln w="12700" cap="flat">
              <a:solidFill>
                <a:srgbClr val="4780AA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313507"/>
              <a:satOff val="34334"/>
              <a:lumOff val="-8266"/>
              <a:alpha val="62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7"/>
  </p:normalViewPr>
  <p:slideViewPr>
    <p:cSldViewPr snapToGrid="0">
      <p:cViewPr>
        <p:scale>
          <a:sx n="83" d="100"/>
          <a:sy n="83" d="100"/>
        </p:scale>
        <p:origin x="-1374" y="-1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31488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917700"/>
            <a:ext cx="10464800" cy="2794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165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>
            <a:spLocks noGrp="1"/>
          </p:cNvSpPr>
          <p:nvPr>
            <p:ph type="body" sz="quarter" idx="13"/>
          </p:nvPr>
        </p:nvSpPr>
        <p:spPr>
          <a:xfrm>
            <a:off x="1270000" y="4279900"/>
            <a:ext cx="10464800" cy="660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000">
                <a:solidFill>
                  <a:srgbClr val="45A7DE"/>
                </a:solidFill>
              </a:defRPr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307138" y="649152"/>
            <a:ext cx="10401301" cy="58563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604000"/>
            <a:ext cx="10464800" cy="1651000"/>
          </a:xfrm>
          <a:prstGeom prst="rect">
            <a:avLst/>
          </a:prstGeom>
        </p:spPr>
        <p:txBody>
          <a:bodyPr anchor="b"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331200"/>
            <a:ext cx="104648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2844800"/>
            <a:ext cx="10464800" cy="4064000"/>
          </a:xfrm>
          <a:prstGeom prst="rect">
            <a:avLst/>
          </a:prstGeom>
        </p:spPr>
        <p:txBody>
          <a:bodyPr/>
          <a:lstStyle>
            <a:lvl1pPr>
              <a:defRPr sz="95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572250" y="812800"/>
            <a:ext cx="5753100" cy="7670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381000" y="1409700"/>
            <a:ext cx="58674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81000" y="4787900"/>
            <a:ext cx="5867400" cy="372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7277100" y="2578100"/>
            <a:ext cx="4457700" cy="5943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70000" y="2768600"/>
            <a:ext cx="5461000" cy="5715000"/>
          </a:xfrm>
          <a:prstGeom prst="rect">
            <a:avLst/>
          </a:prstGeom>
        </p:spPr>
        <p:txBody>
          <a:bodyPr/>
          <a:lstStyle>
            <a:lvl1pPr marL="444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1pPr>
            <a:lvl2pPr marL="889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2pPr>
            <a:lvl3pPr marL="1333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3pPr>
            <a:lvl4pPr marL="17780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4pPr>
            <a:lvl5pPr marL="2222500" indent="-444500">
              <a:spcBef>
                <a:spcPts val="3800"/>
              </a:spcBef>
              <a:buSzPct val="50000"/>
              <a:buBlip>
                <a:blip r:embed="rId2"/>
              </a:buBlip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 rot="21600000">
            <a:off x="7063543" y="473144"/>
            <a:ext cx="5554134" cy="4165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 rot="21600000">
            <a:off x="7095370" y="5018682"/>
            <a:ext cx="5520268" cy="4140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266700" y="482600"/>
            <a:ext cx="6502400" cy="86698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1901" y="9271000"/>
            <a:ext cx="374905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868686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45A7DE"/>
          </a:solidFill>
          <a:uFillTx/>
          <a:latin typeface="+mn-lt"/>
          <a:ea typeface="+mn-ea"/>
          <a:cs typeface="+mn-cs"/>
          <a:sym typeface="Marker Felt"/>
        </a:defRPr>
      </a:lvl9pPr>
    </p:titleStyle>
    <p:bodyStyle>
      <a:lvl1pPr marL="63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1pPr>
      <a:lvl2pPr marL="127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2pPr>
      <a:lvl3pPr marL="190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3pPr>
      <a:lvl4pPr marL="254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4pPr>
      <a:lvl5pPr marL="317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5pPr>
      <a:lvl6pPr marL="381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6pPr>
      <a:lvl7pPr marL="444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7pPr>
      <a:lvl8pPr marL="5080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8pPr>
      <a:lvl9pPr marL="5715000" marR="0" indent="-6350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47000"/>
        <a:buFontTx/>
        <a:buBlip>
          <a:blip r:embed="rId15"/>
        </a:buBlip>
        <a:tabLst/>
        <a:defRPr sz="4600" b="0" i="0" u="none" strike="noStrike" cap="none" spc="0" baseline="0">
          <a:ln>
            <a:noFill/>
          </a:ln>
          <a:solidFill>
            <a:srgbClr val="858585"/>
          </a:solidFill>
          <a:uFillTx/>
          <a:latin typeface="+mn-lt"/>
          <a:ea typeface="+mn-ea"/>
          <a:cs typeface="+mn-cs"/>
          <a:sym typeface="Marker Fel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arker Fe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t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t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t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tif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t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t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t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t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50.t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t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ti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i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if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i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tif"/><Relationship Id="rId4" Type="http://schemas.openxmlformats.org/officeDocument/2006/relationships/image" Target="../media/image81.t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t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DAILY MATH REVIEW"/>
          <p:cNvSpPr txBox="1">
            <a:spLocks noGrp="1"/>
          </p:cNvSpPr>
          <p:nvPr>
            <p:ph type="ctrTitle"/>
          </p:nvPr>
        </p:nvSpPr>
        <p:spPr>
          <a:xfrm>
            <a:off x="1117600" y="1473200"/>
            <a:ext cx="10464800" cy="2794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DAILY MATH REVIEW</a:t>
            </a:r>
          </a:p>
        </p:txBody>
      </p:sp>
      <p:sp>
        <p:nvSpPr>
          <p:cNvPr id="120" name="Math 8…"/>
          <p:cNvSpPr txBox="1">
            <a:spLocks noGrp="1"/>
          </p:cNvSpPr>
          <p:nvPr>
            <p:ph type="subTitle" sz="quarter" idx="1"/>
          </p:nvPr>
        </p:nvSpPr>
        <p:spPr>
          <a:xfrm>
            <a:off x="1117600" y="4313138"/>
            <a:ext cx="10464800" cy="22781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66674">
              <a:defRPr sz="5238"/>
            </a:pPr>
            <a:r>
              <a:t>Math 8</a:t>
            </a:r>
          </a:p>
          <a:p>
            <a:pPr defTabSz="566674">
              <a:defRPr sz="5238"/>
            </a:pPr>
            <a:r>
              <a:t>BM# 1</a:t>
            </a:r>
          </a:p>
          <a:p>
            <a:pPr defTabSz="566674">
              <a:defRPr sz="5238"/>
            </a:pPr>
            <a:r>
              <a:t>Week 1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Week 2, Day 3"/>
          <p:cNvSpPr txBox="1">
            <a:spLocks noGrp="1"/>
          </p:cNvSpPr>
          <p:nvPr>
            <p:ph type="title"/>
          </p:nvPr>
        </p:nvSpPr>
        <p:spPr>
          <a:xfrm>
            <a:off x="1270000" y="129253"/>
            <a:ext cx="10464800" cy="1371297"/>
          </a:xfrm>
          <a:prstGeom prst="rect">
            <a:avLst/>
          </a:prstGeom>
        </p:spPr>
        <p:txBody>
          <a:bodyPr/>
          <a:lstStyle/>
          <a:p>
            <a:r>
              <a:t>Week 2, Day 3</a:t>
            </a:r>
          </a:p>
        </p:txBody>
      </p:sp>
      <p:sp>
        <p:nvSpPr>
          <p:cNvPr id="260" name="Simplify:…"/>
          <p:cNvSpPr txBox="1">
            <a:spLocks noGrp="1"/>
          </p:cNvSpPr>
          <p:nvPr>
            <p:ph type="body" idx="1"/>
          </p:nvPr>
        </p:nvSpPr>
        <p:spPr>
          <a:xfrm>
            <a:off x="113538" y="1487748"/>
            <a:ext cx="11124836" cy="8276704"/>
          </a:xfrm>
          <a:prstGeom prst="rect">
            <a:avLst/>
          </a:prstGeom>
        </p:spPr>
        <p:txBody>
          <a:bodyPr anchor="t"/>
          <a:lstStyle/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Simplify: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Solve the proportion:</a:t>
            </a:r>
          </a:p>
          <a:p>
            <a:pPr marL="335914" lvl="1" indent="-335914">
              <a:buSzPct val="100000"/>
              <a:buAutoNum type="arabicParenR"/>
            </a:pPr>
            <a:r>
              <a:rPr dirty="0"/>
              <a:t> If x=9 and y=10, what is x</a:t>
            </a:r>
            <a:r>
              <a:rPr baseline="31999" dirty="0"/>
              <a:t>2</a:t>
            </a:r>
            <a:r>
              <a:rPr dirty="0"/>
              <a:t> - y?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Find the measure of ∠x. Justify                        your answer by stating the angle           relationship. 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Simplify:</a:t>
            </a:r>
          </a:p>
        </p:txBody>
      </p:sp>
      <p:pic>
        <p:nvPicPr>
          <p:cNvPr id="2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0894" y="4826714"/>
            <a:ext cx="4194960" cy="34406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2907" y="2787621"/>
            <a:ext cx="2546692" cy="14394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99867" y="1416324"/>
            <a:ext cx="4203701" cy="100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60929" y="8599503"/>
            <a:ext cx="2971978" cy="939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Week 2, Day 4"/>
          <p:cNvSpPr txBox="1">
            <a:spLocks noGrp="1"/>
          </p:cNvSpPr>
          <p:nvPr>
            <p:ph type="title"/>
          </p:nvPr>
        </p:nvSpPr>
        <p:spPr>
          <a:xfrm>
            <a:off x="1270000" y="129253"/>
            <a:ext cx="10464800" cy="1371297"/>
          </a:xfrm>
          <a:prstGeom prst="rect">
            <a:avLst/>
          </a:prstGeom>
        </p:spPr>
        <p:txBody>
          <a:bodyPr/>
          <a:lstStyle/>
          <a:p>
            <a:r>
              <a:t>Week 2, Day 4</a:t>
            </a:r>
          </a:p>
        </p:txBody>
      </p:sp>
      <p:sp>
        <p:nvSpPr>
          <p:cNvPr id="279" name="Simplify:…"/>
          <p:cNvSpPr txBox="1">
            <a:spLocks noGrp="1"/>
          </p:cNvSpPr>
          <p:nvPr>
            <p:ph type="body" idx="1"/>
          </p:nvPr>
        </p:nvSpPr>
        <p:spPr>
          <a:xfrm>
            <a:off x="113538" y="1487748"/>
            <a:ext cx="11124836" cy="8276704"/>
          </a:xfrm>
          <a:prstGeom prst="rect">
            <a:avLst/>
          </a:prstGeom>
        </p:spPr>
        <p:txBody>
          <a:bodyPr anchor="t"/>
          <a:lstStyle/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Simplify: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Solve the proportion:</a:t>
            </a:r>
          </a:p>
          <a:p>
            <a:pPr marL="335914" lvl="1" indent="-335914">
              <a:buSzPct val="100000"/>
              <a:buAutoNum type="arabicParenR"/>
            </a:pPr>
            <a:r>
              <a:t> If x=3 and y=5, what is -x</a:t>
            </a:r>
            <a:r>
              <a:rPr baseline="31999"/>
              <a:t>2</a:t>
            </a:r>
            <a:r>
              <a:t> + y</a:t>
            </a:r>
            <a:r>
              <a:rPr baseline="31999"/>
              <a:t>2</a:t>
            </a:r>
            <a:r>
              <a:t>?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Find the measure of ∠3, if ∠5 is 110°. Justify your answer by stating the                 angle relationship. 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Simplify:</a:t>
            </a:r>
          </a:p>
        </p:txBody>
      </p:sp>
      <p:pic>
        <p:nvPicPr>
          <p:cNvPr id="280" name="Screen shot 2011-02-23 at 10.30.53 AM.png" descr="Screen shot 2011-02-23 at 10.30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82662" y="6483396"/>
            <a:ext cx="3233306" cy="25936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4850" y="2660969"/>
            <a:ext cx="2426140" cy="13712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Screen Shot 2015-07-17 at 2.08.15 PM.png" descr="Screen Shot 2015-07-17 at 2.08.15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40018" y="1348063"/>
            <a:ext cx="4065428" cy="106199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55486" y="8686458"/>
            <a:ext cx="4202434" cy="7811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Friday Five"/>
          <p:cNvSpPr txBox="1">
            <a:spLocks noGrp="1"/>
          </p:cNvSpPr>
          <p:nvPr>
            <p:ph type="title"/>
          </p:nvPr>
        </p:nvSpPr>
        <p:spPr>
          <a:xfrm>
            <a:off x="1270000" y="129253"/>
            <a:ext cx="10464800" cy="1371297"/>
          </a:xfrm>
          <a:prstGeom prst="rect">
            <a:avLst/>
          </a:prstGeom>
        </p:spPr>
        <p:txBody>
          <a:bodyPr/>
          <a:lstStyle/>
          <a:p>
            <a:r>
              <a:t>Friday Five</a:t>
            </a:r>
          </a:p>
        </p:txBody>
      </p:sp>
      <p:sp>
        <p:nvSpPr>
          <p:cNvPr id="298" name="Simplify:…"/>
          <p:cNvSpPr txBox="1">
            <a:spLocks noGrp="1"/>
          </p:cNvSpPr>
          <p:nvPr>
            <p:ph type="body" idx="1"/>
          </p:nvPr>
        </p:nvSpPr>
        <p:spPr>
          <a:xfrm>
            <a:off x="320514" y="1752834"/>
            <a:ext cx="8021773" cy="8276704"/>
          </a:xfrm>
          <a:prstGeom prst="rect">
            <a:avLst/>
          </a:prstGeom>
        </p:spPr>
        <p:txBody>
          <a:bodyPr anchor="t"/>
          <a:lstStyle/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Simplify: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Solve the proportion:</a:t>
            </a:r>
          </a:p>
          <a:p>
            <a:pPr marL="335914" lvl="1" indent="-335914">
              <a:buSzPct val="100000"/>
              <a:buAutoNum type="arabicParenR"/>
            </a:pPr>
            <a:r>
              <a:rPr dirty="0"/>
              <a:t> Solve for x:  x</a:t>
            </a:r>
            <a:r>
              <a:rPr baseline="31999" dirty="0"/>
              <a:t>2</a:t>
            </a:r>
            <a:r>
              <a:rPr dirty="0"/>
              <a:t> = 225</a:t>
            </a:r>
          </a:p>
          <a:p>
            <a:pPr marL="335914" lvl="1" indent="-335914">
              <a:buSzPct val="100000"/>
              <a:buAutoNum type="arabicParenR"/>
            </a:pPr>
            <a:r>
              <a:rPr dirty="0"/>
              <a:t> Find the missing angles in the diagram.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Simplify:</a:t>
            </a:r>
          </a:p>
        </p:txBody>
      </p:sp>
      <p:pic>
        <p:nvPicPr>
          <p:cNvPr id="2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07477" y="8040222"/>
            <a:ext cx="4202434" cy="781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17084" y="5243388"/>
            <a:ext cx="4267201" cy="19202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79008" y="3093683"/>
            <a:ext cx="2108201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06843" y="1681409"/>
            <a:ext cx="4203701" cy="1003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DAILY MATH REVIEW</a:t>
            </a:r>
          </a:p>
        </p:txBody>
      </p:sp>
      <p:sp>
        <p:nvSpPr>
          <p:cNvPr id="310" name="Math 8…"/>
          <p:cNvSpPr txBox="1">
            <a:spLocks noGrp="1"/>
          </p:cNvSpPr>
          <p:nvPr>
            <p:ph type="subTitle" sz="half" idx="1"/>
          </p:nvPr>
        </p:nvSpPr>
        <p:spPr>
          <a:xfrm>
            <a:off x="1270000" y="5016500"/>
            <a:ext cx="10464800" cy="2794000"/>
          </a:xfrm>
          <a:prstGeom prst="rect">
            <a:avLst/>
          </a:prstGeom>
        </p:spPr>
        <p:txBody>
          <a:bodyPr/>
          <a:lstStyle/>
          <a:p>
            <a:pPr>
              <a:defRPr sz="4900"/>
            </a:pPr>
            <a:r>
              <a:t>Math 8</a:t>
            </a:r>
          </a:p>
          <a:p>
            <a:pPr>
              <a:defRPr sz="4900"/>
            </a:pPr>
            <a:r>
              <a:t>BM# 1</a:t>
            </a:r>
          </a:p>
          <a:p>
            <a:pPr>
              <a:defRPr sz="4900"/>
            </a:pPr>
            <a:r>
              <a:t>Week 3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Week 3, Day 1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14415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7519"/>
            </a:lvl1pPr>
          </a:lstStyle>
          <a:p>
            <a:r>
              <a:t>Week 3, Day 1</a:t>
            </a:r>
          </a:p>
        </p:txBody>
      </p:sp>
      <p:sp>
        <p:nvSpPr>
          <p:cNvPr id="313" name="Simplify:…"/>
          <p:cNvSpPr txBox="1">
            <a:spLocks noGrp="1"/>
          </p:cNvSpPr>
          <p:nvPr>
            <p:ph type="body" idx="1"/>
          </p:nvPr>
        </p:nvSpPr>
        <p:spPr>
          <a:xfrm>
            <a:off x="214894" y="1409142"/>
            <a:ext cx="12575012" cy="8276704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Simplify: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Identify the pairs of alternate                               exterior angles.</a:t>
            </a:r>
          </a:p>
          <a:p>
            <a:pPr marL="335914" lvl="1" indent="-335914">
              <a:buSzPct val="100000"/>
              <a:buAutoNum type="arabicParenR"/>
            </a:pPr>
            <a:r>
              <a:rPr dirty="0"/>
              <a:t> Jane has a square side table that has an area of 256 square inches. What is the length of each side of the table?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Between what two integers is         </a:t>
            </a:r>
            <a:r>
              <a:rPr dirty="0" smtClean="0"/>
              <a:t>? </a:t>
            </a:r>
            <a:endParaRPr dirty="0"/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Estimate                to the nearest tenth.</a:t>
            </a:r>
          </a:p>
        </p:txBody>
      </p:sp>
      <p:pic>
        <p:nvPicPr>
          <p:cNvPr id="3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31564" y="7328247"/>
            <a:ext cx="1778208" cy="8632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59308" y="1435297"/>
            <a:ext cx="3055661" cy="9185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759966" y="1292661"/>
            <a:ext cx="3834396" cy="3222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79334" y="8767273"/>
            <a:ext cx="1855517" cy="918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Week 3, Day 2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14415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7519"/>
            </a:lvl1pPr>
          </a:lstStyle>
          <a:p>
            <a:r>
              <a:t>Week 3, Day 2</a:t>
            </a:r>
          </a:p>
        </p:txBody>
      </p:sp>
      <p:sp>
        <p:nvSpPr>
          <p:cNvPr id="332" name="Simplify:…"/>
          <p:cNvSpPr txBox="1">
            <a:spLocks noGrp="1"/>
          </p:cNvSpPr>
          <p:nvPr>
            <p:ph type="body" idx="1"/>
          </p:nvPr>
        </p:nvSpPr>
        <p:spPr>
          <a:xfrm>
            <a:off x="214894" y="1409142"/>
            <a:ext cx="12575012" cy="8276704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Simplify: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What are the measures of                                      angles 1 and 2?</a:t>
            </a:r>
          </a:p>
          <a:p>
            <a:pPr marL="335914" lvl="1" indent="-335914">
              <a:buSzPct val="100000"/>
              <a:buAutoNum type="arabicParenR"/>
            </a:pPr>
            <a:r>
              <a:rPr dirty="0"/>
              <a:t> Tarzan finds a large box full of gadgets that has a volume  of 27 cubic feet. What is one side of the box?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Between what two integers is            </a:t>
            </a:r>
            <a:r>
              <a:rPr dirty="0" smtClean="0"/>
              <a:t> </a:t>
            </a:r>
            <a:r>
              <a:rPr dirty="0"/>
              <a:t>? 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Estimate          </a:t>
            </a:r>
            <a:r>
              <a:rPr dirty="0" smtClean="0"/>
              <a:t> </a:t>
            </a:r>
            <a:r>
              <a:rPr dirty="0"/>
              <a:t>to the nearest tenth.</a:t>
            </a:r>
          </a:p>
        </p:txBody>
      </p:sp>
      <p:pic>
        <p:nvPicPr>
          <p:cNvPr id="33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35068" y="2151614"/>
            <a:ext cx="3695701" cy="2197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75726" y="7363600"/>
            <a:ext cx="1728336" cy="8556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46984" y="1409142"/>
            <a:ext cx="3626430" cy="762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46984" y="8929318"/>
            <a:ext cx="1308101" cy="63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Week 3, Day 3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14415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7519"/>
            </a:lvl1pPr>
          </a:lstStyle>
          <a:p>
            <a:r>
              <a:t>Week 3, Day 3</a:t>
            </a:r>
          </a:p>
        </p:txBody>
      </p:sp>
      <p:sp>
        <p:nvSpPr>
          <p:cNvPr id="351" name="Find the value of 3x2 - 24x, when x = 3…"/>
          <p:cNvSpPr txBox="1">
            <a:spLocks noGrp="1"/>
          </p:cNvSpPr>
          <p:nvPr>
            <p:ph type="body" idx="1"/>
          </p:nvPr>
        </p:nvSpPr>
        <p:spPr>
          <a:xfrm>
            <a:off x="214894" y="1409142"/>
            <a:ext cx="12575012" cy="8276704"/>
          </a:xfrm>
          <a:prstGeom prst="rect">
            <a:avLst/>
          </a:prstGeom>
        </p:spPr>
        <p:txBody>
          <a:bodyPr anchor="t"/>
          <a:lstStyle/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t> Find the value of 3x</a:t>
            </a:r>
            <a:r>
              <a:rPr baseline="31999"/>
              <a:t>2</a:t>
            </a:r>
            <a:r>
              <a:t> - 24x, when x = 3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t> What are the measures of angles 1                                      and 7?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t> Terk found 25 tiles and is putting together a playhouse for her and her friends. Each tile has an area of 36 square inches. What are the dimensions of the square floor ?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t> Estimate the value of: 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t> Estimate                to the nearest tenth.</a:t>
            </a:r>
          </a:p>
        </p:txBody>
      </p:sp>
      <p:pic>
        <p:nvPicPr>
          <p:cNvPr id="35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76805" y="1834116"/>
            <a:ext cx="3213101" cy="252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43118" y="6997911"/>
            <a:ext cx="2367425" cy="970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97463" y="8602391"/>
            <a:ext cx="1282701" cy="63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Week 3, Day 4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14415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7519"/>
            </a:lvl1pPr>
          </a:lstStyle>
          <a:p>
            <a:r>
              <a:t>Week 3, Day 4</a:t>
            </a:r>
          </a:p>
        </p:txBody>
      </p:sp>
      <p:sp>
        <p:nvSpPr>
          <p:cNvPr id="368" name="Find the value of x2 + 3x, when x = -9…"/>
          <p:cNvSpPr txBox="1">
            <a:spLocks noGrp="1"/>
          </p:cNvSpPr>
          <p:nvPr>
            <p:ph type="body" idx="1"/>
          </p:nvPr>
        </p:nvSpPr>
        <p:spPr>
          <a:xfrm>
            <a:off x="214894" y="1814567"/>
            <a:ext cx="12575012" cy="8276705"/>
          </a:xfrm>
          <a:prstGeom prst="rect">
            <a:avLst/>
          </a:prstGeom>
        </p:spPr>
        <p:txBody>
          <a:bodyPr anchor="t"/>
          <a:lstStyle/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rPr dirty="0"/>
              <a:t> Find the value of x</a:t>
            </a:r>
            <a:r>
              <a:rPr baseline="31999" dirty="0"/>
              <a:t>2</a:t>
            </a:r>
            <a:r>
              <a:rPr dirty="0"/>
              <a:t> + 3x, when x = -9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rPr dirty="0"/>
              <a:t> What are the measures of angles 4                                      and 6?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rPr dirty="0"/>
              <a:t>A cube has a volume of 729 cubic inches. What is the length of each side of the cube?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rPr dirty="0"/>
              <a:t> Estimate the value of: 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Estimate           </a:t>
            </a:r>
            <a:r>
              <a:rPr dirty="0" smtClean="0"/>
              <a:t> </a:t>
            </a:r>
            <a:r>
              <a:rPr dirty="0"/>
              <a:t>to the nearest tenth.</a:t>
            </a:r>
          </a:p>
        </p:txBody>
      </p:sp>
      <p:pic>
        <p:nvPicPr>
          <p:cNvPr id="36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2531" y="2142914"/>
            <a:ext cx="3213101" cy="252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08879" y="6153713"/>
            <a:ext cx="2348401" cy="9624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0435" y="7871282"/>
            <a:ext cx="1549401" cy="63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Friday Five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14415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9148">
              <a:defRPr sz="7519"/>
            </a:lvl1pPr>
          </a:lstStyle>
          <a:p>
            <a:r>
              <a:t>Friday Five</a:t>
            </a:r>
          </a:p>
        </p:txBody>
      </p:sp>
      <p:sp>
        <p:nvSpPr>
          <p:cNvPr id="385" name="Simplify:…"/>
          <p:cNvSpPr txBox="1">
            <a:spLocks noGrp="1"/>
          </p:cNvSpPr>
          <p:nvPr>
            <p:ph type="body" idx="1"/>
          </p:nvPr>
        </p:nvSpPr>
        <p:spPr>
          <a:xfrm>
            <a:off x="214894" y="1814567"/>
            <a:ext cx="12575012" cy="8276705"/>
          </a:xfrm>
          <a:prstGeom prst="rect">
            <a:avLst/>
          </a:prstGeom>
        </p:spPr>
        <p:txBody>
          <a:bodyPr anchor="t"/>
          <a:lstStyle/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rPr dirty="0"/>
              <a:t>Simplify: 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rPr dirty="0"/>
              <a:t> What are the measures of angles 4                                      and 6?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rPr dirty="0"/>
              <a:t> Jane has a square side table that has an area of 256 square inches. What is the length of each side of the table?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rPr dirty="0"/>
              <a:t> Estimate the value of: 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4000"/>
            </a:pPr>
            <a:r>
              <a:rPr dirty="0"/>
              <a:t> Estimate          </a:t>
            </a:r>
            <a:r>
              <a:rPr dirty="0" smtClean="0"/>
              <a:t> </a:t>
            </a:r>
            <a:r>
              <a:rPr dirty="0"/>
              <a:t>to the nearest tenth.</a:t>
            </a:r>
          </a:p>
        </p:txBody>
      </p:sp>
      <p:pic>
        <p:nvPicPr>
          <p:cNvPr id="38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03323" y="1956302"/>
            <a:ext cx="3213101" cy="2527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71211" y="1778350"/>
            <a:ext cx="3626430" cy="762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36676" y="6892165"/>
            <a:ext cx="2367425" cy="9702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89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994953" y="8477983"/>
            <a:ext cx="1282701" cy="63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DAILY MATH REVIEW</a:t>
            </a:r>
          </a:p>
        </p:txBody>
      </p:sp>
      <p:sp>
        <p:nvSpPr>
          <p:cNvPr id="404" name="Math 8…"/>
          <p:cNvSpPr txBox="1">
            <a:spLocks noGrp="1"/>
          </p:cNvSpPr>
          <p:nvPr>
            <p:ph type="subTitle" sz="half" idx="1"/>
          </p:nvPr>
        </p:nvSpPr>
        <p:spPr>
          <a:xfrm>
            <a:off x="1270000" y="5016500"/>
            <a:ext cx="10464800" cy="2794001"/>
          </a:xfrm>
          <a:prstGeom prst="rect">
            <a:avLst/>
          </a:prstGeom>
        </p:spPr>
        <p:txBody>
          <a:bodyPr/>
          <a:lstStyle/>
          <a:p>
            <a:r>
              <a:t>Math 8</a:t>
            </a:r>
          </a:p>
          <a:p>
            <a:r>
              <a:t>BM# 1</a:t>
            </a:r>
          </a:p>
          <a:p>
            <a:r>
              <a:t>Week 4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Week 1, Day 1"/>
          <p:cNvSpPr txBox="1">
            <a:spLocks noGrp="1"/>
          </p:cNvSpPr>
          <p:nvPr>
            <p:ph type="title"/>
          </p:nvPr>
        </p:nvSpPr>
        <p:spPr>
          <a:xfrm>
            <a:off x="1270000" y="106065"/>
            <a:ext cx="10464800" cy="1208039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Week 1, Day 1</a:t>
            </a:r>
          </a:p>
        </p:txBody>
      </p:sp>
      <p:sp>
        <p:nvSpPr>
          <p:cNvPr id="123" name="Simplify:…"/>
          <p:cNvSpPr txBox="1">
            <a:spLocks noGrp="1"/>
          </p:cNvSpPr>
          <p:nvPr>
            <p:ph type="body" idx="1"/>
          </p:nvPr>
        </p:nvSpPr>
        <p:spPr>
          <a:xfrm>
            <a:off x="142593" y="1688155"/>
            <a:ext cx="8217636" cy="8276704"/>
          </a:xfrm>
          <a:prstGeom prst="rect">
            <a:avLst/>
          </a:prstGeom>
        </p:spPr>
        <p:txBody>
          <a:bodyPr anchor="t"/>
          <a:lstStyle/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 Simplify: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 Simplify: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What is 23% of 80?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Using the image, name a pair of corresponding angles.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Simplify:</a:t>
            </a:r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4819" y="1689500"/>
            <a:ext cx="5281589" cy="8125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65214" y="2877449"/>
            <a:ext cx="1879601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Screen shot 2011-02-23 at 10.30.53 AM.png" descr="Screen shot 2011-02-23 at 10.30.53 A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101586" y="4038967"/>
            <a:ext cx="4456825" cy="3575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53917" y="8416143"/>
            <a:ext cx="2090898" cy="8569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Week 4, Day 1"/>
          <p:cNvSpPr txBox="1">
            <a:spLocks noGrp="1"/>
          </p:cNvSpPr>
          <p:nvPr>
            <p:ph type="title"/>
          </p:nvPr>
        </p:nvSpPr>
        <p:spPr>
          <a:xfrm>
            <a:off x="1270000" y="66880"/>
            <a:ext cx="10464800" cy="1565177"/>
          </a:xfrm>
          <a:prstGeom prst="rect">
            <a:avLst/>
          </a:prstGeom>
        </p:spPr>
        <p:txBody>
          <a:bodyPr/>
          <a:lstStyle/>
          <a:p>
            <a:r>
              <a:t>Week 4, Day 1</a:t>
            </a:r>
          </a:p>
        </p:txBody>
      </p:sp>
      <p:sp>
        <p:nvSpPr>
          <p:cNvPr id="407" name="Estimate the value of             and identify its location on the number line shown.…"/>
          <p:cNvSpPr txBox="1">
            <a:spLocks noGrp="1"/>
          </p:cNvSpPr>
          <p:nvPr>
            <p:ph type="body" idx="1"/>
          </p:nvPr>
        </p:nvSpPr>
        <p:spPr>
          <a:xfrm>
            <a:off x="214894" y="1814567"/>
            <a:ext cx="12575012" cy="8276705"/>
          </a:xfrm>
          <a:prstGeom prst="rect">
            <a:avLst/>
          </a:prstGeom>
        </p:spPr>
        <p:txBody>
          <a:bodyPr anchor="t"/>
          <a:lstStyle/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rPr dirty="0"/>
              <a:t> Estimate the value of       </a:t>
            </a:r>
            <a:r>
              <a:rPr dirty="0" smtClean="0"/>
              <a:t> </a:t>
            </a:r>
            <a:r>
              <a:rPr dirty="0"/>
              <a:t>and identify its location on the number line shown.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rPr dirty="0"/>
              <a:t> The area of a square painting is 2500 cm</a:t>
            </a:r>
            <a:r>
              <a:rPr baseline="31999" dirty="0"/>
              <a:t>2</a:t>
            </a:r>
            <a:r>
              <a:rPr dirty="0"/>
              <a:t>. What is the side length of the painting?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rPr dirty="0"/>
              <a:t> Find the measure of the missing angle: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rPr dirty="0"/>
              <a:t> Solve for </a:t>
            </a:r>
            <a:r>
              <a:rPr i="1" dirty="0"/>
              <a:t>z</a:t>
            </a:r>
            <a:r>
              <a:rPr dirty="0"/>
              <a:t>:  3</a:t>
            </a:r>
            <a:r>
              <a:rPr i="1" dirty="0"/>
              <a:t>z</a:t>
            </a:r>
            <a:r>
              <a:rPr dirty="0"/>
              <a:t> = 24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rPr dirty="0"/>
              <a:t> Solve for </a:t>
            </a:r>
            <a:r>
              <a:rPr i="1" dirty="0"/>
              <a:t>n</a:t>
            </a:r>
            <a:r>
              <a:rPr dirty="0"/>
              <a:t>:   </a:t>
            </a:r>
            <a:r>
              <a:rPr i="1" dirty="0"/>
              <a:t>n</a:t>
            </a:r>
            <a:r>
              <a:rPr dirty="0"/>
              <a:t> + 4 &gt; 16</a:t>
            </a:r>
          </a:p>
        </p:txBody>
      </p:sp>
      <p:pic>
        <p:nvPicPr>
          <p:cNvPr id="40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9205" y="2655127"/>
            <a:ext cx="6870701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73355" y="1829820"/>
            <a:ext cx="1324162" cy="642797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636395" y="6720082"/>
            <a:ext cx="3992693" cy="27918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Week 4, Day 2"/>
          <p:cNvSpPr txBox="1">
            <a:spLocks noGrp="1"/>
          </p:cNvSpPr>
          <p:nvPr>
            <p:ph type="title"/>
          </p:nvPr>
        </p:nvSpPr>
        <p:spPr>
          <a:xfrm>
            <a:off x="1270000" y="66880"/>
            <a:ext cx="10464800" cy="1565177"/>
          </a:xfrm>
          <a:prstGeom prst="rect">
            <a:avLst/>
          </a:prstGeom>
        </p:spPr>
        <p:txBody>
          <a:bodyPr/>
          <a:lstStyle/>
          <a:p>
            <a:r>
              <a:t>Week 4, Day 2</a:t>
            </a:r>
          </a:p>
        </p:txBody>
      </p:sp>
      <p:sp>
        <p:nvSpPr>
          <p:cNvPr id="424" name="Estimate the value of             and identify its location on the number line shown.…"/>
          <p:cNvSpPr txBox="1">
            <a:spLocks noGrp="1"/>
          </p:cNvSpPr>
          <p:nvPr>
            <p:ph type="body" idx="1"/>
          </p:nvPr>
        </p:nvSpPr>
        <p:spPr>
          <a:xfrm>
            <a:off x="214894" y="1814567"/>
            <a:ext cx="12575012" cy="8276705"/>
          </a:xfrm>
          <a:prstGeom prst="rect">
            <a:avLst/>
          </a:prstGeom>
        </p:spPr>
        <p:txBody>
          <a:bodyPr anchor="t"/>
          <a:lstStyle/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rPr dirty="0"/>
              <a:t> Estimate the value of       </a:t>
            </a:r>
            <a:r>
              <a:rPr dirty="0" smtClean="0"/>
              <a:t> </a:t>
            </a:r>
            <a:r>
              <a:rPr dirty="0"/>
              <a:t>and identify its location on the number line shown.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rPr dirty="0"/>
              <a:t> The volume of a cube is 512 cubic centimeters. What is the area, in square centimeters, of each side of the cube?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rPr dirty="0"/>
              <a:t> Find the measure of the missing angles: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rPr dirty="0"/>
              <a:t> Solve for x: 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rPr dirty="0"/>
              <a:t> What are inverse operations? Give an example.</a:t>
            </a:r>
          </a:p>
        </p:txBody>
      </p:sp>
      <p:pic>
        <p:nvPicPr>
          <p:cNvPr id="4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19205" y="2517980"/>
            <a:ext cx="6870701" cy="1092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81385" y="1757518"/>
            <a:ext cx="13081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06053" y="7436622"/>
            <a:ext cx="1943101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60016" y="6208675"/>
            <a:ext cx="3029890" cy="18883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Week 4, Day 3"/>
          <p:cNvSpPr txBox="1">
            <a:spLocks noGrp="1"/>
          </p:cNvSpPr>
          <p:nvPr>
            <p:ph type="title"/>
          </p:nvPr>
        </p:nvSpPr>
        <p:spPr>
          <a:xfrm>
            <a:off x="1270000" y="66880"/>
            <a:ext cx="10464800" cy="1565177"/>
          </a:xfrm>
          <a:prstGeom prst="rect">
            <a:avLst/>
          </a:prstGeom>
        </p:spPr>
        <p:txBody>
          <a:bodyPr/>
          <a:lstStyle/>
          <a:p>
            <a:r>
              <a:t>Week 4, Day 3</a:t>
            </a:r>
          </a:p>
        </p:txBody>
      </p:sp>
      <p:sp>
        <p:nvSpPr>
          <p:cNvPr id="443" name="Estimate the value of             and identify its location on the number line shown.…"/>
          <p:cNvSpPr txBox="1">
            <a:spLocks noGrp="1"/>
          </p:cNvSpPr>
          <p:nvPr>
            <p:ph type="body" idx="1"/>
          </p:nvPr>
        </p:nvSpPr>
        <p:spPr>
          <a:xfrm>
            <a:off x="214894" y="1814567"/>
            <a:ext cx="12575012" cy="8276705"/>
          </a:xfrm>
          <a:prstGeom prst="rect">
            <a:avLst/>
          </a:prstGeom>
        </p:spPr>
        <p:txBody>
          <a:bodyPr anchor="t"/>
          <a:lstStyle/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rPr dirty="0"/>
              <a:t> Estimate the value of      </a:t>
            </a:r>
            <a:r>
              <a:rPr dirty="0" smtClean="0"/>
              <a:t> </a:t>
            </a:r>
            <a:r>
              <a:rPr dirty="0"/>
              <a:t>and identify its location on the number line shown.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rPr dirty="0"/>
              <a:t>The area of a square is 144 cm</a:t>
            </a:r>
            <a:r>
              <a:rPr baseline="31999" dirty="0"/>
              <a:t>2</a:t>
            </a:r>
            <a:r>
              <a:rPr dirty="0"/>
              <a:t>. What is the length of one side?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rPr dirty="0"/>
              <a:t> Find the measure of the missing angle: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rPr dirty="0"/>
              <a:t> Solve for r:   -6r - 7 = -19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rPr dirty="0"/>
              <a:t> What property would be used to simplify 3(x - 4)?</a:t>
            </a:r>
          </a:p>
        </p:txBody>
      </p:sp>
      <p:pic>
        <p:nvPicPr>
          <p:cNvPr id="4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65792" y="1865559"/>
            <a:ext cx="12827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43387" y="6660317"/>
            <a:ext cx="4169710" cy="151320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1" name="Group"/>
          <p:cNvGrpSpPr/>
          <p:nvPr/>
        </p:nvGrpSpPr>
        <p:grpSpPr>
          <a:xfrm>
            <a:off x="6736634" y="2390508"/>
            <a:ext cx="4749801" cy="1206973"/>
            <a:chOff x="0" y="0"/>
            <a:chExt cx="4749800" cy="1206972"/>
          </a:xfrm>
        </p:grpSpPr>
        <p:pic>
          <p:nvPicPr>
            <p:cNvPr id="446" name="Image" descr="Image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140172"/>
              <a:ext cx="4749800" cy="1066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7" name="a"/>
            <p:cNvSpPr txBox="1"/>
            <p:nvPr/>
          </p:nvSpPr>
          <p:spPr>
            <a:xfrm>
              <a:off x="946414" y="0"/>
              <a:ext cx="289561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2600"/>
                  </a:solidFill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448" name="b"/>
            <p:cNvSpPr txBox="1"/>
            <p:nvPr/>
          </p:nvSpPr>
          <p:spPr>
            <a:xfrm>
              <a:off x="2045913" y="0"/>
              <a:ext cx="278131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2600"/>
                  </a:solidFill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449" name="c"/>
            <p:cNvSpPr txBox="1"/>
            <p:nvPr/>
          </p:nvSpPr>
          <p:spPr>
            <a:xfrm>
              <a:off x="2400744" y="0"/>
              <a:ext cx="259081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2600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450" name="d"/>
            <p:cNvSpPr txBox="1"/>
            <p:nvPr/>
          </p:nvSpPr>
          <p:spPr>
            <a:xfrm>
              <a:off x="3313476" y="0"/>
              <a:ext cx="278131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2600"/>
                  </a:solidFill>
                </a:defRPr>
              </a:lvl1pPr>
            </a:lstStyle>
            <a:p>
              <a:r>
                <a:t>d</a:t>
              </a:r>
            </a:p>
          </p:txBody>
        </p:sp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Week 4, Day 4"/>
          <p:cNvSpPr txBox="1">
            <a:spLocks noGrp="1"/>
          </p:cNvSpPr>
          <p:nvPr>
            <p:ph type="title"/>
          </p:nvPr>
        </p:nvSpPr>
        <p:spPr>
          <a:xfrm>
            <a:off x="1270000" y="66880"/>
            <a:ext cx="10464800" cy="1565177"/>
          </a:xfrm>
          <a:prstGeom prst="rect">
            <a:avLst/>
          </a:prstGeom>
        </p:spPr>
        <p:txBody>
          <a:bodyPr/>
          <a:lstStyle/>
          <a:p>
            <a:r>
              <a:t>Week 4, Day 4</a:t>
            </a:r>
          </a:p>
        </p:txBody>
      </p:sp>
      <p:sp>
        <p:nvSpPr>
          <p:cNvPr id="470" name="Estimate the value of             and identify its location on the number line shown.…"/>
          <p:cNvSpPr txBox="1">
            <a:spLocks noGrp="1"/>
          </p:cNvSpPr>
          <p:nvPr>
            <p:ph type="body" idx="1"/>
          </p:nvPr>
        </p:nvSpPr>
        <p:spPr>
          <a:xfrm>
            <a:off x="214894" y="1814567"/>
            <a:ext cx="12575012" cy="8276705"/>
          </a:xfrm>
          <a:prstGeom prst="rect">
            <a:avLst/>
          </a:prstGeom>
        </p:spPr>
        <p:txBody>
          <a:bodyPr anchor="t"/>
          <a:lstStyle/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t> Estimate the value of             and identify its location on the number line shown.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t> The volume of a cube is 343 cm</a:t>
            </a:r>
            <a:r>
              <a:rPr baseline="31999"/>
              <a:t>3</a:t>
            </a:r>
            <a:r>
              <a:t>. What is the length of one side of the cube?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t> Find the measure of the missing angle: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t> Solve for y:  3y - 8 &lt; 25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t> How would you simplify: 3x + 2x - 7 + 5?</a:t>
            </a:r>
          </a:p>
        </p:txBody>
      </p:sp>
      <p:grpSp>
        <p:nvGrpSpPr>
          <p:cNvPr id="476" name="Group"/>
          <p:cNvGrpSpPr/>
          <p:nvPr/>
        </p:nvGrpSpPr>
        <p:grpSpPr>
          <a:xfrm>
            <a:off x="6736634" y="2390508"/>
            <a:ext cx="4749801" cy="1206973"/>
            <a:chOff x="0" y="0"/>
            <a:chExt cx="4749800" cy="1206972"/>
          </a:xfrm>
        </p:grpSpPr>
        <p:pic>
          <p:nvPicPr>
            <p:cNvPr id="471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40172"/>
              <a:ext cx="4749800" cy="1066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2" name="a"/>
            <p:cNvSpPr txBox="1"/>
            <p:nvPr/>
          </p:nvSpPr>
          <p:spPr>
            <a:xfrm>
              <a:off x="946414" y="0"/>
              <a:ext cx="289561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2600"/>
                  </a:solidFill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473" name="b"/>
            <p:cNvSpPr txBox="1"/>
            <p:nvPr/>
          </p:nvSpPr>
          <p:spPr>
            <a:xfrm>
              <a:off x="2045913" y="0"/>
              <a:ext cx="278131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2600"/>
                  </a:solidFill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474" name="c"/>
            <p:cNvSpPr txBox="1"/>
            <p:nvPr/>
          </p:nvSpPr>
          <p:spPr>
            <a:xfrm>
              <a:off x="2400744" y="0"/>
              <a:ext cx="259081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2600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475" name="d"/>
            <p:cNvSpPr txBox="1"/>
            <p:nvPr/>
          </p:nvSpPr>
          <p:spPr>
            <a:xfrm>
              <a:off x="3313476" y="0"/>
              <a:ext cx="278131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2600"/>
                  </a:solidFill>
                </a:defRPr>
              </a:lvl1pPr>
            </a:lstStyle>
            <a:p>
              <a:r>
                <a:t>d</a:t>
              </a:r>
            </a:p>
          </p:txBody>
        </p:sp>
      </p:grpSp>
      <p:pic>
        <p:nvPicPr>
          <p:cNvPr id="47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36971" y="1855123"/>
            <a:ext cx="10795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13184" y="5072252"/>
            <a:ext cx="3746501" cy="217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Friday Five"/>
          <p:cNvSpPr txBox="1">
            <a:spLocks noGrp="1"/>
          </p:cNvSpPr>
          <p:nvPr>
            <p:ph type="title"/>
          </p:nvPr>
        </p:nvSpPr>
        <p:spPr>
          <a:xfrm>
            <a:off x="1270000" y="66880"/>
            <a:ext cx="10464800" cy="1565177"/>
          </a:xfrm>
          <a:prstGeom prst="rect">
            <a:avLst/>
          </a:prstGeom>
        </p:spPr>
        <p:txBody>
          <a:bodyPr/>
          <a:lstStyle/>
          <a:p>
            <a:r>
              <a:t>Friday Five</a:t>
            </a:r>
          </a:p>
        </p:txBody>
      </p:sp>
      <p:sp>
        <p:nvSpPr>
          <p:cNvPr id="497" name="Estimate the value of             and identify its location on the number line shown.…"/>
          <p:cNvSpPr txBox="1">
            <a:spLocks noGrp="1"/>
          </p:cNvSpPr>
          <p:nvPr>
            <p:ph type="body" idx="1"/>
          </p:nvPr>
        </p:nvSpPr>
        <p:spPr>
          <a:xfrm>
            <a:off x="214894" y="1814567"/>
            <a:ext cx="12575012" cy="8276705"/>
          </a:xfrm>
          <a:prstGeom prst="rect">
            <a:avLst/>
          </a:prstGeom>
        </p:spPr>
        <p:txBody>
          <a:bodyPr anchor="t"/>
          <a:lstStyle/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t> Estimate the value of             and identify its location on the number line shown.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t> The volume of a cube is 512 cubic centimeters. What is the area, in square centimeters, of each side of the cube?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t> Find the measure of the missing angles: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t> Solve for x: 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t>What property would be used to simplify 3(x - 4)?</a:t>
            </a:r>
          </a:p>
        </p:txBody>
      </p:sp>
      <p:grpSp>
        <p:nvGrpSpPr>
          <p:cNvPr id="503" name="Group"/>
          <p:cNvGrpSpPr/>
          <p:nvPr/>
        </p:nvGrpSpPr>
        <p:grpSpPr>
          <a:xfrm>
            <a:off x="6736634" y="2390508"/>
            <a:ext cx="4749801" cy="1206973"/>
            <a:chOff x="0" y="0"/>
            <a:chExt cx="4749800" cy="1206972"/>
          </a:xfrm>
        </p:grpSpPr>
        <p:pic>
          <p:nvPicPr>
            <p:cNvPr id="498" name="Image" descr="Image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140172"/>
              <a:ext cx="4749800" cy="10668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9" name="a"/>
            <p:cNvSpPr txBox="1"/>
            <p:nvPr/>
          </p:nvSpPr>
          <p:spPr>
            <a:xfrm>
              <a:off x="946414" y="0"/>
              <a:ext cx="289561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2600"/>
                  </a:solidFill>
                </a:defRPr>
              </a:lvl1pPr>
            </a:lstStyle>
            <a:p>
              <a:r>
                <a:t>a</a:t>
              </a:r>
            </a:p>
          </p:txBody>
        </p:sp>
        <p:sp>
          <p:nvSpPr>
            <p:cNvPr id="500" name="b"/>
            <p:cNvSpPr txBox="1"/>
            <p:nvPr/>
          </p:nvSpPr>
          <p:spPr>
            <a:xfrm>
              <a:off x="2045913" y="0"/>
              <a:ext cx="278131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2600"/>
                  </a:solidFill>
                </a:defRPr>
              </a:lvl1pPr>
            </a:lstStyle>
            <a:p>
              <a:r>
                <a:t>b</a:t>
              </a:r>
            </a:p>
          </p:txBody>
        </p:sp>
        <p:sp>
          <p:nvSpPr>
            <p:cNvPr id="501" name="c"/>
            <p:cNvSpPr txBox="1"/>
            <p:nvPr/>
          </p:nvSpPr>
          <p:spPr>
            <a:xfrm>
              <a:off x="2400744" y="0"/>
              <a:ext cx="259081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2600"/>
                  </a:solidFill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502" name="d"/>
            <p:cNvSpPr txBox="1"/>
            <p:nvPr/>
          </p:nvSpPr>
          <p:spPr>
            <a:xfrm>
              <a:off x="3313476" y="0"/>
              <a:ext cx="278131" cy="5207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000">
                  <a:solidFill>
                    <a:srgbClr val="FF2600"/>
                  </a:solidFill>
                </a:defRPr>
              </a:lvl1pPr>
            </a:lstStyle>
            <a:p>
              <a:r>
                <a:t>d</a:t>
              </a:r>
            </a:p>
          </p:txBody>
        </p:sp>
      </p:grpSp>
      <p:pic>
        <p:nvPicPr>
          <p:cNvPr id="50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7491" y="1839627"/>
            <a:ext cx="10795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83034" y="5528899"/>
            <a:ext cx="3606801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53875" y="7268670"/>
            <a:ext cx="1943101" cy="132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DAILY MATH REVIEW</a:t>
            </a:r>
          </a:p>
        </p:txBody>
      </p:sp>
      <p:sp>
        <p:nvSpPr>
          <p:cNvPr id="526" name="Math 8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016500"/>
            <a:ext cx="10464800" cy="2034741"/>
          </a:xfrm>
          <a:prstGeom prst="rect">
            <a:avLst/>
          </a:prstGeom>
        </p:spPr>
        <p:txBody>
          <a:bodyPr/>
          <a:lstStyle/>
          <a:p>
            <a:pPr>
              <a:defRPr sz="4200"/>
            </a:pPr>
            <a:r>
              <a:t>Math 8</a:t>
            </a:r>
          </a:p>
          <a:p>
            <a:pPr>
              <a:defRPr sz="4200"/>
            </a:pPr>
            <a:r>
              <a:t>BM# 1</a:t>
            </a:r>
          </a:p>
          <a:p>
            <a:pPr>
              <a:defRPr sz="4200"/>
            </a:pPr>
            <a:r>
              <a:t>Week 5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Week 5, Day 1"/>
          <p:cNvSpPr txBox="1">
            <a:spLocks noGrp="1"/>
          </p:cNvSpPr>
          <p:nvPr>
            <p:ph type="title"/>
          </p:nvPr>
        </p:nvSpPr>
        <p:spPr>
          <a:xfrm>
            <a:off x="1270000" y="66880"/>
            <a:ext cx="10464800" cy="1565177"/>
          </a:xfrm>
          <a:prstGeom prst="rect">
            <a:avLst/>
          </a:prstGeom>
        </p:spPr>
        <p:txBody>
          <a:bodyPr/>
          <a:lstStyle/>
          <a:p>
            <a:r>
              <a:t>Week 5, Day 1</a:t>
            </a:r>
          </a:p>
        </p:txBody>
      </p:sp>
      <p:sp>
        <p:nvSpPr>
          <p:cNvPr id="529" name="Put the following numbers in order from least to greatest:…"/>
          <p:cNvSpPr txBox="1">
            <a:spLocks noGrp="1"/>
          </p:cNvSpPr>
          <p:nvPr>
            <p:ph type="body" idx="1"/>
          </p:nvPr>
        </p:nvSpPr>
        <p:spPr>
          <a:xfrm>
            <a:off x="214894" y="1487748"/>
            <a:ext cx="12575012" cy="8276704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335915" lvl="1" indent="-335915">
              <a:spcBef>
                <a:spcPts val="12100"/>
              </a:spcBef>
              <a:buSzPct val="100000"/>
              <a:buAutoNum type="arabicParenR"/>
              <a:defRPr sz="3900"/>
            </a:pPr>
            <a:r>
              <a:t> Put the following numbers in order from least to greatest: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t> Chloe wants to build a storage container in the shape of a cube to hold 1728 cubic meters of hay for her horse. What length does she need to make each side?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t> Solve for y: -4y + 6 = 34</a:t>
            </a:r>
          </a:p>
          <a:p>
            <a:pPr marL="335915" lvl="1" indent="-335915">
              <a:spcBef>
                <a:spcPts val="9200"/>
              </a:spcBef>
              <a:buSzPct val="100000"/>
              <a:buAutoNum type="arabicParenR"/>
              <a:defRPr sz="3900"/>
            </a:pPr>
            <a:r>
              <a:t> How many solutions does this equation have? If one, solve.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t> Estimate: </a:t>
            </a:r>
          </a:p>
        </p:txBody>
      </p:sp>
      <p:pic>
        <p:nvPicPr>
          <p:cNvPr id="5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00897" y="2042329"/>
            <a:ext cx="4356100" cy="1155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21395" y="8785403"/>
            <a:ext cx="13081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3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29496" y="7516679"/>
            <a:ext cx="4127501" cy="622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Week 5, Day 2"/>
          <p:cNvSpPr txBox="1">
            <a:spLocks noGrp="1"/>
          </p:cNvSpPr>
          <p:nvPr>
            <p:ph type="title"/>
          </p:nvPr>
        </p:nvSpPr>
        <p:spPr>
          <a:xfrm>
            <a:off x="1270000" y="66880"/>
            <a:ext cx="10464800" cy="1565177"/>
          </a:xfrm>
          <a:prstGeom prst="rect">
            <a:avLst/>
          </a:prstGeom>
        </p:spPr>
        <p:txBody>
          <a:bodyPr/>
          <a:lstStyle/>
          <a:p>
            <a:r>
              <a:t>Week 5, Day 2</a:t>
            </a:r>
          </a:p>
        </p:txBody>
      </p:sp>
      <p:sp>
        <p:nvSpPr>
          <p:cNvPr id="545" name="Put the following numbers in order from least to greatest:…"/>
          <p:cNvSpPr txBox="1">
            <a:spLocks noGrp="1"/>
          </p:cNvSpPr>
          <p:nvPr>
            <p:ph type="body" idx="1"/>
          </p:nvPr>
        </p:nvSpPr>
        <p:spPr>
          <a:xfrm>
            <a:off x="214894" y="1487748"/>
            <a:ext cx="12575012" cy="8276704"/>
          </a:xfrm>
          <a:prstGeom prst="rect">
            <a:avLst/>
          </a:prstGeom>
        </p:spPr>
        <p:txBody>
          <a:bodyPr anchor="t"/>
          <a:lstStyle/>
          <a:p>
            <a:pPr marL="335915" lvl="1" indent="-335915">
              <a:spcBef>
                <a:spcPts val="12100"/>
              </a:spcBef>
              <a:buSzPct val="100000"/>
              <a:buAutoNum type="arabicParenR"/>
              <a:defRPr sz="3900"/>
            </a:pPr>
            <a:r>
              <a:rPr dirty="0"/>
              <a:t> Put the following numbers in order from least to greatest: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rPr dirty="0"/>
              <a:t> A </a:t>
            </a:r>
            <a:r>
              <a:rPr lang="en-US" dirty="0" smtClean="0"/>
              <a:t>square </a:t>
            </a:r>
            <a:r>
              <a:rPr dirty="0" smtClean="0"/>
              <a:t>wall </a:t>
            </a:r>
            <a:r>
              <a:rPr dirty="0"/>
              <a:t>has an area of 121 square feet. What are the length and width of the wall?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rPr dirty="0"/>
              <a:t> Solve for m:  5(m-3)=25    </a:t>
            </a:r>
          </a:p>
          <a:p>
            <a:pPr marL="335915" lvl="1" indent="-335915">
              <a:spcBef>
                <a:spcPts val="9000"/>
              </a:spcBef>
              <a:buSzPct val="100000"/>
              <a:buAutoNum type="arabicParenR"/>
              <a:defRPr sz="3900"/>
            </a:pPr>
            <a:r>
              <a:rPr dirty="0"/>
              <a:t> Solve the following inequality and graph its solution.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rPr dirty="0"/>
              <a:t> Estimate: </a:t>
            </a:r>
          </a:p>
        </p:txBody>
      </p:sp>
      <p:pic>
        <p:nvPicPr>
          <p:cNvPr id="5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67200" y="2163674"/>
            <a:ext cx="447040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40887" y="8146577"/>
            <a:ext cx="1571039" cy="762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48" name="Screen Shot 2017-12-05 at 2.34.59 PM.png" descr="Screen Shot 2017-12-05 at 2.34.59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38573" y="7016452"/>
            <a:ext cx="3708401" cy="673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Week 5, Day 3"/>
          <p:cNvSpPr txBox="1">
            <a:spLocks noGrp="1"/>
          </p:cNvSpPr>
          <p:nvPr>
            <p:ph type="title"/>
          </p:nvPr>
        </p:nvSpPr>
        <p:spPr>
          <a:xfrm>
            <a:off x="1270000" y="66880"/>
            <a:ext cx="10464800" cy="1565177"/>
          </a:xfrm>
          <a:prstGeom prst="rect">
            <a:avLst/>
          </a:prstGeom>
        </p:spPr>
        <p:txBody>
          <a:bodyPr/>
          <a:lstStyle/>
          <a:p>
            <a:r>
              <a:t>Week 5, Day 3</a:t>
            </a:r>
          </a:p>
        </p:txBody>
      </p:sp>
      <p:sp>
        <p:nvSpPr>
          <p:cNvPr id="561" name="Put the following numbers in order from greatest to least:…"/>
          <p:cNvSpPr txBox="1">
            <a:spLocks noGrp="1"/>
          </p:cNvSpPr>
          <p:nvPr>
            <p:ph type="body" idx="1"/>
          </p:nvPr>
        </p:nvSpPr>
        <p:spPr>
          <a:xfrm>
            <a:off x="214894" y="1487748"/>
            <a:ext cx="12575012" cy="8276704"/>
          </a:xfrm>
          <a:prstGeom prst="rect">
            <a:avLst/>
          </a:prstGeom>
        </p:spPr>
        <p:txBody>
          <a:bodyPr anchor="t"/>
          <a:lstStyle/>
          <a:p>
            <a:pPr marL="335915" lvl="1" indent="-335915">
              <a:spcBef>
                <a:spcPts val="12100"/>
              </a:spcBef>
              <a:buSzPct val="100000"/>
              <a:buAutoNum type="arabicParenR"/>
              <a:defRPr sz="3900"/>
            </a:pPr>
            <a:r>
              <a:t> Put the following numbers in order from greatest to least: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t> A cube-shaped aquarium has a volume of 3,375 cubic inches. What is the length and width of the aquarium?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t>  Solve for n: 5n+4(n-3)=24</a:t>
            </a:r>
          </a:p>
          <a:p>
            <a:pPr marL="335915" lvl="1" indent="-335915">
              <a:spcBef>
                <a:spcPts val="9000"/>
              </a:spcBef>
              <a:buSzPct val="100000"/>
              <a:buAutoNum type="arabicParenR"/>
              <a:defRPr sz="3900"/>
            </a:pPr>
            <a:r>
              <a:t> How many solutions does this equation have? If one, solve.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t> Estimate: </a:t>
            </a:r>
          </a:p>
        </p:txBody>
      </p:sp>
      <p:pic>
        <p:nvPicPr>
          <p:cNvPr id="5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82650" y="2127779"/>
            <a:ext cx="3394472" cy="10862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03600" y="7418199"/>
            <a:ext cx="6197600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64265" y="8682652"/>
            <a:ext cx="1549401" cy="63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Week 5, Day 4"/>
          <p:cNvSpPr txBox="1">
            <a:spLocks noGrp="1"/>
          </p:cNvSpPr>
          <p:nvPr>
            <p:ph type="title"/>
          </p:nvPr>
        </p:nvSpPr>
        <p:spPr>
          <a:xfrm>
            <a:off x="1270000" y="66880"/>
            <a:ext cx="10464800" cy="1565177"/>
          </a:xfrm>
          <a:prstGeom prst="rect">
            <a:avLst/>
          </a:prstGeom>
        </p:spPr>
        <p:txBody>
          <a:bodyPr/>
          <a:lstStyle/>
          <a:p>
            <a:r>
              <a:t>Week 5, Day 4</a:t>
            </a:r>
          </a:p>
        </p:txBody>
      </p:sp>
      <p:sp>
        <p:nvSpPr>
          <p:cNvPr id="577" name="Put the following numbers in order from greatest to least:…"/>
          <p:cNvSpPr txBox="1">
            <a:spLocks noGrp="1"/>
          </p:cNvSpPr>
          <p:nvPr>
            <p:ph type="body" idx="1"/>
          </p:nvPr>
        </p:nvSpPr>
        <p:spPr>
          <a:xfrm>
            <a:off x="214894" y="1487748"/>
            <a:ext cx="12575012" cy="8276704"/>
          </a:xfrm>
          <a:prstGeom prst="rect">
            <a:avLst/>
          </a:prstGeom>
        </p:spPr>
        <p:txBody>
          <a:bodyPr anchor="t"/>
          <a:lstStyle/>
          <a:p>
            <a:pPr marL="335915" lvl="1" indent="-335915">
              <a:spcBef>
                <a:spcPts val="12100"/>
              </a:spcBef>
              <a:buSzPct val="100000"/>
              <a:buAutoNum type="arabicParenR"/>
              <a:defRPr sz="3900"/>
            </a:pPr>
            <a:r>
              <a:t> Put the following numbers in order from greatest to least:</a:t>
            </a:r>
          </a:p>
          <a:p>
            <a:pPr marL="335915" lvl="1" indent="-335915">
              <a:spcBef>
                <a:spcPts val="5000"/>
              </a:spcBef>
              <a:buSzPct val="100000"/>
              <a:buAutoNum type="arabicParenR"/>
              <a:defRPr sz="3900"/>
            </a:pPr>
            <a:r>
              <a:t> What is the side of a square whose area is 289 ft</a:t>
            </a:r>
            <a:r>
              <a:rPr baseline="31999"/>
              <a:t>2</a:t>
            </a:r>
            <a:r>
              <a:t>?</a:t>
            </a:r>
          </a:p>
          <a:p>
            <a:pPr marL="335915" lvl="1" indent="-335915">
              <a:spcBef>
                <a:spcPts val="5000"/>
              </a:spcBef>
              <a:buSzPct val="100000"/>
              <a:buAutoNum type="arabicParenR"/>
              <a:defRPr sz="3900"/>
            </a:pPr>
            <a:r>
              <a:t> Solve for y: 3y + 4y - 7 = 49</a:t>
            </a:r>
          </a:p>
          <a:p>
            <a:pPr marL="335915" lvl="1" indent="-335915">
              <a:spcBef>
                <a:spcPts val="13000"/>
              </a:spcBef>
              <a:buSzPct val="100000"/>
              <a:buAutoNum type="arabicParenR"/>
              <a:defRPr sz="3900"/>
            </a:pPr>
            <a:r>
              <a:t> Solve the following inequality and graph its solution.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t> Estimate: </a:t>
            </a:r>
          </a:p>
        </p:txBody>
      </p:sp>
      <p:pic>
        <p:nvPicPr>
          <p:cNvPr id="5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0645" y="2177577"/>
            <a:ext cx="4415376" cy="11804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2434" y="8102874"/>
            <a:ext cx="1806131" cy="740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0" name="Screen Shot 2017-12-05 at 2.41.04 PM.png" descr="Screen Shot 2017-12-05 at 2.41.04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05905" y="7490694"/>
            <a:ext cx="4076701" cy="787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Week 1, Day 2"/>
          <p:cNvSpPr txBox="1">
            <a:spLocks noGrp="1"/>
          </p:cNvSpPr>
          <p:nvPr>
            <p:ph type="title"/>
          </p:nvPr>
        </p:nvSpPr>
        <p:spPr>
          <a:xfrm>
            <a:off x="1270000" y="148146"/>
            <a:ext cx="10464800" cy="1327890"/>
          </a:xfrm>
          <a:prstGeom prst="rect">
            <a:avLst/>
          </a:prstGeom>
        </p:spPr>
        <p:txBody>
          <a:bodyPr/>
          <a:lstStyle/>
          <a:p>
            <a:r>
              <a:t>Week 1, Day 2</a:t>
            </a:r>
          </a:p>
        </p:txBody>
      </p:sp>
      <p:sp>
        <p:nvSpPr>
          <p:cNvPr id="142" name="Simplify:…"/>
          <p:cNvSpPr txBox="1">
            <a:spLocks noGrp="1"/>
          </p:cNvSpPr>
          <p:nvPr>
            <p:ph type="body" idx="1"/>
          </p:nvPr>
        </p:nvSpPr>
        <p:spPr>
          <a:xfrm>
            <a:off x="127000" y="1308100"/>
            <a:ext cx="7324277" cy="8276703"/>
          </a:xfrm>
          <a:prstGeom prst="rect">
            <a:avLst/>
          </a:prstGeom>
        </p:spPr>
        <p:txBody>
          <a:bodyPr anchor="t"/>
          <a:lstStyle/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 Simplify: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 Simplify: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What is 60% of 120?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If ∠1=108°, what is ∠2? Explain your answer.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</a:t>
            </a:r>
          </a:p>
        </p:txBody>
      </p:sp>
      <p:pic>
        <p:nvPicPr>
          <p:cNvPr id="143" name="Screen shot 2011-02-23 at 10.30.53 AM.png" descr="Screen shot 2011-02-23 at 10.30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1586" y="4038967"/>
            <a:ext cx="4456825" cy="3575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0194" y="1397291"/>
            <a:ext cx="4331420" cy="601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27060" y="2432020"/>
            <a:ext cx="2514601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6133" y="8098753"/>
            <a:ext cx="1698955" cy="1006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Friday Five"/>
          <p:cNvSpPr txBox="1">
            <a:spLocks noGrp="1"/>
          </p:cNvSpPr>
          <p:nvPr>
            <p:ph type="title"/>
          </p:nvPr>
        </p:nvSpPr>
        <p:spPr>
          <a:xfrm>
            <a:off x="1270000" y="66880"/>
            <a:ext cx="10464800" cy="1565177"/>
          </a:xfrm>
          <a:prstGeom prst="rect">
            <a:avLst/>
          </a:prstGeom>
        </p:spPr>
        <p:txBody>
          <a:bodyPr/>
          <a:lstStyle/>
          <a:p>
            <a:r>
              <a:t>Friday Five</a:t>
            </a:r>
          </a:p>
        </p:txBody>
      </p:sp>
      <p:sp>
        <p:nvSpPr>
          <p:cNvPr id="593" name="Put the following numbers in order from greatest to least:…"/>
          <p:cNvSpPr txBox="1">
            <a:spLocks noGrp="1"/>
          </p:cNvSpPr>
          <p:nvPr>
            <p:ph type="body" idx="1"/>
          </p:nvPr>
        </p:nvSpPr>
        <p:spPr>
          <a:xfrm>
            <a:off x="214894" y="1487748"/>
            <a:ext cx="12575012" cy="8276704"/>
          </a:xfrm>
          <a:prstGeom prst="rect">
            <a:avLst/>
          </a:prstGeom>
        </p:spPr>
        <p:txBody>
          <a:bodyPr anchor="t"/>
          <a:lstStyle/>
          <a:p>
            <a:pPr marL="335915" lvl="1" indent="-335915">
              <a:spcBef>
                <a:spcPts val="12100"/>
              </a:spcBef>
              <a:buSzPct val="100000"/>
              <a:buAutoNum type="arabicParenR"/>
              <a:defRPr sz="3900"/>
            </a:pPr>
            <a:r>
              <a:rPr dirty="0"/>
              <a:t> Put the following numbers in order from greatest to least: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rPr dirty="0"/>
              <a:t> A </a:t>
            </a:r>
            <a:r>
              <a:rPr lang="en-US" dirty="0" smtClean="0"/>
              <a:t>square </a:t>
            </a:r>
            <a:r>
              <a:rPr dirty="0" smtClean="0"/>
              <a:t>wall </a:t>
            </a:r>
            <a:r>
              <a:rPr dirty="0"/>
              <a:t>has an area of 121 square feet. What are the length and width of the wall? </a:t>
            </a:r>
          </a:p>
          <a:p>
            <a:pPr marL="335915" lvl="1" indent="-335915">
              <a:buSzPct val="100000"/>
              <a:buAutoNum type="arabicParenR"/>
              <a:defRPr sz="3900"/>
            </a:pPr>
            <a:r>
              <a:rPr dirty="0"/>
              <a:t>  Solve for n: 5n+4(n-3)=24</a:t>
            </a:r>
          </a:p>
          <a:p>
            <a:pPr marL="335915" lvl="1" indent="-335915">
              <a:spcBef>
                <a:spcPts val="13000"/>
              </a:spcBef>
              <a:buSzPct val="100000"/>
              <a:buAutoNum type="arabicParenR"/>
              <a:defRPr sz="3900"/>
            </a:pPr>
            <a:r>
              <a:rPr dirty="0"/>
              <a:t> Solve the following inequality and graph its solution.</a:t>
            </a:r>
          </a:p>
          <a:p>
            <a:pPr marL="335915" lvl="1" indent="-335915">
              <a:spcBef>
                <a:spcPts val="6500"/>
              </a:spcBef>
              <a:buSzPct val="100000"/>
              <a:buAutoNum type="arabicParenR"/>
              <a:defRPr sz="3900"/>
            </a:pPr>
            <a:r>
              <a:rPr dirty="0"/>
              <a:t> Estimate: </a:t>
            </a:r>
          </a:p>
        </p:txBody>
      </p:sp>
      <p:pic>
        <p:nvPicPr>
          <p:cNvPr id="59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50645" y="2177577"/>
            <a:ext cx="4415376" cy="1013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31734" y="8529764"/>
            <a:ext cx="1571039" cy="76264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6" name="Screen Shot 2017-12-05 at 2.34.59 PM.png" descr="Screen Shot 2017-12-05 at 2.34.59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62186" y="7840656"/>
            <a:ext cx="3708401" cy="673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DAILY MATH REVIEW</a:t>
            </a:r>
          </a:p>
        </p:txBody>
      </p:sp>
      <p:sp>
        <p:nvSpPr>
          <p:cNvPr id="609" name="Math 8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016500"/>
            <a:ext cx="10464800" cy="2034071"/>
          </a:xfrm>
          <a:prstGeom prst="rect">
            <a:avLst/>
          </a:prstGeom>
        </p:spPr>
        <p:txBody>
          <a:bodyPr/>
          <a:lstStyle/>
          <a:p>
            <a:r>
              <a:t>Math 8</a:t>
            </a:r>
          </a:p>
          <a:p>
            <a:r>
              <a:t>BM# 1</a:t>
            </a:r>
          </a:p>
          <a:p>
            <a:r>
              <a:t>Week 6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Week 6, Day 1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23771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Week 6, Day 1</a:t>
            </a:r>
          </a:p>
        </p:txBody>
      </p:sp>
      <p:sp>
        <p:nvSpPr>
          <p:cNvPr id="612" name="Text"/>
          <p:cNvSpPr txBox="1"/>
          <p:nvPr/>
        </p:nvSpPr>
        <p:spPr>
          <a:xfrm>
            <a:off x="760660" y="1968500"/>
            <a:ext cx="75692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7B5E2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 </a:t>
            </a:r>
          </a:p>
        </p:txBody>
      </p:sp>
      <p:sp>
        <p:nvSpPr>
          <p:cNvPr id="613" name="Solve for x: 4(x - 7) = 8…"/>
          <p:cNvSpPr txBox="1"/>
          <p:nvPr/>
        </p:nvSpPr>
        <p:spPr>
          <a:xfrm>
            <a:off x="265015" y="1497244"/>
            <a:ext cx="12615718" cy="886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6782" indent="-706782" algn="l">
              <a:spcBef>
                <a:spcPts val="5000"/>
              </a:spcBef>
              <a:buSzPct val="100000"/>
              <a:buAutoNum type="arabicParenR"/>
            </a:pPr>
            <a:r>
              <a:t>Solve for x: 4(x - 7) = 8</a:t>
            </a:r>
          </a:p>
          <a:p>
            <a:pPr marL="706782" indent="-706782" algn="l">
              <a:buSzPct val="100000"/>
              <a:buAutoNum type="arabicParenR"/>
              <a:defRPr sz="3900"/>
            </a:pPr>
            <a:r>
              <a:t>Which of the following graphs represent linear functions?</a:t>
            </a:r>
          </a:p>
          <a:p>
            <a:pPr algn="l">
              <a:defRPr sz="3900"/>
            </a:pPr>
            <a:endParaRPr/>
          </a:p>
          <a:p>
            <a:pPr algn="l">
              <a:defRPr sz="3900"/>
            </a:pPr>
            <a:endParaRPr/>
          </a:p>
          <a:p>
            <a:pPr algn="l">
              <a:defRPr sz="3900"/>
            </a:pPr>
            <a:endParaRPr/>
          </a:p>
          <a:p>
            <a:pPr algn="l">
              <a:defRPr sz="3900"/>
            </a:pPr>
            <a:endParaRPr/>
          </a:p>
          <a:p>
            <a:pPr marL="706782" indent="-706782" algn="l">
              <a:spcBef>
                <a:spcPts val="4000"/>
              </a:spcBef>
              <a:buSzPct val="100000"/>
              <a:buAutoNum type="arabicParenR" startAt="3"/>
              <a:defRPr sz="3900"/>
            </a:pPr>
            <a:r>
              <a:t>Write an example of an equation that is non-linear.</a:t>
            </a:r>
          </a:p>
          <a:p>
            <a:pPr marL="706782" indent="-706782" algn="l">
              <a:spcBef>
                <a:spcPts val="4000"/>
              </a:spcBef>
              <a:buSzPct val="100000"/>
              <a:buAutoNum type="arabicParenR" startAt="3"/>
              <a:defRPr sz="3900"/>
            </a:pPr>
            <a:r>
              <a:t>If ½ of the students in the class like cookies and </a:t>
            </a:r>
            <a:r>
              <a:rPr baseline="31999"/>
              <a:t>3</a:t>
            </a:r>
            <a:r>
              <a:t>/</a:t>
            </a:r>
            <a:r>
              <a:rPr baseline="-5999"/>
              <a:t>4</a:t>
            </a:r>
            <a:r>
              <a:t> of those who like cookies, also like ice cream, what fraction of the class likes ice cream and cookies?</a:t>
            </a:r>
          </a:p>
          <a:p>
            <a:pPr marL="706782" indent="-706782" algn="l">
              <a:buSzPct val="100000"/>
              <a:buAutoNum type="arabicParenR" startAt="3"/>
              <a:defRPr sz="3900"/>
            </a:pPr>
            <a:r>
              <a:t>Between what two integers is                ?</a:t>
            </a:r>
          </a:p>
          <a:p>
            <a:pPr marL="706782" indent="-706782" algn="l">
              <a:buSzPct val="100000"/>
              <a:buAutoNum type="arabicParenR" startAt="3"/>
              <a:defRPr sz="3900"/>
            </a:pPr>
            <a:endParaRPr/>
          </a:p>
        </p:txBody>
      </p:sp>
      <p:pic>
        <p:nvPicPr>
          <p:cNvPr id="61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4873" y="3440573"/>
            <a:ext cx="111760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5810" y="9118599"/>
            <a:ext cx="1308101" cy="63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Week 6, Day 2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23771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Week 6, Day 2</a:t>
            </a:r>
          </a:p>
        </p:txBody>
      </p:sp>
      <p:sp>
        <p:nvSpPr>
          <p:cNvPr id="629" name="Text"/>
          <p:cNvSpPr txBox="1"/>
          <p:nvPr/>
        </p:nvSpPr>
        <p:spPr>
          <a:xfrm>
            <a:off x="760660" y="1968500"/>
            <a:ext cx="75692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7B5E2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 </a:t>
            </a:r>
          </a:p>
        </p:txBody>
      </p:sp>
      <p:sp>
        <p:nvSpPr>
          <p:cNvPr id="630" name="Solve for b: 9b + 4(b + 1) &lt; 17…"/>
          <p:cNvSpPr txBox="1"/>
          <p:nvPr/>
        </p:nvSpPr>
        <p:spPr>
          <a:xfrm>
            <a:off x="265015" y="1497244"/>
            <a:ext cx="12615718" cy="894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6782" indent="-706782" algn="l">
              <a:spcBef>
                <a:spcPts val="5000"/>
              </a:spcBef>
              <a:buSzPct val="100000"/>
              <a:buAutoNum type="arabicParenR"/>
            </a:pPr>
            <a:r>
              <a:t>Solve for b: 9b + 4(b + 1) &lt; 17</a:t>
            </a:r>
          </a:p>
          <a:p>
            <a:pPr marL="706782" indent="-706782" algn="l">
              <a:buSzPct val="100000"/>
              <a:buAutoNum type="arabicParenR"/>
              <a:defRPr sz="3900"/>
            </a:pPr>
            <a:r>
              <a:t>Which of the following equations represent linear functions?</a:t>
            </a:r>
          </a:p>
          <a:p>
            <a:pPr algn="l">
              <a:defRPr sz="3900"/>
            </a:pPr>
            <a:endParaRPr/>
          </a:p>
          <a:p>
            <a:pPr algn="l">
              <a:defRPr sz="3900"/>
            </a:pPr>
            <a:endParaRPr/>
          </a:p>
          <a:p>
            <a:pPr marL="706782" indent="-706782" algn="l">
              <a:buSzPct val="100000"/>
              <a:buAutoNum type="arabicParenR" startAt="3"/>
              <a:defRPr sz="3900"/>
            </a:pPr>
            <a:r>
              <a:t>Is the graph shown, linear or non-linear? </a:t>
            </a:r>
          </a:p>
          <a:p>
            <a:pPr algn="l">
              <a:defRPr sz="3900"/>
            </a:pPr>
            <a:r>
              <a:t>     Explain why. </a:t>
            </a:r>
          </a:p>
          <a:p>
            <a:pPr algn="l">
              <a:defRPr sz="3900"/>
            </a:pPr>
            <a:endParaRPr/>
          </a:p>
          <a:p>
            <a:pPr marL="706782" indent="-706782" algn="l">
              <a:buSzPct val="100000"/>
              <a:buAutoNum type="arabicParenR" startAt="4"/>
              <a:defRPr sz="3900"/>
            </a:pPr>
            <a:r>
              <a:t>Kira uses 2/5 of a cup of vinegar in her salad dressing recipe. How much vinegar would Kira use to make 1/2 of a recipe?</a:t>
            </a:r>
          </a:p>
          <a:p>
            <a:pPr algn="l">
              <a:defRPr sz="3900"/>
            </a:pPr>
            <a:endParaRPr/>
          </a:p>
          <a:p>
            <a:pPr marL="706782" indent="-706782" algn="l">
              <a:buSzPct val="100000"/>
              <a:buAutoNum type="arabicParenR" startAt="5"/>
              <a:defRPr sz="3900"/>
            </a:pPr>
            <a:r>
              <a:t>Between what two integers is                ?</a:t>
            </a:r>
          </a:p>
          <a:p>
            <a:pPr marL="706782" indent="-706782" algn="l">
              <a:buSzPct val="100000"/>
              <a:buAutoNum type="arabicParenR" startAt="5"/>
              <a:defRPr sz="3900"/>
            </a:pPr>
            <a:endParaRPr/>
          </a:p>
        </p:txBody>
      </p:sp>
      <p:pic>
        <p:nvPicPr>
          <p:cNvPr id="6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75161" y="3266417"/>
            <a:ext cx="9906001" cy="72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Screen Shot 2015-07-09 at 2.28.05 PM.png" descr="Screen Shot 2015-07-09 at 2.28.05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30466" y="4665935"/>
            <a:ext cx="2053629" cy="1653712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78564" y="8695418"/>
            <a:ext cx="1282701" cy="63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Week 6, Day 3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23771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Week 6, Day 3</a:t>
            </a:r>
          </a:p>
        </p:txBody>
      </p:sp>
      <p:sp>
        <p:nvSpPr>
          <p:cNvPr id="649" name="Text"/>
          <p:cNvSpPr txBox="1"/>
          <p:nvPr/>
        </p:nvSpPr>
        <p:spPr>
          <a:xfrm>
            <a:off x="760660" y="1968500"/>
            <a:ext cx="75692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7B5E2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 </a:t>
            </a:r>
          </a:p>
        </p:txBody>
      </p:sp>
      <p:sp>
        <p:nvSpPr>
          <p:cNvPr id="650" name="Solve for n:  2n + 14 = 36…"/>
          <p:cNvSpPr txBox="1"/>
          <p:nvPr/>
        </p:nvSpPr>
        <p:spPr>
          <a:xfrm>
            <a:off x="132507" y="1490536"/>
            <a:ext cx="12739785" cy="8520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706782" indent="-706782" algn="l">
              <a:spcBef>
                <a:spcPts val="5000"/>
              </a:spcBef>
              <a:buSzPct val="100000"/>
              <a:buAutoNum type="arabicParenR"/>
            </a:pPr>
            <a:r>
              <a:rPr dirty="0"/>
              <a:t>Solve for n:  2n + 14 = 36</a:t>
            </a:r>
          </a:p>
          <a:p>
            <a:pPr marL="706782" indent="-706782" algn="l">
              <a:buSzPct val="100000"/>
              <a:buAutoNum type="arabicParenR"/>
              <a:defRPr sz="3900"/>
            </a:pPr>
            <a:r>
              <a:rPr dirty="0"/>
              <a:t>The height of a ball being dropped from a building can be represented by the function: </a:t>
            </a:r>
            <a:r>
              <a:rPr sz="3600" dirty="0"/>
              <a:t>h(t) = -16.1t</a:t>
            </a:r>
            <a:r>
              <a:rPr sz="3600" baseline="31999" dirty="0"/>
              <a:t>2</a:t>
            </a:r>
            <a:r>
              <a:rPr sz="3600" dirty="0"/>
              <a:t> + 150</a:t>
            </a:r>
            <a:r>
              <a:rPr dirty="0"/>
              <a:t>.  Is this function linear or nonlinear? Explain why.</a:t>
            </a:r>
          </a:p>
          <a:p>
            <a:pPr algn="l">
              <a:defRPr sz="3900"/>
            </a:pPr>
            <a:endParaRPr dirty="0"/>
          </a:p>
          <a:p>
            <a:pPr marL="706782" indent="-706782" algn="l">
              <a:buSzPct val="100000"/>
              <a:buAutoNum type="arabicParenR" startAt="3"/>
              <a:defRPr sz="3900"/>
            </a:pPr>
            <a:r>
              <a:rPr dirty="0"/>
              <a:t>Is the graph shown linear or non-linear? </a:t>
            </a:r>
          </a:p>
          <a:p>
            <a:pPr algn="l">
              <a:defRPr sz="3900"/>
            </a:pPr>
            <a:r>
              <a:rPr dirty="0"/>
              <a:t>     Explain why. </a:t>
            </a:r>
          </a:p>
          <a:p>
            <a:pPr algn="l">
              <a:defRPr sz="3900"/>
            </a:pPr>
            <a:endParaRPr dirty="0"/>
          </a:p>
          <a:p>
            <a:pPr marL="706782" indent="-706782" algn="l">
              <a:buSzPct val="100000"/>
              <a:buAutoNum type="arabicParenR" startAt="4"/>
              <a:defRPr sz="3900"/>
            </a:pPr>
            <a:r>
              <a:rPr dirty="0"/>
              <a:t>Adam had a lump of silly putty that was 4 5⁄6 inches long. If he stretched it out to 2 2⁄3 times its current length how long would it be?</a:t>
            </a:r>
          </a:p>
          <a:p>
            <a:pPr algn="l">
              <a:defRPr sz="3900"/>
            </a:pPr>
            <a:endParaRPr dirty="0"/>
          </a:p>
          <a:p>
            <a:pPr marL="706782" indent="-706782" algn="l">
              <a:buSzPct val="100000"/>
              <a:buAutoNum type="arabicParenR" startAt="5"/>
              <a:defRPr sz="3900"/>
            </a:pPr>
            <a:r>
              <a:rPr dirty="0"/>
              <a:t>Between what two integers is                ?</a:t>
            </a:r>
          </a:p>
          <a:p>
            <a:pPr marL="706782" indent="-706782" algn="l">
              <a:buSzPct val="100000"/>
              <a:buAutoNum type="arabicParenR" startAt="5"/>
              <a:defRPr sz="3900"/>
            </a:pPr>
            <a:endParaRPr dirty="0"/>
          </a:p>
        </p:txBody>
      </p:sp>
      <p:pic>
        <p:nvPicPr>
          <p:cNvPr id="6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91546" y="4047597"/>
            <a:ext cx="2336829" cy="2235226"/>
          </a:xfrm>
          <a:prstGeom prst="rect">
            <a:avLst/>
          </a:prstGeom>
          <a:ln w="12700">
            <a:miter lim="400000"/>
          </a:ln>
        </p:spPr>
      </p:pic>
      <p:pic>
        <p:nvPicPr>
          <p:cNvPr id="6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5160" y="8740683"/>
            <a:ext cx="1549401" cy="63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Week 6, Day 4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23771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Week 6, Day 4</a:t>
            </a:r>
          </a:p>
        </p:txBody>
      </p:sp>
      <p:sp>
        <p:nvSpPr>
          <p:cNvPr id="666" name="Text"/>
          <p:cNvSpPr txBox="1"/>
          <p:nvPr/>
        </p:nvSpPr>
        <p:spPr>
          <a:xfrm>
            <a:off x="760660" y="1968500"/>
            <a:ext cx="75692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7B5E2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 </a:t>
            </a:r>
          </a:p>
        </p:txBody>
      </p:sp>
      <p:sp>
        <p:nvSpPr>
          <p:cNvPr id="667" name="Solve for g:  -18g - (-3g) &gt; 105…"/>
          <p:cNvSpPr txBox="1"/>
          <p:nvPr/>
        </p:nvSpPr>
        <p:spPr>
          <a:xfrm>
            <a:off x="265015" y="1497244"/>
            <a:ext cx="12615718" cy="8520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6782" indent="-706782" algn="l">
              <a:spcBef>
                <a:spcPts val="5000"/>
              </a:spcBef>
              <a:buSzPct val="100000"/>
              <a:buAutoNum type="arabicParenR"/>
            </a:pPr>
            <a:r>
              <a:rPr dirty="0"/>
              <a:t>Solve for g:  -18g - (-3g) &gt; 105</a:t>
            </a:r>
          </a:p>
          <a:p>
            <a:pPr marL="706782" indent="-706782" algn="l">
              <a:buSzPct val="100000"/>
              <a:buAutoNum type="arabicParenR"/>
              <a:defRPr sz="3900"/>
            </a:pPr>
            <a:r>
              <a:rPr dirty="0"/>
              <a:t>The amount of money in a savings account can be modeled by the equation y=25x + 400. Is this function linear or nonlinear? Explain why.</a:t>
            </a:r>
          </a:p>
          <a:p>
            <a:pPr algn="l">
              <a:defRPr sz="3900"/>
            </a:pPr>
            <a:endParaRPr dirty="0"/>
          </a:p>
          <a:p>
            <a:pPr marL="706782" indent="-706782" algn="l">
              <a:buSzPct val="100000"/>
              <a:buAutoNum type="arabicParenR" startAt="3"/>
              <a:defRPr sz="3900"/>
            </a:pPr>
            <a:r>
              <a:rPr dirty="0"/>
              <a:t>Is the graph shown linear or non-linear? </a:t>
            </a:r>
          </a:p>
          <a:p>
            <a:pPr algn="l">
              <a:defRPr sz="3900"/>
            </a:pPr>
            <a:r>
              <a:rPr dirty="0"/>
              <a:t>     Explain why. </a:t>
            </a:r>
          </a:p>
          <a:p>
            <a:pPr algn="l">
              <a:defRPr sz="3900"/>
            </a:pPr>
            <a:endParaRPr dirty="0"/>
          </a:p>
          <a:p>
            <a:pPr marL="706782" indent="-706782" algn="l">
              <a:buSzPct val="100000"/>
              <a:buAutoNum type="arabicParenR" startAt="4"/>
              <a:defRPr sz="3900"/>
            </a:pPr>
            <a:r>
              <a:rPr dirty="0"/>
              <a:t>A single box of thumb tacks weighed 3 ½ ounces. If a teacher had 4 </a:t>
            </a:r>
            <a:r>
              <a:rPr spc="-624" baseline="31999" dirty="0"/>
              <a:t>1</a:t>
            </a:r>
            <a:r>
              <a:rPr spc="-624" dirty="0"/>
              <a:t>/</a:t>
            </a:r>
            <a:r>
              <a:rPr spc="-624" baseline="-5999" dirty="0"/>
              <a:t>7</a:t>
            </a:r>
            <a:r>
              <a:rPr dirty="0"/>
              <a:t> boxes, how much would their combined weight be?</a:t>
            </a:r>
          </a:p>
          <a:p>
            <a:pPr algn="l">
              <a:defRPr sz="3900"/>
            </a:pPr>
            <a:endParaRPr dirty="0"/>
          </a:p>
          <a:p>
            <a:pPr marL="706782" indent="-706782" algn="l">
              <a:buSzPct val="100000"/>
              <a:buAutoNum type="arabicParenR" startAt="5"/>
              <a:defRPr sz="3900"/>
            </a:pPr>
            <a:r>
              <a:rPr dirty="0"/>
              <a:t>Between what two integers is           </a:t>
            </a:r>
            <a:r>
              <a:rPr dirty="0" smtClean="0"/>
              <a:t> </a:t>
            </a:r>
            <a:r>
              <a:rPr dirty="0"/>
              <a:t>?</a:t>
            </a:r>
          </a:p>
          <a:p>
            <a:pPr marL="706782" indent="-706782" algn="l">
              <a:buSzPct val="100000"/>
              <a:buAutoNum type="arabicParenR" startAt="5"/>
              <a:defRPr sz="3900"/>
            </a:pPr>
            <a:endParaRPr dirty="0"/>
          </a:p>
        </p:txBody>
      </p:sp>
      <p:pic>
        <p:nvPicPr>
          <p:cNvPr id="66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15035" y="4183797"/>
            <a:ext cx="2925265" cy="2095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6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5810" y="8718808"/>
            <a:ext cx="1308101" cy="63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Friday Five"/>
          <p:cNvSpPr txBox="1">
            <a:spLocks noGrp="1"/>
          </p:cNvSpPr>
          <p:nvPr>
            <p:ph type="title"/>
          </p:nvPr>
        </p:nvSpPr>
        <p:spPr>
          <a:xfrm>
            <a:off x="1270000" y="98067"/>
            <a:ext cx="10464800" cy="12377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Friday Five</a:t>
            </a:r>
          </a:p>
        </p:txBody>
      </p:sp>
      <p:sp>
        <p:nvSpPr>
          <p:cNvPr id="683" name="Text"/>
          <p:cNvSpPr txBox="1"/>
          <p:nvPr/>
        </p:nvSpPr>
        <p:spPr>
          <a:xfrm>
            <a:off x="760660" y="1968500"/>
            <a:ext cx="7569201" cy="622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7B5E2F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 </a:t>
            </a:r>
          </a:p>
        </p:txBody>
      </p:sp>
      <p:sp>
        <p:nvSpPr>
          <p:cNvPr id="684" name="Solve for g:  -18g - (-3g) &gt; 105…"/>
          <p:cNvSpPr txBox="1"/>
          <p:nvPr/>
        </p:nvSpPr>
        <p:spPr>
          <a:xfrm>
            <a:off x="265014" y="1356905"/>
            <a:ext cx="10987703" cy="882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>
            <a:spAutoFit/>
          </a:bodyPr>
          <a:lstStyle/>
          <a:p>
            <a:pPr marL="706782" indent="-706782" algn="l">
              <a:spcBef>
                <a:spcPts val="2900"/>
              </a:spcBef>
              <a:buSzPct val="100000"/>
              <a:buAutoNum type="arabicParenR"/>
            </a:pPr>
            <a:r>
              <a:rPr dirty="0"/>
              <a:t>Solve for g:  -18g - (-3g) &gt; 105</a:t>
            </a:r>
          </a:p>
          <a:p>
            <a:pPr marL="706782" indent="-706782" algn="l">
              <a:buSzPct val="100000"/>
              <a:buAutoNum type="arabicParenR"/>
              <a:defRPr sz="3900"/>
            </a:pPr>
            <a:r>
              <a:rPr dirty="0"/>
              <a:t>Which of the following graphs are non-linear?</a:t>
            </a:r>
          </a:p>
          <a:p>
            <a:pPr algn="l">
              <a:defRPr sz="3900"/>
            </a:pPr>
            <a:endParaRPr dirty="0"/>
          </a:p>
          <a:p>
            <a:pPr algn="l">
              <a:defRPr sz="3900"/>
            </a:pPr>
            <a:endParaRPr dirty="0"/>
          </a:p>
          <a:p>
            <a:pPr algn="l">
              <a:spcBef>
                <a:spcPts val="1200"/>
              </a:spcBef>
              <a:defRPr sz="3900"/>
            </a:pPr>
            <a:endParaRPr dirty="0"/>
          </a:p>
          <a:p>
            <a:pPr marL="706782" indent="-706782" algn="l">
              <a:buSzPct val="100000"/>
              <a:buAutoNum type="arabicParenR" startAt="3"/>
              <a:defRPr sz="3900"/>
            </a:pPr>
            <a:r>
              <a:rPr dirty="0"/>
              <a:t>Is the graph shown, linear or non-linear? </a:t>
            </a:r>
          </a:p>
          <a:p>
            <a:pPr algn="l">
              <a:defRPr sz="3900"/>
            </a:pPr>
            <a:r>
              <a:rPr dirty="0"/>
              <a:t>     Explain why. </a:t>
            </a:r>
          </a:p>
          <a:p>
            <a:pPr algn="l">
              <a:defRPr sz="3900"/>
            </a:pPr>
            <a:endParaRPr dirty="0"/>
          </a:p>
          <a:p>
            <a:pPr marL="706782" indent="-706782" algn="l">
              <a:buSzPct val="100000"/>
              <a:buAutoNum type="arabicParenR" startAt="4"/>
              <a:defRPr sz="3900"/>
            </a:pPr>
            <a:r>
              <a:rPr dirty="0"/>
              <a:t>A single box of thumb tacks weighed 3 ½ ounces. If a teacher had 4 </a:t>
            </a:r>
            <a:r>
              <a:rPr spc="-624" baseline="31999" dirty="0"/>
              <a:t>1</a:t>
            </a:r>
            <a:r>
              <a:rPr spc="-624" dirty="0"/>
              <a:t>/</a:t>
            </a:r>
            <a:r>
              <a:rPr spc="-624" baseline="-5999" dirty="0"/>
              <a:t>7</a:t>
            </a:r>
            <a:r>
              <a:rPr dirty="0"/>
              <a:t> boxes, how much would their combined weight be?</a:t>
            </a:r>
          </a:p>
          <a:p>
            <a:pPr algn="l">
              <a:defRPr sz="3900"/>
            </a:pPr>
            <a:endParaRPr dirty="0"/>
          </a:p>
          <a:p>
            <a:pPr marL="706782" indent="-706782" algn="l">
              <a:buSzPct val="100000"/>
              <a:buAutoNum type="arabicParenR" startAt="5"/>
              <a:defRPr sz="3900"/>
            </a:pPr>
            <a:r>
              <a:rPr dirty="0"/>
              <a:t>Between what two integers is           </a:t>
            </a:r>
            <a:r>
              <a:rPr dirty="0" smtClean="0"/>
              <a:t>?</a:t>
            </a:r>
            <a:endParaRPr dirty="0"/>
          </a:p>
          <a:p>
            <a:pPr marL="706782" indent="-706782" algn="l">
              <a:buSzPct val="100000"/>
              <a:buAutoNum type="arabicParenR" startAt="5"/>
              <a:defRPr sz="3900"/>
            </a:pPr>
            <a:endParaRPr dirty="0"/>
          </a:p>
        </p:txBody>
      </p:sp>
      <p:pic>
        <p:nvPicPr>
          <p:cNvPr id="6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4873" y="2796616"/>
            <a:ext cx="11176001" cy="1625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8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363782" y="4701701"/>
            <a:ext cx="2519710" cy="2410156"/>
          </a:xfrm>
          <a:prstGeom prst="rect">
            <a:avLst/>
          </a:prstGeom>
          <a:ln w="12700">
            <a:miter lim="400000"/>
          </a:ln>
        </p:spPr>
      </p:pic>
      <p:pic>
        <p:nvPicPr>
          <p:cNvPr id="68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44870" y="8694909"/>
            <a:ext cx="1282701" cy="635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DAILY MATH REVIEW</a:t>
            </a:r>
          </a:p>
        </p:txBody>
      </p:sp>
      <p:sp>
        <p:nvSpPr>
          <p:cNvPr id="702" name="Math 8…"/>
          <p:cNvSpPr txBox="1">
            <a:spLocks noGrp="1"/>
          </p:cNvSpPr>
          <p:nvPr>
            <p:ph type="subTitle" sz="quarter" idx="1"/>
          </p:nvPr>
        </p:nvSpPr>
        <p:spPr>
          <a:xfrm>
            <a:off x="1270000" y="5016500"/>
            <a:ext cx="10464800" cy="2049665"/>
          </a:xfrm>
          <a:prstGeom prst="rect">
            <a:avLst/>
          </a:prstGeom>
        </p:spPr>
        <p:txBody>
          <a:bodyPr/>
          <a:lstStyle/>
          <a:p>
            <a:r>
              <a:t>Math 8</a:t>
            </a:r>
          </a:p>
          <a:p>
            <a:r>
              <a:t>BM# 1</a:t>
            </a:r>
          </a:p>
          <a:p>
            <a:r>
              <a:t>Week 7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Week 7, Day 1"/>
          <p:cNvSpPr txBox="1">
            <a:spLocks noGrp="1"/>
          </p:cNvSpPr>
          <p:nvPr>
            <p:ph type="title"/>
          </p:nvPr>
        </p:nvSpPr>
        <p:spPr>
          <a:xfrm>
            <a:off x="1270000" y="82473"/>
            <a:ext cx="10464800" cy="12377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Week 7, Day 1</a:t>
            </a:r>
          </a:p>
        </p:txBody>
      </p:sp>
      <p:sp>
        <p:nvSpPr>
          <p:cNvPr id="705" name="Using the graph, describe what is happening between 11 and 16 seconds.…"/>
          <p:cNvSpPr txBox="1">
            <a:spLocks noGrp="1"/>
          </p:cNvSpPr>
          <p:nvPr>
            <p:ph type="body" idx="1"/>
          </p:nvPr>
        </p:nvSpPr>
        <p:spPr>
          <a:xfrm>
            <a:off x="334402" y="1505543"/>
            <a:ext cx="6794186" cy="7913655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652906" indent="-652906" defTabSz="566674">
              <a:spcBef>
                <a:spcPts val="3600"/>
              </a:spcBef>
              <a:buSzPct val="100000"/>
              <a:buAutoNum type="arabicPeriod"/>
              <a:defRPr sz="3880">
                <a:solidFill>
                  <a:srgbClr val="72675A"/>
                </a:solidFill>
              </a:defRPr>
            </a:pPr>
            <a:r>
              <a:rPr dirty="0"/>
              <a:t>Using the graph, describe what is happening between 11 and 16 seconds.</a:t>
            </a:r>
          </a:p>
          <a:p>
            <a:pPr marL="652906" indent="-652906" defTabSz="566674">
              <a:spcBef>
                <a:spcPts val="3600"/>
              </a:spcBef>
              <a:buSzPct val="100000"/>
              <a:buAutoNum type="arabicPeriod"/>
              <a:defRPr sz="3880">
                <a:solidFill>
                  <a:srgbClr val="72675A"/>
                </a:solidFill>
              </a:defRPr>
            </a:pPr>
            <a:r>
              <a:rPr dirty="0"/>
              <a:t>Sketch a graph of a car accelerating to 75 mph and staying that speed on the freeway.</a:t>
            </a:r>
          </a:p>
          <a:p>
            <a:pPr marL="652906" indent="-652906" defTabSz="566674">
              <a:spcBef>
                <a:spcPts val="3600"/>
              </a:spcBef>
              <a:buSzPct val="100000"/>
              <a:buAutoNum type="arabicPeriod"/>
              <a:defRPr sz="3880">
                <a:solidFill>
                  <a:srgbClr val="72675A"/>
                </a:solidFill>
              </a:defRPr>
            </a:pPr>
            <a:r>
              <a:rPr dirty="0"/>
              <a:t>Solve for x: 9(x - 1) = 9x + 11</a:t>
            </a:r>
          </a:p>
          <a:p>
            <a:pPr marL="652906" indent="-652906" defTabSz="566674">
              <a:spcBef>
                <a:spcPts val="3600"/>
              </a:spcBef>
              <a:buSzPct val="100000"/>
              <a:buAutoNum type="arabicPeriod"/>
              <a:defRPr sz="3880">
                <a:solidFill>
                  <a:srgbClr val="72675A"/>
                </a:solidFill>
              </a:defRPr>
            </a:pPr>
            <a:r>
              <a:rPr dirty="0"/>
              <a:t>Solve for y: 3y + 2(y - 7) &lt; 6</a:t>
            </a:r>
          </a:p>
          <a:p>
            <a:pPr marL="652906" indent="-652906" defTabSz="566674">
              <a:spcBef>
                <a:spcPts val="3600"/>
              </a:spcBef>
              <a:buSzPct val="100000"/>
              <a:buAutoNum type="arabicPeriod"/>
              <a:defRPr sz="3880">
                <a:solidFill>
                  <a:srgbClr val="72675A"/>
                </a:solidFill>
              </a:defRPr>
            </a:pPr>
            <a:r>
              <a:rPr dirty="0"/>
              <a:t>In the diagram, which angles are corresponding?</a:t>
            </a:r>
          </a:p>
        </p:txBody>
      </p:sp>
      <p:pic>
        <p:nvPicPr>
          <p:cNvPr id="706" name="Screen Shot 2015-03-09 at 3.15.11 PM.png" descr="Screen Shot 2015-03-09 at 3.15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5239" y="1187708"/>
            <a:ext cx="5924968" cy="2813830"/>
          </a:xfrm>
          <a:prstGeom prst="rect">
            <a:avLst/>
          </a:prstGeom>
          <a:ln w="12700">
            <a:miter lim="400000"/>
          </a:ln>
        </p:spPr>
      </p:pic>
      <p:pic>
        <p:nvPicPr>
          <p:cNvPr id="70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46423" y="7237187"/>
            <a:ext cx="4503957" cy="2383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Week 7, Day 2"/>
          <p:cNvSpPr txBox="1">
            <a:spLocks noGrp="1"/>
          </p:cNvSpPr>
          <p:nvPr>
            <p:ph type="title"/>
          </p:nvPr>
        </p:nvSpPr>
        <p:spPr>
          <a:xfrm>
            <a:off x="1270000" y="82473"/>
            <a:ext cx="10464800" cy="12377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Week 7, Day 2</a:t>
            </a:r>
          </a:p>
        </p:txBody>
      </p:sp>
      <p:sp>
        <p:nvSpPr>
          <p:cNvPr id="720" name="Using the graph, describe what is happening between  3 and 11 seconds.…"/>
          <p:cNvSpPr txBox="1">
            <a:spLocks noGrp="1"/>
          </p:cNvSpPr>
          <p:nvPr>
            <p:ph type="body" idx="1"/>
          </p:nvPr>
        </p:nvSpPr>
        <p:spPr>
          <a:xfrm>
            <a:off x="49703" y="1430470"/>
            <a:ext cx="6892273" cy="7913655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652906" indent="-652906" defTabSz="566674">
              <a:spcBef>
                <a:spcPts val="3600"/>
              </a:spcBef>
              <a:buSzPct val="100000"/>
              <a:buAutoNum type="arabicPeriod"/>
              <a:defRPr sz="3880">
                <a:solidFill>
                  <a:srgbClr val="72675A"/>
                </a:solidFill>
              </a:defRPr>
            </a:pPr>
            <a:r>
              <a:rPr dirty="0"/>
              <a:t>Using the graph, describe what is happening between  3 and 11 seconds.</a:t>
            </a:r>
          </a:p>
          <a:p>
            <a:pPr marL="652906" indent="-652906" defTabSz="566674">
              <a:spcBef>
                <a:spcPts val="3600"/>
              </a:spcBef>
              <a:buSzPct val="100000"/>
              <a:buAutoNum type="arabicPeriod"/>
              <a:defRPr sz="3880">
                <a:solidFill>
                  <a:srgbClr val="72675A"/>
                </a:solidFill>
              </a:defRPr>
            </a:pPr>
            <a:r>
              <a:rPr dirty="0"/>
              <a:t>Sketch a graph of a 6 </a:t>
            </a:r>
            <a:r>
              <a:rPr dirty="0" err="1"/>
              <a:t>ft</a:t>
            </a:r>
            <a:r>
              <a:rPr dirty="0"/>
              <a:t> deep swimming pool being emptied.</a:t>
            </a:r>
          </a:p>
          <a:p>
            <a:pPr marL="652906" indent="-652906" defTabSz="566674">
              <a:spcBef>
                <a:spcPts val="3600"/>
              </a:spcBef>
              <a:buSzPct val="100000"/>
              <a:buAutoNum type="arabicPeriod"/>
              <a:defRPr sz="3880">
                <a:solidFill>
                  <a:srgbClr val="72675A"/>
                </a:solidFill>
              </a:defRPr>
            </a:pPr>
            <a:r>
              <a:rPr dirty="0"/>
              <a:t>Solve for x: </a:t>
            </a:r>
            <a:r>
              <a:rPr sz="3783" dirty="0"/>
              <a:t>5(6 + 3x) +7 &gt; 127</a:t>
            </a:r>
          </a:p>
          <a:p>
            <a:pPr marL="652906" indent="-652906" defTabSz="566674">
              <a:spcBef>
                <a:spcPts val="3600"/>
              </a:spcBef>
              <a:buSzPct val="100000"/>
              <a:buAutoNum type="arabicPeriod"/>
              <a:defRPr sz="3880">
                <a:solidFill>
                  <a:srgbClr val="72675A"/>
                </a:solidFill>
              </a:defRPr>
            </a:pPr>
            <a:r>
              <a:rPr dirty="0"/>
              <a:t>Solve for m: 11m + 21 = 109</a:t>
            </a:r>
          </a:p>
          <a:p>
            <a:pPr marL="652906" indent="-652906" defTabSz="566674">
              <a:spcBef>
                <a:spcPts val="3600"/>
              </a:spcBef>
              <a:buSzPct val="100000"/>
              <a:buAutoNum type="arabicPeriod"/>
              <a:defRPr sz="3880">
                <a:solidFill>
                  <a:srgbClr val="72675A"/>
                </a:solidFill>
              </a:defRPr>
            </a:pPr>
            <a:r>
              <a:rPr dirty="0"/>
              <a:t>In the diagram, which angles are alternate interior?</a:t>
            </a:r>
          </a:p>
        </p:txBody>
      </p:sp>
      <p:pic>
        <p:nvPicPr>
          <p:cNvPr id="721" name="Screen Shot 2015-03-09 at 3.15.11 PM.png" descr="Screen Shot 2015-03-09 at 3.15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5336" y="1433181"/>
            <a:ext cx="6257559" cy="2971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7775" y="6210709"/>
            <a:ext cx="4789722" cy="3101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Week 1, Day 3"/>
          <p:cNvSpPr txBox="1">
            <a:spLocks noGrp="1"/>
          </p:cNvSpPr>
          <p:nvPr>
            <p:ph type="title"/>
          </p:nvPr>
        </p:nvSpPr>
        <p:spPr>
          <a:xfrm>
            <a:off x="1270000" y="178390"/>
            <a:ext cx="10464800" cy="1346201"/>
          </a:xfrm>
          <a:prstGeom prst="rect">
            <a:avLst/>
          </a:prstGeom>
        </p:spPr>
        <p:txBody>
          <a:bodyPr/>
          <a:lstStyle/>
          <a:p>
            <a:r>
              <a:t>Week 1, Day 3</a:t>
            </a:r>
          </a:p>
        </p:txBody>
      </p:sp>
      <p:pic>
        <p:nvPicPr>
          <p:cNvPr id="161" name="Screen Shot 2015-07-09 at 11.37.25 AM.png" descr="Screen Shot 2015-07-09 at 11.37.2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98331" y="5303224"/>
            <a:ext cx="4878035" cy="230055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implify:…"/>
          <p:cNvSpPr txBox="1">
            <a:spLocks noGrp="1"/>
          </p:cNvSpPr>
          <p:nvPr>
            <p:ph type="body" idx="1"/>
          </p:nvPr>
        </p:nvSpPr>
        <p:spPr>
          <a:xfrm>
            <a:off x="202609" y="1608723"/>
            <a:ext cx="7324277" cy="8276704"/>
          </a:xfrm>
          <a:prstGeom prst="rect">
            <a:avLst/>
          </a:prstGeom>
        </p:spPr>
        <p:txBody>
          <a:bodyPr anchor="t"/>
          <a:lstStyle/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 Simplify: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 Simplify: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What is 9% of 110?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If ∠1=120°, what are angles 2, 3, and 4?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</a:t>
            </a:r>
          </a:p>
        </p:txBody>
      </p:sp>
      <p:pic>
        <p:nvPicPr>
          <p:cNvPr id="1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69822" y="1575449"/>
            <a:ext cx="4111021" cy="7445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20061" y="2764701"/>
            <a:ext cx="2044701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32485" y="7994545"/>
            <a:ext cx="1727201" cy="1358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Week 7, Day 3"/>
          <p:cNvSpPr txBox="1">
            <a:spLocks noGrp="1"/>
          </p:cNvSpPr>
          <p:nvPr>
            <p:ph type="title"/>
          </p:nvPr>
        </p:nvSpPr>
        <p:spPr>
          <a:xfrm>
            <a:off x="1270000" y="82473"/>
            <a:ext cx="10464800" cy="12377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Week 7, Day 3</a:t>
            </a:r>
          </a:p>
        </p:txBody>
      </p:sp>
      <p:sp>
        <p:nvSpPr>
          <p:cNvPr id="735" name="Using the graph, describe what is happening between  20 and 25 seconds.…"/>
          <p:cNvSpPr txBox="1">
            <a:spLocks noGrp="1"/>
          </p:cNvSpPr>
          <p:nvPr>
            <p:ph type="body" idx="1"/>
          </p:nvPr>
        </p:nvSpPr>
        <p:spPr>
          <a:xfrm>
            <a:off x="100503" y="1443170"/>
            <a:ext cx="6644446" cy="7913655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605789" indent="-605789" defTabSz="525779">
              <a:spcBef>
                <a:spcPts val="3400"/>
              </a:spcBef>
              <a:buSzPct val="100000"/>
              <a:buAutoNum type="arabicPeriod"/>
              <a:defRPr sz="3600">
                <a:solidFill>
                  <a:srgbClr val="72675A"/>
                </a:solidFill>
              </a:defRPr>
            </a:pPr>
            <a:r>
              <a:t>Using the graph, describe what is happening between  20 and 25 seconds.</a:t>
            </a:r>
          </a:p>
          <a:p>
            <a:pPr marL="605789" indent="-605789" defTabSz="525779">
              <a:spcBef>
                <a:spcPts val="3400"/>
              </a:spcBef>
              <a:buSzPct val="100000"/>
              <a:buAutoNum type="arabicPeriod"/>
              <a:defRPr sz="3600">
                <a:solidFill>
                  <a:srgbClr val="72675A"/>
                </a:solidFill>
              </a:defRPr>
            </a:pPr>
            <a:r>
              <a:t>Sketch a graph of a runner who is running at a steady pace to the end of a track, turns around, and then runs at the same speed back.</a:t>
            </a:r>
          </a:p>
          <a:p>
            <a:pPr marL="605789" indent="-605789" defTabSz="525779">
              <a:spcBef>
                <a:spcPts val="3400"/>
              </a:spcBef>
              <a:buSzPct val="100000"/>
              <a:buAutoNum type="arabicPeriod"/>
              <a:defRPr sz="3600">
                <a:solidFill>
                  <a:srgbClr val="72675A"/>
                </a:solidFill>
              </a:defRPr>
            </a:pPr>
            <a:r>
              <a:t>Solve for x: 4x = 0</a:t>
            </a:r>
          </a:p>
          <a:p>
            <a:pPr marL="605789" indent="-605789" defTabSz="525779">
              <a:spcBef>
                <a:spcPts val="3400"/>
              </a:spcBef>
              <a:buSzPct val="100000"/>
              <a:buAutoNum type="arabicPeriod"/>
              <a:defRPr sz="3600">
                <a:solidFill>
                  <a:srgbClr val="72675A"/>
                </a:solidFill>
              </a:defRPr>
            </a:pPr>
            <a:r>
              <a:t>Solve for a: a</a:t>
            </a:r>
            <a:r>
              <a:rPr baseline="31999"/>
              <a:t>3</a:t>
            </a:r>
            <a:r>
              <a:t> = 729</a:t>
            </a:r>
          </a:p>
          <a:p>
            <a:pPr marL="605789" indent="-605789" defTabSz="525779">
              <a:spcBef>
                <a:spcPts val="3400"/>
              </a:spcBef>
              <a:buSzPct val="100000"/>
              <a:buAutoNum type="arabicPeriod"/>
              <a:defRPr sz="3600">
                <a:solidFill>
                  <a:srgbClr val="72675A"/>
                </a:solidFill>
              </a:defRPr>
            </a:pPr>
            <a:r>
              <a:t>In the diagram, which angles are alternate exterior?</a:t>
            </a:r>
          </a:p>
        </p:txBody>
      </p:sp>
      <p:pic>
        <p:nvPicPr>
          <p:cNvPr id="736" name="Screen Shot 2015-03-09 at 3.15.11 PM.png" descr="Screen Shot 2015-03-09 at 3.15.1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95336" y="1433181"/>
            <a:ext cx="6257559" cy="2971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97775" y="6210709"/>
            <a:ext cx="4789722" cy="3101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Week 7, Day 4"/>
          <p:cNvSpPr txBox="1">
            <a:spLocks noGrp="1"/>
          </p:cNvSpPr>
          <p:nvPr>
            <p:ph type="title"/>
          </p:nvPr>
        </p:nvSpPr>
        <p:spPr>
          <a:xfrm>
            <a:off x="1270000" y="82473"/>
            <a:ext cx="10464800" cy="12377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Week 7, Day 4</a:t>
            </a:r>
          </a:p>
        </p:txBody>
      </p:sp>
      <p:sp>
        <p:nvSpPr>
          <p:cNvPr id="750" name="Which graph best shows the path of a baseball thrown to the outfield? Explain your choice.…"/>
          <p:cNvSpPr txBox="1">
            <a:spLocks noGrp="1"/>
          </p:cNvSpPr>
          <p:nvPr>
            <p:ph type="body" idx="1"/>
          </p:nvPr>
        </p:nvSpPr>
        <p:spPr>
          <a:xfrm>
            <a:off x="100503" y="1233978"/>
            <a:ext cx="12803794" cy="8116974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/>
          <a:p>
            <a:pPr marL="572135" indent="-572135" defTabSz="496570">
              <a:spcBef>
                <a:spcPts val="15100"/>
              </a:spcBef>
              <a:buSzPct val="100000"/>
              <a:buAutoNum type="arabicPeriod"/>
              <a:defRPr sz="3145">
                <a:solidFill>
                  <a:srgbClr val="72675A"/>
                </a:solidFill>
              </a:defRPr>
            </a:pPr>
            <a:r>
              <a:rPr dirty="0"/>
              <a:t>Which graph best shows the path of a baseball thrown to the outfield? Explain your choice.</a:t>
            </a:r>
            <a:br>
              <a:rPr dirty="0"/>
            </a:br>
            <a:endParaRPr dirty="0"/>
          </a:p>
          <a:p>
            <a:pPr marL="572135" indent="-572135" defTabSz="496570">
              <a:spcBef>
                <a:spcPts val="3200"/>
              </a:spcBef>
              <a:buSzPct val="100000"/>
              <a:buAutoNum type="arabicPeriod"/>
              <a:defRPr sz="3145">
                <a:solidFill>
                  <a:srgbClr val="72675A"/>
                </a:solidFill>
              </a:defRPr>
            </a:pPr>
            <a:endParaRPr lang="en-US" dirty="0" smtClean="0"/>
          </a:p>
          <a:p>
            <a:pPr marL="572135" indent="-572135" defTabSz="496570">
              <a:spcBef>
                <a:spcPts val="3200"/>
              </a:spcBef>
              <a:buSzPct val="100000"/>
              <a:buAutoNum type="arabicPeriod"/>
              <a:defRPr sz="3145">
                <a:solidFill>
                  <a:srgbClr val="72675A"/>
                </a:solidFill>
              </a:defRPr>
            </a:pPr>
            <a:endParaRPr lang="en-US" dirty="0"/>
          </a:p>
          <a:p>
            <a:pPr marL="572135" indent="-572135" defTabSz="496570">
              <a:spcBef>
                <a:spcPts val="3200"/>
              </a:spcBef>
              <a:buSzPct val="100000"/>
              <a:buAutoNum type="arabicPeriod"/>
              <a:defRPr sz="3145">
                <a:solidFill>
                  <a:srgbClr val="72675A"/>
                </a:solidFill>
              </a:defRPr>
            </a:pPr>
            <a:r>
              <a:rPr dirty="0" smtClean="0"/>
              <a:t>Sketch </a:t>
            </a:r>
            <a:r>
              <a:rPr dirty="0"/>
              <a:t>a graph of a person riding a bicycle to the store, shopping, then riding their bicycle home.</a:t>
            </a:r>
          </a:p>
          <a:p>
            <a:pPr marL="572135" indent="-572135" defTabSz="496570">
              <a:spcBef>
                <a:spcPts val="3200"/>
              </a:spcBef>
              <a:buSzPct val="100000"/>
              <a:buAutoNum type="arabicPeriod"/>
              <a:defRPr sz="3145">
                <a:solidFill>
                  <a:srgbClr val="72675A"/>
                </a:solidFill>
              </a:defRPr>
            </a:pPr>
            <a:r>
              <a:rPr dirty="0"/>
              <a:t>Solve for x: 2(x + 17) = 2x + 34</a:t>
            </a:r>
          </a:p>
          <a:p>
            <a:pPr marL="572135" indent="-572135" defTabSz="2439670">
              <a:spcBef>
                <a:spcPts val="3200"/>
              </a:spcBef>
              <a:buSzPct val="100000"/>
              <a:buAutoNum type="arabicPeriod"/>
              <a:defRPr sz="3145">
                <a:solidFill>
                  <a:srgbClr val="72675A"/>
                </a:solidFill>
              </a:defRPr>
            </a:pPr>
            <a:r>
              <a:rPr dirty="0"/>
              <a:t>Solve the inequality and graph its solution. </a:t>
            </a:r>
          </a:p>
          <a:p>
            <a:pPr marL="0" indent="0" defTabSz="2439670">
              <a:spcBef>
                <a:spcPts val="3200"/>
              </a:spcBef>
              <a:buSzTx/>
              <a:buNone/>
              <a:defRPr sz="3145">
                <a:solidFill>
                  <a:srgbClr val="72675A"/>
                </a:solidFill>
              </a:defRPr>
            </a:pPr>
            <a:endParaRPr dirty="0"/>
          </a:p>
          <a:p>
            <a:pPr marL="572135" indent="-572135" defTabSz="496570">
              <a:spcBef>
                <a:spcPts val="3200"/>
              </a:spcBef>
              <a:buSzPct val="100000"/>
              <a:buAutoNum type="arabicPeriod" startAt="5"/>
              <a:defRPr sz="3145">
                <a:solidFill>
                  <a:srgbClr val="72675A"/>
                </a:solidFill>
              </a:defRPr>
            </a:pPr>
            <a:r>
              <a:rPr dirty="0"/>
              <a:t>In the diagram, which angles are                                                       </a:t>
            </a:r>
            <a:r>
              <a:rPr dirty="0" smtClean="0"/>
              <a:t>consecutive </a:t>
            </a:r>
            <a:r>
              <a:rPr dirty="0"/>
              <a:t>exterior?</a:t>
            </a:r>
          </a:p>
        </p:txBody>
      </p:sp>
      <p:pic>
        <p:nvPicPr>
          <p:cNvPr id="75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2175" y="7464990"/>
            <a:ext cx="3059769" cy="198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0825" y="2263432"/>
            <a:ext cx="3213101" cy="1981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53" name="Image" descr="Image"/>
          <p:cNvPicPr>
            <a:picLocks noChangeAspect="1"/>
          </p:cNvPicPr>
          <p:nvPr/>
        </p:nvPicPr>
        <p:blipFill>
          <a:blip r:embed="rId4">
            <a:extLst/>
          </a:blip>
          <a:srcRect t="19119"/>
          <a:stretch>
            <a:fillRect/>
          </a:stretch>
        </p:blipFill>
        <p:spPr>
          <a:xfrm>
            <a:off x="4861585" y="2386066"/>
            <a:ext cx="3784601" cy="1735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754" name="Image" descr="Image"/>
          <p:cNvPicPr>
            <a:picLocks noChangeAspect="1"/>
          </p:cNvPicPr>
          <p:nvPr/>
        </p:nvPicPr>
        <p:blipFill>
          <a:blip r:embed="rId5">
            <a:extLst/>
          </a:blip>
          <a:srcRect l="17281" r="17281"/>
          <a:stretch>
            <a:fillRect/>
          </a:stretch>
        </p:blipFill>
        <p:spPr>
          <a:xfrm>
            <a:off x="9752549" y="1932303"/>
            <a:ext cx="2310304" cy="2298701"/>
          </a:xfrm>
          <a:prstGeom prst="rect">
            <a:avLst/>
          </a:prstGeom>
          <a:ln w="12700">
            <a:miter lim="400000"/>
          </a:ln>
        </p:spPr>
      </p:pic>
      <p:sp>
        <p:nvSpPr>
          <p:cNvPr id="755" name="a)"/>
          <p:cNvSpPr/>
          <p:nvPr/>
        </p:nvSpPr>
        <p:spPr>
          <a:xfrm>
            <a:off x="345379" y="2290827"/>
            <a:ext cx="463145" cy="596901"/>
          </a:xfrm>
          <a:prstGeom prst="rect">
            <a:avLst/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a)</a:t>
            </a:r>
          </a:p>
        </p:txBody>
      </p:sp>
      <p:sp>
        <p:nvSpPr>
          <p:cNvPr id="756" name="b)"/>
          <p:cNvSpPr/>
          <p:nvPr/>
        </p:nvSpPr>
        <p:spPr>
          <a:xfrm>
            <a:off x="4450180" y="2290827"/>
            <a:ext cx="429769" cy="596901"/>
          </a:xfrm>
          <a:prstGeom prst="rect">
            <a:avLst/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b)</a:t>
            </a:r>
          </a:p>
        </p:txBody>
      </p:sp>
      <p:sp>
        <p:nvSpPr>
          <p:cNvPr id="757" name="c)"/>
          <p:cNvSpPr/>
          <p:nvPr/>
        </p:nvSpPr>
        <p:spPr>
          <a:xfrm>
            <a:off x="9232737" y="2290827"/>
            <a:ext cx="406909" cy="596901"/>
          </a:xfrm>
          <a:prstGeom prst="rect">
            <a:avLst/>
          </a:prstGeom>
          <a:solidFill>
            <a:schemeClr val="accent1">
              <a:hueOff val="-313507"/>
              <a:satOff val="34334"/>
              <a:lumOff val="-8266"/>
              <a:alpha val="62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t>c)</a:t>
            </a:r>
          </a:p>
        </p:txBody>
      </p:sp>
      <p:pic>
        <p:nvPicPr>
          <p:cNvPr id="758" name="Screen Shot 2017-12-06 at 2.51.58 PM.png" descr="Screen Shot 2017-12-06 at 2.51.58 P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9879" y="7299657"/>
            <a:ext cx="3872920" cy="5392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Friday Five"/>
          <p:cNvSpPr txBox="1">
            <a:spLocks noGrp="1"/>
          </p:cNvSpPr>
          <p:nvPr>
            <p:ph type="title" idx="4294967295"/>
          </p:nvPr>
        </p:nvSpPr>
        <p:spPr>
          <a:xfrm>
            <a:off x="1270000" y="82473"/>
            <a:ext cx="10464800" cy="123771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Friday Five</a:t>
            </a:r>
          </a:p>
        </p:txBody>
      </p:sp>
      <p:sp>
        <p:nvSpPr>
          <p:cNvPr id="777" name="Using the graph, describe what is happening between  3 and 11 seconds.…"/>
          <p:cNvSpPr txBox="1"/>
          <p:nvPr/>
        </p:nvSpPr>
        <p:spPr>
          <a:xfrm>
            <a:off x="-40994" y="1190948"/>
            <a:ext cx="7300210" cy="8315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marL="673100" indent="-673100" algn="l">
              <a:spcBef>
                <a:spcPts val="3800"/>
              </a:spcBef>
              <a:buSzPct val="100000"/>
              <a:buAutoNum type="arabicPeriod"/>
              <a:defRPr sz="3700">
                <a:solidFill>
                  <a:srgbClr val="72675A"/>
                </a:solidFill>
              </a:defRPr>
            </a:pPr>
            <a:r>
              <a:rPr dirty="0"/>
              <a:t>Using the graph, describe </a:t>
            </a:r>
            <a:r>
              <a:rPr lang="en-US" dirty="0" smtClean="0"/>
              <a:t> </a:t>
            </a:r>
            <a:r>
              <a:rPr dirty="0" smtClean="0"/>
              <a:t>what </a:t>
            </a:r>
            <a:r>
              <a:rPr dirty="0"/>
              <a:t>is happening </a:t>
            </a:r>
            <a:r>
              <a:rPr dirty="0" smtClean="0"/>
              <a:t>between </a:t>
            </a:r>
            <a:r>
              <a:rPr dirty="0"/>
              <a:t>3 and 11 seconds.</a:t>
            </a:r>
          </a:p>
          <a:p>
            <a:pPr marL="673100" indent="-673100" algn="l">
              <a:spcBef>
                <a:spcPts val="3800"/>
              </a:spcBef>
              <a:buSzPct val="100000"/>
              <a:buAutoNum type="arabicPeriod"/>
              <a:defRPr sz="3700">
                <a:solidFill>
                  <a:srgbClr val="72675A"/>
                </a:solidFill>
              </a:defRPr>
            </a:pPr>
            <a:r>
              <a:rPr dirty="0"/>
              <a:t>Sketch a graph of a car accelerating to 75 mph and staying that speed on the freeway.</a:t>
            </a:r>
          </a:p>
          <a:p>
            <a:pPr marL="673100" indent="-673100" algn="l">
              <a:spcBef>
                <a:spcPts val="3800"/>
              </a:spcBef>
              <a:buSzPct val="100000"/>
              <a:buAutoNum type="arabicPeriod"/>
              <a:defRPr sz="3700">
                <a:solidFill>
                  <a:srgbClr val="72675A"/>
                </a:solidFill>
              </a:defRPr>
            </a:pPr>
            <a:r>
              <a:rPr dirty="0"/>
              <a:t>Solve for x: 2(x + 17) = 2x + 34</a:t>
            </a:r>
          </a:p>
          <a:p>
            <a:pPr marL="673100" indent="-673100" algn="l">
              <a:spcBef>
                <a:spcPts val="3800"/>
              </a:spcBef>
              <a:buSzPct val="100000"/>
              <a:buAutoNum type="arabicPeriod"/>
              <a:defRPr sz="3700">
                <a:solidFill>
                  <a:srgbClr val="72675A"/>
                </a:solidFill>
              </a:defRPr>
            </a:pPr>
            <a:r>
              <a:rPr dirty="0"/>
              <a:t>Solve for y: 3y + 2(y - 7) = 6</a:t>
            </a:r>
          </a:p>
          <a:p>
            <a:pPr marL="673100" indent="-673100" algn="l">
              <a:spcBef>
                <a:spcPts val="3800"/>
              </a:spcBef>
              <a:buSzPct val="100000"/>
              <a:buAutoNum type="arabicPeriod"/>
              <a:defRPr sz="3700">
                <a:solidFill>
                  <a:srgbClr val="72675A"/>
                </a:solidFill>
              </a:defRPr>
            </a:pPr>
            <a:r>
              <a:rPr dirty="0"/>
              <a:t>In the diagram, which angles are alternate exterior?</a:t>
            </a:r>
          </a:p>
        </p:txBody>
      </p:sp>
      <p:pic>
        <p:nvPicPr>
          <p:cNvPr id="77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6192" y="7363197"/>
            <a:ext cx="3550117" cy="229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79" name="Screen Shot 2015-03-09 at 3.15.11 PM.png" descr="Screen Shot 2015-03-09 at 3.15.11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39645" y="1452794"/>
            <a:ext cx="5924968" cy="28138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Week 1, Day 4"/>
          <p:cNvSpPr txBox="1">
            <a:spLocks noGrp="1"/>
          </p:cNvSpPr>
          <p:nvPr>
            <p:ph type="title"/>
          </p:nvPr>
        </p:nvSpPr>
        <p:spPr>
          <a:xfrm>
            <a:off x="1145253" y="222813"/>
            <a:ext cx="10464801" cy="123436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Week 1, Day 4</a:t>
            </a:r>
          </a:p>
        </p:txBody>
      </p:sp>
      <p:sp>
        <p:nvSpPr>
          <p:cNvPr id="179" name="Simplify:…"/>
          <p:cNvSpPr txBox="1">
            <a:spLocks noGrp="1"/>
          </p:cNvSpPr>
          <p:nvPr>
            <p:ph type="body" idx="1"/>
          </p:nvPr>
        </p:nvSpPr>
        <p:spPr>
          <a:xfrm>
            <a:off x="280575" y="1503341"/>
            <a:ext cx="7324277" cy="7789170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329196" lvl="1" indent="-329196" defTabSz="572516">
              <a:spcBef>
                <a:spcPts val="6300"/>
              </a:spcBef>
              <a:buSzPct val="100000"/>
              <a:buAutoNum type="arabicParenR"/>
              <a:defRPr sz="4508"/>
            </a:pPr>
            <a:r>
              <a:t>  Simplify:</a:t>
            </a:r>
          </a:p>
          <a:p>
            <a:pPr marL="329196" lvl="1" indent="-329196" defTabSz="572516">
              <a:spcBef>
                <a:spcPts val="6300"/>
              </a:spcBef>
              <a:buSzPct val="100000"/>
              <a:buAutoNum type="arabicParenR"/>
              <a:defRPr sz="4508"/>
            </a:pPr>
            <a:r>
              <a:t>  Simplify:</a:t>
            </a:r>
          </a:p>
          <a:p>
            <a:pPr marL="329196" lvl="1" indent="-329196" defTabSz="572516">
              <a:spcBef>
                <a:spcPts val="6300"/>
              </a:spcBef>
              <a:buSzPct val="100000"/>
              <a:buAutoNum type="arabicParenR"/>
              <a:defRPr sz="4508"/>
            </a:pPr>
            <a:r>
              <a:t> What percent is 20 of 150?</a:t>
            </a:r>
          </a:p>
          <a:p>
            <a:pPr marL="329196" lvl="1" indent="-329196" defTabSz="572516">
              <a:spcBef>
                <a:spcPts val="6300"/>
              </a:spcBef>
              <a:buSzPct val="100000"/>
              <a:buAutoNum type="arabicParenR"/>
              <a:defRPr sz="4508"/>
            </a:pPr>
            <a:r>
              <a:t> Using the image, name the alternate interior angle pairs.</a:t>
            </a:r>
          </a:p>
          <a:p>
            <a:pPr marL="329196" lvl="1" indent="-329196" defTabSz="572516">
              <a:spcBef>
                <a:spcPts val="6300"/>
              </a:spcBef>
              <a:buSzPct val="100000"/>
              <a:buAutoNum type="arabicParenR"/>
              <a:defRPr sz="4508"/>
            </a:pPr>
            <a:r>
              <a:t> </a:t>
            </a:r>
          </a:p>
        </p:txBody>
      </p:sp>
      <p:pic>
        <p:nvPicPr>
          <p:cNvPr id="180" name="Screen shot 2011-02-23 at 10.30.53 AM.png" descr="Screen shot 2011-02-23 at 10.30.5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01586" y="4038967"/>
            <a:ext cx="4456825" cy="35750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1833" y="7586757"/>
            <a:ext cx="1727201" cy="151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16645" y="1504721"/>
            <a:ext cx="4263676" cy="742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81111" y="2660969"/>
            <a:ext cx="2336801" cy="132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Friday Five"/>
          <p:cNvSpPr txBox="1">
            <a:spLocks noGrp="1"/>
          </p:cNvSpPr>
          <p:nvPr>
            <p:ph type="title"/>
          </p:nvPr>
        </p:nvSpPr>
        <p:spPr>
          <a:xfrm>
            <a:off x="1270000" y="98067"/>
            <a:ext cx="10464800" cy="1345470"/>
          </a:xfrm>
          <a:prstGeom prst="rect">
            <a:avLst/>
          </a:prstGeom>
        </p:spPr>
        <p:txBody>
          <a:bodyPr/>
          <a:lstStyle/>
          <a:p>
            <a:r>
              <a:t>Friday Five</a:t>
            </a:r>
          </a:p>
        </p:txBody>
      </p:sp>
      <p:sp>
        <p:nvSpPr>
          <p:cNvPr id="198" name="Simplify:…"/>
          <p:cNvSpPr txBox="1">
            <a:spLocks noGrp="1"/>
          </p:cNvSpPr>
          <p:nvPr>
            <p:ph type="body" idx="1"/>
          </p:nvPr>
        </p:nvSpPr>
        <p:spPr>
          <a:xfrm>
            <a:off x="127000" y="1797308"/>
            <a:ext cx="7324277" cy="8276704"/>
          </a:xfrm>
          <a:prstGeom prst="rect">
            <a:avLst/>
          </a:prstGeom>
        </p:spPr>
        <p:txBody>
          <a:bodyPr anchor="t"/>
          <a:lstStyle/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 Simplify: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 Simplify: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What is 23% of 80?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 If ∠1=108°, what is ∠2?        Explain your answer. </a:t>
            </a:r>
          </a:p>
        </p:txBody>
      </p:sp>
      <p:pic>
        <p:nvPicPr>
          <p:cNvPr id="19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4736" y="1799420"/>
            <a:ext cx="4111021" cy="74451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98515" y="8066252"/>
            <a:ext cx="1727201" cy="151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15194" y="2899819"/>
            <a:ext cx="2514601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Screen shot 2011-02-23 at 10.30.53 AM.png" descr="Screen shot 2011-02-23 at 10.30.53 A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132772" y="4491172"/>
            <a:ext cx="4456826" cy="3575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DAILY MATH REVIEW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DAILY MATH REVIEW</a:t>
            </a:r>
          </a:p>
        </p:txBody>
      </p:sp>
      <p:sp>
        <p:nvSpPr>
          <p:cNvPr id="217" name="Math 8…"/>
          <p:cNvSpPr txBox="1">
            <a:spLocks noGrp="1"/>
          </p:cNvSpPr>
          <p:nvPr>
            <p:ph type="subTitle" sz="half" idx="1"/>
          </p:nvPr>
        </p:nvSpPr>
        <p:spPr>
          <a:xfrm>
            <a:off x="1270000" y="5016500"/>
            <a:ext cx="10464800" cy="2794001"/>
          </a:xfrm>
          <a:prstGeom prst="rect">
            <a:avLst/>
          </a:prstGeom>
        </p:spPr>
        <p:txBody>
          <a:bodyPr/>
          <a:lstStyle/>
          <a:p>
            <a:pPr>
              <a:defRPr sz="5100"/>
            </a:pPr>
            <a:r>
              <a:t>Math 8</a:t>
            </a:r>
          </a:p>
          <a:p>
            <a:pPr>
              <a:defRPr sz="5100"/>
            </a:pPr>
            <a:r>
              <a:t>BM# 1</a:t>
            </a:r>
          </a:p>
          <a:p>
            <a:pPr>
              <a:defRPr sz="5100"/>
            </a:pPr>
            <a:r>
              <a:t>Week 2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Week 2, Day 1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410523"/>
          </a:xfrm>
          <a:prstGeom prst="rect">
            <a:avLst/>
          </a:prstGeom>
        </p:spPr>
        <p:txBody>
          <a:bodyPr/>
          <a:lstStyle/>
          <a:p>
            <a:r>
              <a:t>Week 2, Day 1</a:t>
            </a:r>
          </a:p>
        </p:txBody>
      </p:sp>
      <p:sp>
        <p:nvSpPr>
          <p:cNvPr id="220" name="Simplify:…"/>
          <p:cNvSpPr txBox="1">
            <a:spLocks noGrp="1"/>
          </p:cNvSpPr>
          <p:nvPr>
            <p:ph type="body" idx="1"/>
          </p:nvPr>
        </p:nvSpPr>
        <p:spPr>
          <a:xfrm>
            <a:off x="113538" y="1487748"/>
            <a:ext cx="11124836" cy="8276704"/>
          </a:xfrm>
          <a:prstGeom prst="rect">
            <a:avLst/>
          </a:prstGeom>
        </p:spPr>
        <p:txBody>
          <a:bodyPr anchor="t">
            <a:normAutofit fontScale="92500"/>
          </a:bodyPr>
          <a:lstStyle/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Simplify: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Solve the proportion:</a:t>
            </a:r>
          </a:p>
          <a:p>
            <a:pPr marL="335914" lvl="1" indent="-335914">
              <a:spcBef>
                <a:spcPts val="12100"/>
              </a:spcBef>
              <a:buSzPct val="100000"/>
              <a:buAutoNum type="arabicParenR"/>
            </a:pPr>
            <a:r>
              <a:rPr dirty="0"/>
              <a:t> If x = 12 and y = 15, evaluate the following: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Find the missing angles                                                in the diagram: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rPr dirty="0"/>
              <a:t> Simplify:</a:t>
            </a:r>
          </a:p>
        </p:txBody>
      </p:sp>
      <p:pic>
        <p:nvPicPr>
          <p:cNvPr id="22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3370" y="5878286"/>
            <a:ext cx="2590801" cy="895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2031" y="2828597"/>
            <a:ext cx="2108201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43370" y="1502970"/>
            <a:ext cx="4267201" cy="107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182646" y="6272545"/>
            <a:ext cx="5154323" cy="23194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087881" y="8591991"/>
            <a:ext cx="2182239" cy="8943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Week 2, Day 2"/>
          <p:cNvSpPr txBox="1">
            <a:spLocks noGrp="1"/>
          </p:cNvSpPr>
          <p:nvPr>
            <p:ph type="title"/>
          </p:nvPr>
        </p:nvSpPr>
        <p:spPr>
          <a:xfrm>
            <a:off x="1270000" y="254000"/>
            <a:ext cx="10464800" cy="119319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Week 2, Day 2</a:t>
            </a:r>
          </a:p>
        </p:txBody>
      </p:sp>
      <p:sp>
        <p:nvSpPr>
          <p:cNvPr id="241" name="Simplify:…"/>
          <p:cNvSpPr txBox="1">
            <a:spLocks noGrp="1"/>
          </p:cNvSpPr>
          <p:nvPr>
            <p:ph type="body" idx="1"/>
          </p:nvPr>
        </p:nvSpPr>
        <p:spPr>
          <a:xfrm>
            <a:off x="113538" y="1487748"/>
            <a:ext cx="11124836" cy="8276704"/>
          </a:xfrm>
          <a:prstGeom prst="rect">
            <a:avLst/>
          </a:prstGeom>
        </p:spPr>
        <p:txBody>
          <a:bodyPr anchor="t">
            <a:normAutofit lnSpcReduction="10000"/>
          </a:bodyPr>
          <a:lstStyle/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Simplify: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Solve the proportion: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Solve for x:  x</a:t>
            </a:r>
            <a:r>
              <a:rPr baseline="31999"/>
              <a:t>2</a:t>
            </a:r>
            <a:r>
              <a:t> = 225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Find the measure of ∠4. Justify                        your answer by stating the angle           relationship. </a:t>
            </a:r>
          </a:p>
          <a:p>
            <a:pPr marL="335914" lvl="1" indent="-335914">
              <a:spcBef>
                <a:spcPts val="6500"/>
              </a:spcBef>
              <a:buSzPct val="100000"/>
              <a:buAutoNum type="arabicParenR"/>
            </a:pPr>
            <a:r>
              <a:t> Simplify:</a:t>
            </a:r>
          </a:p>
        </p:txBody>
      </p:sp>
      <p:pic>
        <p:nvPicPr>
          <p:cNvPr id="24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2769" r="8830"/>
          <a:stretch>
            <a:fillRect/>
          </a:stretch>
        </p:blipFill>
        <p:spPr>
          <a:xfrm>
            <a:off x="9005603" y="5274566"/>
            <a:ext cx="4108054" cy="2697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23958" y="2816902"/>
            <a:ext cx="1879601" cy="132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475090" y="1603443"/>
            <a:ext cx="3497321" cy="7120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12687" y="8224315"/>
            <a:ext cx="1727201" cy="1358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raphPaper">
  <a:themeElements>
    <a:clrScheme name="GraphPaper">
      <a:dk1>
        <a:srgbClr val="008585"/>
      </a:dk1>
      <a:lt1>
        <a:srgbClr val="858585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phPaper">
  <a:themeElements>
    <a:clrScheme name="GraphPaper">
      <a:dk1>
        <a:srgbClr val="000000"/>
      </a:dk1>
      <a:lt1>
        <a:srgbClr val="FFFFFF"/>
      </a:lt1>
      <a:dk2>
        <a:srgbClr val="5A554C"/>
      </a:dk2>
      <a:lt2>
        <a:srgbClr val="D8D7D7"/>
      </a:lt2>
      <a:accent1>
        <a:srgbClr val="3E93D7"/>
      </a:accent1>
      <a:accent2>
        <a:srgbClr val="67AB3C"/>
      </a:accent2>
      <a:accent3>
        <a:srgbClr val="D5A530"/>
      </a:accent3>
      <a:accent4>
        <a:srgbClr val="E17B2E"/>
      </a:accent4>
      <a:accent5>
        <a:srgbClr val="CC487C"/>
      </a:accent5>
      <a:accent6>
        <a:srgbClr val="4D45AC"/>
      </a:accent6>
      <a:hlink>
        <a:srgbClr val="0000FF"/>
      </a:hlink>
      <a:folHlink>
        <a:srgbClr val="FF00FF"/>
      </a:folHlink>
    </a:clrScheme>
    <a:fontScheme name="GraphPaper">
      <a:majorFont>
        <a:latin typeface="Marker Felt"/>
        <a:ea typeface="Marker Felt"/>
        <a:cs typeface="Marker Felt"/>
      </a:majorFont>
      <a:minorFont>
        <a:latin typeface="Marker Felt"/>
        <a:ea typeface="Marker Felt"/>
        <a:cs typeface="Marker Felt"/>
      </a:minorFont>
    </a:fontScheme>
    <a:fmtScheme name="GraphPap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313507"/>
            <a:satOff val="34334"/>
            <a:lumOff val="-8266"/>
            <a:alpha val="62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5B1D4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858585"/>
            </a:solidFill>
            <a:effectLst/>
            <a:uFillTx/>
            <a:latin typeface="+mn-lt"/>
            <a:ea typeface="+mn-ea"/>
            <a:cs typeface="+mn-cs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2153</Words>
  <Application>Microsoft Office PowerPoint</Application>
  <PresentationFormat>Custom</PresentationFormat>
  <Paragraphs>283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GraphPaper</vt:lpstr>
      <vt:lpstr>DAILY MATH REVIEW</vt:lpstr>
      <vt:lpstr>Week 1, Day 1</vt:lpstr>
      <vt:lpstr>Week 1, Day 2</vt:lpstr>
      <vt:lpstr>Week 1, Day 3</vt:lpstr>
      <vt:lpstr>Week 1, Day 4</vt:lpstr>
      <vt:lpstr>Friday Five</vt:lpstr>
      <vt:lpstr>DAILY MATH REVIEW</vt:lpstr>
      <vt:lpstr>Week 2, Day 1</vt:lpstr>
      <vt:lpstr>Week 2, Day 2</vt:lpstr>
      <vt:lpstr>Week 2, Day 3</vt:lpstr>
      <vt:lpstr>Week 2, Day 4</vt:lpstr>
      <vt:lpstr>Friday Five</vt:lpstr>
      <vt:lpstr>DAILY MATH REVIEW</vt:lpstr>
      <vt:lpstr>Week 3, Day 1</vt:lpstr>
      <vt:lpstr>Week 3, Day 2</vt:lpstr>
      <vt:lpstr>Week 3, Day 3</vt:lpstr>
      <vt:lpstr>Week 3, Day 4</vt:lpstr>
      <vt:lpstr>Friday Five</vt:lpstr>
      <vt:lpstr>DAILY MATH REVIEW</vt:lpstr>
      <vt:lpstr>Week 4, Day 1</vt:lpstr>
      <vt:lpstr>Week 4, Day 2</vt:lpstr>
      <vt:lpstr>Week 4, Day 3</vt:lpstr>
      <vt:lpstr>Week 4, Day 4</vt:lpstr>
      <vt:lpstr>Friday Five</vt:lpstr>
      <vt:lpstr>DAILY MATH REVIEW</vt:lpstr>
      <vt:lpstr>Week 5, Day 1</vt:lpstr>
      <vt:lpstr>Week 5, Day 2</vt:lpstr>
      <vt:lpstr>Week 5, Day 3</vt:lpstr>
      <vt:lpstr>Week 5, Day 4</vt:lpstr>
      <vt:lpstr>Friday Five</vt:lpstr>
      <vt:lpstr>DAILY MATH REVIEW</vt:lpstr>
      <vt:lpstr>Week 6, Day 1</vt:lpstr>
      <vt:lpstr>Week 6, Day 2</vt:lpstr>
      <vt:lpstr>Week 6, Day 3</vt:lpstr>
      <vt:lpstr>Week 6, Day 4</vt:lpstr>
      <vt:lpstr>Friday Five</vt:lpstr>
      <vt:lpstr>DAILY MATH REVIEW</vt:lpstr>
      <vt:lpstr>Week 7, Day 1</vt:lpstr>
      <vt:lpstr>Week 7, Day 2</vt:lpstr>
      <vt:lpstr>Week 7, Day 3</vt:lpstr>
      <vt:lpstr>Week 7, Day 4</vt:lpstr>
      <vt:lpstr>Friday Five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MATH REVIEW</dc:title>
  <dc:creator>Samantha Pahe-Elliott</dc:creator>
  <cp:lastModifiedBy>Samantha Pahe-Elliott</cp:lastModifiedBy>
  <cp:revision>12</cp:revision>
  <dcterms:modified xsi:type="dcterms:W3CDTF">2020-03-18T19:31:29Z</dcterms:modified>
</cp:coreProperties>
</file>