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59" r:id="rId4"/>
    <p:sldId id="281" r:id="rId5"/>
    <p:sldId id="285" r:id="rId6"/>
    <p:sldId id="286" r:id="rId7"/>
    <p:sldId id="263" r:id="rId8"/>
    <p:sldId id="258" r:id="rId9"/>
    <p:sldId id="265" r:id="rId10"/>
    <p:sldId id="266" r:id="rId11"/>
    <p:sldId id="273" r:id="rId12"/>
    <p:sldId id="277" r:id="rId13"/>
    <p:sldId id="272" r:id="rId14"/>
    <p:sldId id="278" r:id="rId15"/>
    <p:sldId id="274" r:id="rId16"/>
    <p:sldId id="279" r:id="rId17"/>
    <p:sldId id="275" r:id="rId18"/>
    <p:sldId id="261" r:id="rId19"/>
    <p:sldId id="262" r:id="rId20"/>
    <p:sldId id="276" r:id="rId21"/>
    <p:sldId id="280" r:id="rId22"/>
    <p:sldId id="264" r:id="rId23"/>
    <p:sldId id="282" r:id="rId24"/>
    <p:sldId id="283" r:id="rId25"/>
    <p:sldId id="284"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88"/>
    <p:restoredTop sz="81630" autoAdjust="0"/>
  </p:normalViewPr>
  <p:slideViewPr>
    <p:cSldViewPr>
      <p:cViewPr varScale="1">
        <p:scale>
          <a:sx n="64" d="100"/>
          <a:sy n="64" d="100"/>
        </p:scale>
        <p:origin x="2136" y="66"/>
      </p:cViewPr>
      <p:guideLst>
        <p:guide orient="horz" pos="2160"/>
        <p:guide pos="2880"/>
      </p:guideLst>
    </p:cSldViewPr>
  </p:slideViewPr>
  <p:notesTextViewPr>
    <p:cViewPr>
      <p:scale>
        <a:sx n="1" d="1"/>
        <a:sy n="1" d="1"/>
      </p:scale>
      <p:origin x="0" y="0"/>
    </p:cViewPr>
  </p:notesTextViewPr>
  <p:notesViewPr>
    <p:cSldViewPr>
      <p:cViewPr varScale="1">
        <p:scale>
          <a:sx n="59" d="100"/>
          <a:sy n="59" d="100"/>
        </p:scale>
        <p:origin x="297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38649"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3"/>
            <a:ext cx="3038648" cy="466725"/>
          </a:xfrm>
          <a:prstGeom prst="rect">
            <a:avLst/>
          </a:prstGeom>
        </p:spPr>
        <p:txBody>
          <a:bodyPr vert="horz" lIns="91440" tIns="45720" rIns="91440" bIns="45720" rtlCol="0"/>
          <a:lstStyle>
            <a:lvl1pPr algn="r">
              <a:defRPr sz="1200"/>
            </a:lvl1pPr>
          </a:lstStyle>
          <a:p>
            <a:fld id="{A0ECB89A-06B8-4510-BA76-9A14AC3CE929}" type="datetimeFigureOut">
              <a:rPr lang="en-US" smtClean="0"/>
              <a:t>10/12/2021</a:t>
            </a:fld>
            <a:endParaRPr lang="en-US"/>
          </a:p>
        </p:txBody>
      </p:sp>
      <p:sp>
        <p:nvSpPr>
          <p:cNvPr id="4" name="Footer Placeholder 3"/>
          <p:cNvSpPr>
            <a:spLocks noGrp="1"/>
          </p:cNvSpPr>
          <p:nvPr>
            <p:ph type="ftr" sz="quarter" idx="2"/>
          </p:nvPr>
        </p:nvSpPr>
        <p:spPr>
          <a:xfrm>
            <a:off x="1" y="8829678"/>
            <a:ext cx="3038649"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829678"/>
            <a:ext cx="3038648" cy="466725"/>
          </a:xfrm>
          <a:prstGeom prst="rect">
            <a:avLst/>
          </a:prstGeom>
        </p:spPr>
        <p:txBody>
          <a:bodyPr vert="horz" lIns="91440" tIns="45720" rIns="91440" bIns="45720" rtlCol="0" anchor="b"/>
          <a:lstStyle>
            <a:lvl1pPr algn="r">
              <a:defRPr sz="1200"/>
            </a:lvl1pPr>
          </a:lstStyle>
          <a:p>
            <a:fld id="{2280BEEB-603C-4EEF-B20D-00E8E414B120}" type="slidenum">
              <a:rPr lang="en-US" smtClean="0"/>
              <a:t>‹#›</a:t>
            </a:fld>
            <a:endParaRPr lang="en-US"/>
          </a:p>
        </p:txBody>
      </p:sp>
    </p:spTree>
    <p:extLst>
      <p:ext uri="{BB962C8B-B14F-4D97-AF65-F5344CB8AC3E}">
        <p14:creationId xmlns:p14="http://schemas.microsoft.com/office/powerpoint/2010/main" val="3083802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40" y="0"/>
            <a:ext cx="3037840" cy="464820"/>
          </a:xfrm>
          <a:prstGeom prst="rect">
            <a:avLst/>
          </a:prstGeom>
        </p:spPr>
        <p:txBody>
          <a:bodyPr vert="horz" lIns="92446" tIns="46223" rIns="92446" bIns="46223" rtlCol="0"/>
          <a:lstStyle>
            <a:lvl1pPr algn="r">
              <a:defRPr sz="1200"/>
            </a:lvl1pPr>
          </a:lstStyle>
          <a:p>
            <a:fld id="{506466A0-29B1-490B-8669-C7DED43166B6}" type="datetimeFigureOut">
              <a:rPr lang="en-US" smtClean="0"/>
              <a:t>10/12/2021</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7"/>
            <a:ext cx="3037840" cy="464820"/>
          </a:xfrm>
          <a:prstGeom prst="rect">
            <a:avLst/>
          </a:prstGeom>
        </p:spPr>
        <p:txBody>
          <a:bodyPr vert="horz" lIns="92446" tIns="46223" rIns="92446" bIns="46223" rtlCol="0" anchor="b"/>
          <a:lstStyle>
            <a:lvl1pPr algn="r">
              <a:defRPr sz="1200"/>
            </a:lvl1pPr>
          </a:lstStyle>
          <a:p>
            <a:fld id="{EE8324A0-9D45-4C4F-9A48-90E5BF44E48F}" type="slidenum">
              <a:rPr lang="en-US" smtClean="0"/>
              <a:t>‹#›</a:t>
            </a:fld>
            <a:endParaRPr lang="en-US"/>
          </a:p>
        </p:txBody>
      </p:sp>
    </p:spTree>
    <p:extLst>
      <p:ext uri="{BB962C8B-B14F-4D97-AF65-F5344CB8AC3E}">
        <p14:creationId xmlns:p14="http://schemas.microsoft.com/office/powerpoint/2010/main" val="2507269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E8324A0-9D45-4C4F-9A48-90E5BF44E48F}" type="slidenum">
              <a:rPr lang="en-US" smtClean="0"/>
              <a:t>1</a:t>
            </a:fld>
            <a:endParaRPr lang="en-US"/>
          </a:p>
        </p:txBody>
      </p:sp>
    </p:spTree>
    <p:extLst>
      <p:ext uri="{BB962C8B-B14F-4D97-AF65-F5344CB8AC3E}">
        <p14:creationId xmlns:p14="http://schemas.microsoft.com/office/powerpoint/2010/main" val="25061950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Mrs. Vickers will now tell you about the Primary School plans.</a:t>
            </a:r>
          </a:p>
        </p:txBody>
      </p:sp>
      <p:sp>
        <p:nvSpPr>
          <p:cNvPr id="4" name="Slide Number Placeholder 3"/>
          <p:cNvSpPr>
            <a:spLocks noGrp="1"/>
          </p:cNvSpPr>
          <p:nvPr>
            <p:ph type="sldNum" sz="quarter" idx="5"/>
          </p:nvPr>
        </p:nvSpPr>
        <p:spPr/>
        <p:txBody>
          <a:bodyPr/>
          <a:lstStyle/>
          <a:p>
            <a:fld id="{EE8324A0-9D45-4C4F-9A48-90E5BF44E48F}" type="slidenum">
              <a:rPr lang="en-US" smtClean="0"/>
              <a:t>10</a:t>
            </a:fld>
            <a:endParaRPr lang="en-US"/>
          </a:p>
        </p:txBody>
      </p:sp>
    </p:spTree>
    <p:extLst>
      <p:ext uri="{BB962C8B-B14F-4D97-AF65-F5344CB8AC3E}">
        <p14:creationId xmlns:p14="http://schemas.microsoft.com/office/powerpoint/2010/main" val="12028106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8324A0-9D45-4C4F-9A48-90E5BF44E48F}" type="slidenum">
              <a:rPr lang="en-US" smtClean="0"/>
              <a:t>11</a:t>
            </a:fld>
            <a:endParaRPr lang="en-US"/>
          </a:p>
        </p:txBody>
      </p:sp>
    </p:spTree>
    <p:extLst>
      <p:ext uri="{BB962C8B-B14F-4D97-AF65-F5344CB8AC3E}">
        <p14:creationId xmlns:p14="http://schemas.microsoft.com/office/powerpoint/2010/main" val="2285987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Mr. Branch will now tell you about the Elementary School plans.</a:t>
            </a:r>
          </a:p>
        </p:txBody>
      </p:sp>
      <p:sp>
        <p:nvSpPr>
          <p:cNvPr id="4" name="Slide Number Placeholder 3"/>
          <p:cNvSpPr>
            <a:spLocks noGrp="1"/>
          </p:cNvSpPr>
          <p:nvPr>
            <p:ph type="sldNum" sz="quarter" idx="5"/>
          </p:nvPr>
        </p:nvSpPr>
        <p:spPr/>
        <p:txBody>
          <a:bodyPr/>
          <a:lstStyle/>
          <a:p>
            <a:fld id="{EE8324A0-9D45-4C4F-9A48-90E5BF44E48F}" type="slidenum">
              <a:rPr lang="en-US" smtClean="0"/>
              <a:t>12</a:t>
            </a:fld>
            <a:endParaRPr lang="en-US"/>
          </a:p>
        </p:txBody>
      </p:sp>
    </p:spTree>
    <p:extLst>
      <p:ext uri="{BB962C8B-B14F-4D97-AF65-F5344CB8AC3E}">
        <p14:creationId xmlns:p14="http://schemas.microsoft.com/office/powerpoint/2010/main" val="40635590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8324A0-9D45-4C4F-9A48-90E5BF44E48F}" type="slidenum">
              <a:rPr lang="en-US" smtClean="0"/>
              <a:t>13</a:t>
            </a:fld>
            <a:endParaRPr lang="en-US"/>
          </a:p>
        </p:txBody>
      </p:sp>
    </p:spTree>
    <p:extLst>
      <p:ext uri="{BB962C8B-B14F-4D97-AF65-F5344CB8AC3E}">
        <p14:creationId xmlns:p14="http://schemas.microsoft.com/office/powerpoint/2010/main" val="39546106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Mrs. Newsome will now tell you about the Middle School plans.</a:t>
            </a:r>
          </a:p>
        </p:txBody>
      </p:sp>
      <p:sp>
        <p:nvSpPr>
          <p:cNvPr id="4" name="Slide Number Placeholder 3"/>
          <p:cNvSpPr>
            <a:spLocks noGrp="1"/>
          </p:cNvSpPr>
          <p:nvPr>
            <p:ph type="sldNum" sz="quarter" idx="5"/>
          </p:nvPr>
        </p:nvSpPr>
        <p:spPr/>
        <p:txBody>
          <a:bodyPr/>
          <a:lstStyle/>
          <a:p>
            <a:fld id="{EE8324A0-9D45-4C4F-9A48-90E5BF44E48F}" type="slidenum">
              <a:rPr lang="en-US" smtClean="0"/>
              <a:t>14</a:t>
            </a:fld>
            <a:endParaRPr lang="en-US"/>
          </a:p>
        </p:txBody>
      </p:sp>
    </p:spTree>
    <p:extLst>
      <p:ext uri="{BB962C8B-B14F-4D97-AF65-F5344CB8AC3E}">
        <p14:creationId xmlns:p14="http://schemas.microsoft.com/office/powerpoint/2010/main" val="11154470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8324A0-9D45-4C4F-9A48-90E5BF44E48F}" type="slidenum">
              <a:rPr lang="en-US" smtClean="0"/>
              <a:t>15</a:t>
            </a:fld>
            <a:endParaRPr lang="en-US"/>
          </a:p>
        </p:txBody>
      </p:sp>
    </p:spTree>
    <p:extLst>
      <p:ext uri="{BB962C8B-B14F-4D97-AF65-F5344CB8AC3E}">
        <p14:creationId xmlns:p14="http://schemas.microsoft.com/office/powerpoint/2010/main" val="27168013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Mrs. Hamm will tell you about the High School Plans.</a:t>
            </a:r>
          </a:p>
        </p:txBody>
      </p:sp>
      <p:sp>
        <p:nvSpPr>
          <p:cNvPr id="4" name="Slide Number Placeholder 3"/>
          <p:cNvSpPr>
            <a:spLocks noGrp="1"/>
          </p:cNvSpPr>
          <p:nvPr>
            <p:ph type="sldNum" sz="quarter" idx="5"/>
          </p:nvPr>
        </p:nvSpPr>
        <p:spPr/>
        <p:txBody>
          <a:bodyPr/>
          <a:lstStyle/>
          <a:p>
            <a:fld id="{EE8324A0-9D45-4C4F-9A48-90E5BF44E48F}" type="slidenum">
              <a:rPr lang="en-US" smtClean="0"/>
              <a:t>16</a:t>
            </a:fld>
            <a:endParaRPr lang="en-US"/>
          </a:p>
        </p:txBody>
      </p:sp>
    </p:spTree>
    <p:extLst>
      <p:ext uri="{BB962C8B-B14F-4D97-AF65-F5344CB8AC3E}">
        <p14:creationId xmlns:p14="http://schemas.microsoft.com/office/powerpoint/2010/main" val="22156631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8324A0-9D45-4C4F-9A48-90E5BF44E48F}" type="slidenum">
              <a:rPr lang="en-US" smtClean="0"/>
              <a:t>17</a:t>
            </a:fld>
            <a:endParaRPr lang="en-US"/>
          </a:p>
        </p:txBody>
      </p:sp>
    </p:spTree>
    <p:extLst>
      <p:ext uri="{BB962C8B-B14F-4D97-AF65-F5344CB8AC3E}">
        <p14:creationId xmlns:p14="http://schemas.microsoft.com/office/powerpoint/2010/main" val="36144242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Ms. Powell will tell you about our PFE plans.</a:t>
            </a:r>
          </a:p>
        </p:txBody>
      </p:sp>
      <p:sp>
        <p:nvSpPr>
          <p:cNvPr id="4" name="Slide Number Placeholder 3"/>
          <p:cNvSpPr>
            <a:spLocks noGrp="1"/>
          </p:cNvSpPr>
          <p:nvPr>
            <p:ph type="sldNum" sz="quarter" idx="5"/>
          </p:nvPr>
        </p:nvSpPr>
        <p:spPr/>
        <p:txBody>
          <a:bodyPr/>
          <a:lstStyle/>
          <a:p>
            <a:fld id="{EE8324A0-9D45-4C4F-9A48-90E5BF44E48F}" type="slidenum">
              <a:rPr lang="en-US" smtClean="0"/>
              <a:t>18</a:t>
            </a:fld>
            <a:endParaRPr lang="en-US"/>
          </a:p>
        </p:txBody>
      </p:sp>
    </p:spTree>
    <p:extLst>
      <p:ext uri="{BB962C8B-B14F-4D97-AF65-F5344CB8AC3E}">
        <p14:creationId xmlns:p14="http://schemas.microsoft.com/office/powerpoint/2010/main" val="41683292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8324A0-9D45-4C4F-9A48-90E5BF44E48F}" type="slidenum">
              <a:rPr lang="en-US" smtClean="0"/>
              <a:t>19</a:t>
            </a:fld>
            <a:endParaRPr lang="en-US"/>
          </a:p>
        </p:txBody>
      </p:sp>
    </p:spTree>
    <p:extLst>
      <p:ext uri="{BB962C8B-B14F-4D97-AF65-F5344CB8AC3E}">
        <p14:creationId xmlns:p14="http://schemas.microsoft.com/office/powerpoint/2010/main" val="411224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8324A0-9D45-4C4F-9A48-90E5BF44E48F}" type="slidenum">
              <a:rPr lang="en-US" smtClean="0"/>
              <a:t>2</a:t>
            </a:fld>
            <a:endParaRPr lang="en-US"/>
          </a:p>
        </p:txBody>
      </p:sp>
    </p:spTree>
    <p:extLst>
      <p:ext uri="{BB962C8B-B14F-4D97-AF65-F5344CB8AC3E}">
        <p14:creationId xmlns:p14="http://schemas.microsoft.com/office/powerpoint/2010/main" val="18301586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8324A0-9D45-4C4F-9A48-90E5BF44E48F}" type="slidenum">
              <a:rPr lang="en-US" smtClean="0"/>
              <a:t>20</a:t>
            </a:fld>
            <a:endParaRPr lang="en-US"/>
          </a:p>
        </p:txBody>
      </p:sp>
    </p:spTree>
    <p:extLst>
      <p:ext uri="{BB962C8B-B14F-4D97-AF65-F5344CB8AC3E}">
        <p14:creationId xmlns:p14="http://schemas.microsoft.com/office/powerpoint/2010/main" val="14922538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8324A0-9D45-4C4F-9A48-90E5BF44E48F}" type="slidenum">
              <a:rPr lang="en-US" smtClean="0"/>
              <a:t>21</a:t>
            </a:fld>
            <a:endParaRPr lang="en-US"/>
          </a:p>
        </p:txBody>
      </p:sp>
    </p:spTree>
    <p:extLst>
      <p:ext uri="{BB962C8B-B14F-4D97-AF65-F5344CB8AC3E}">
        <p14:creationId xmlns:p14="http://schemas.microsoft.com/office/powerpoint/2010/main" val="17669805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GC Right to Know notifications.  You will find these notices in the student handbook.  Parents have the right to know the qualifications of your child’s teachers and paraprofessionals.  If you have questions about an individual staff member’s credentials, contact the school principal.</a:t>
            </a:r>
          </a:p>
          <a:p>
            <a:endParaRPr lang="en-US" dirty="0"/>
          </a:p>
          <a:p>
            <a:r>
              <a:rPr lang="en-US" dirty="0"/>
              <a:t>We have 2 staff members that require 20 day notices and these have already been sent to parents.</a:t>
            </a:r>
          </a:p>
          <a:p>
            <a:endParaRPr lang="en-US" dirty="0"/>
          </a:p>
          <a:p>
            <a:r>
              <a:rPr lang="en-US" dirty="0"/>
              <a:t>ELS</a:t>
            </a:r>
          </a:p>
        </p:txBody>
      </p:sp>
      <p:sp>
        <p:nvSpPr>
          <p:cNvPr id="4" name="Slide Number Placeholder 3"/>
          <p:cNvSpPr>
            <a:spLocks noGrp="1"/>
          </p:cNvSpPr>
          <p:nvPr>
            <p:ph type="sldNum" sz="quarter" idx="5"/>
          </p:nvPr>
        </p:nvSpPr>
        <p:spPr/>
        <p:txBody>
          <a:bodyPr/>
          <a:lstStyle/>
          <a:p>
            <a:fld id="{EE8324A0-9D45-4C4F-9A48-90E5BF44E48F}" type="slidenum">
              <a:rPr lang="en-US" smtClean="0"/>
              <a:t>22</a:t>
            </a:fld>
            <a:endParaRPr lang="en-US"/>
          </a:p>
        </p:txBody>
      </p:sp>
    </p:spTree>
    <p:extLst>
      <p:ext uri="{BB962C8B-B14F-4D97-AF65-F5344CB8AC3E}">
        <p14:creationId xmlns:p14="http://schemas.microsoft.com/office/powerpoint/2010/main" val="32723758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24A0-9D45-4C4F-9A48-90E5BF44E48F}" type="slidenum">
              <a:rPr lang="en-US" smtClean="0"/>
              <a:t>23</a:t>
            </a:fld>
            <a:endParaRPr lang="en-US"/>
          </a:p>
        </p:txBody>
      </p:sp>
    </p:spTree>
    <p:extLst>
      <p:ext uri="{BB962C8B-B14F-4D97-AF65-F5344CB8AC3E}">
        <p14:creationId xmlns:p14="http://schemas.microsoft.com/office/powerpoint/2010/main" val="39178674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8324A0-9D45-4C4F-9A48-90E5BF44E48F}" type="slidenum">
              <a:rPr lang="en-US" smtClean="0"/>
              <a:t>24</a:t>
            </a:fld>
            <a:endParaRPr lang="en-US"/>
          </a:p>
        </p:txBody>
      </p:sp>
    </p:spTree>
    <p:extLst>
      <p:ext uri="{BB962C8B-B14F-4D97-AF65-F5344CB8AC3E}">
        <p14:creationId xmlns:p14="http://schemas.microsoft.com/office/powerpoint/2010/main" val="1580609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r>
              <a:rPr lang="en-US" altLang="en-US" sz="1200" b="1" dirty="0">
                <a:latin typeface="+mn-lt"/>
              </a:rPr>
              <a:t>Purpose and Funding</a:t>
            </a:r>
          </a:p>
          <a:p>
            <a:pPr marL="462262" indent="-462262" eaLnBrk="1" hangingPunct="1">
              <a:buFont typeface="Arial" panose="020B0604020202020204" pitchFamily="34" charset="0"/>
              <a:buChar char="•"/>
              <a:defRPr/>
            </a:pPr>
            <a:r>
              <a:rPr lang="en-US" altLang="en-US" sz="1200" dirty="0">
                <a:latin typeface="+mn-lt"/>
              </a:rPr>
              <a:t>A school that receives federal funding to help students who are low achieving or at most risk of failing.</a:t>
            </a:r>
          </a:p>
          <a:p>
            <a:pPr marL="462262" indent="-462262" eaLnBrk="1" hangingPunct="1">
              <a:buFont typeface="Arial" panose="020B0604020202020204" pitchFamily="34" charset="0"/>
              <a:buChar char="•"/>
              <a:defRPr/>
            </a:pPr>
            <a:r>
              <a:rPr lang="en-US" altLang="en-US" sz="1200" dirty="0">
                <a:latin typeface="+mn-lt"/>
              </a:rPr>
              <a:t>The </a:t>
            </a:r>
            <a:r>
              <a:rPr lang="en-US" altLang="en-US" sz="1200" b="1" dirty="0">
                <a:latin typeface="+mn-lt"/>
              </a:rPr>
              <a:t>purpose</a:t>
            </a:r>
            <a:r>
              <a:rPr lang="en-US" altLang="en-US" sz="1200" dirty="0">
                <a:latin typeface="+mn-lt"/>
              </a:rPr>
              <a:t> of Title I is to ensure that all children have a fair, equal, and significant opportunity to obtain a high-quality education and reach, at a minimum, proficiency on challenging state academic achievement standards and state academic assessments.</a:t>
            </a:r>
            <a:endParaRPr lang="en-US" sz="1200" b="1" dirty="0">
              <a:latin typeface="+mn-lt"/>
            </a:endParaRPr>
          </a:p>
          <a:p>
            <a:pPr>
              <a:buFont typeface="Arial" panose="020B0604020202020204" pitchFamily="34" charset="0"/>
              <a:buNone/>
              <a:defRPr/>
            </a:pPr>
            <a:endParaRPr lang="en-US" sz="1200" b="1" dirty="0">
              <a:latin typeface="+mn-lt"/>
            </a:endParaRPr>
          </a:p>
          <a:p>
            <a:pPr>
              <a:buFont typeface="Arial" panose="020B0604020202020204" pitchFamily="34" charset="0"/>
              <a:buNone/>
              <a:defRPr/>
            </a:pPr>
            <a:r>
              <a:rPr lang="en-US" sz="1200" b="1" dirty="0">
                <a:latin typeface="+mn-lt"/>
              </a:rPr>
              <a:t>Eligibility-Poverty</a:t>
            </a:r>
          </a:p>
          <a:p>
            <a:pPr marL="462262" indent="-462262">
              <a:buFont typeface="Arial" panose="020B0604020202020204" pitchFamily="34" charset="0"/>
              <a:buChar char="•"/>
              <a:defRPr/>
            </a:pPr>
            <a:r>
              <a:rPr lang="en-US" sz="1200" dirty="0">
                <a:latin typeface="+mn-lt"/>
              </a:rPr>
              <a:t>A school becomes eligible based on the percentage of students receiving free and reduced lunches. </a:t>
            </a:r>
          </a:p>
          <a:p>
            <a:pPr marL="462262" indent="-462262">
              <a:buFont typeface="Arial" panose="020B0604020202020204" pitchFamily="34" charset="0"/>
              <a:buChar char="•"/>
              <a:defRPr/>
            </a:pPr>
            <a:r>
              <a:rPr lang="en-US" sz="1200" dirty="0">
                <a:latin typeface="+mn-lt"/>
              </a:rPr>
              <a:t>Schools with a percentage of at least 40% are eligible for a School-wide program. </a:t>
            </a:r>
          </a:p>
          <a:p>
            <a:pPr marL="0" indent="0">
              <a:buFont typeface="Arial" panose="020B0604020202020204" pitchFamily="34" charset="0"/>
              <a:buNone/>
              <a:defRPr/>
            </a:pPr>
            <a:endParaRPr lang="en-US" altLang="en-US" sz="1200" b="1" dirty="0">
              <a:latin typeface="+mn-lt"/>
            </a:endParaRPr>
          </a:p>
          <a:p>
            <a:pPr marL="0" indent="0">
              <a:buFont typeface="Arial" panose="020B0604020202020204" pitchFamily="34" charset="0"/>
              <a:buNone/>
              <a:defRPr/>
            </a:pPr>
            <a:r>
              <a:rPr lang="en-US" altLang="en-US" sz="1200" b="1" dirty="0">
                <a:latin typeface="+mn-lt"/>
              </a:rPr>
              <a:t>Participation</a:t>
            </a:r>
          </a:p>
          <a:p>
            <a:pPr marL="171428" indent="-171428" eaLnBrk="1" hangingPunct="1">
              <a:buFont typeface="Arial" panose="020B0604020202020204" pitchFamily="34" charset="0"/>
              <a:buChar char="•"/>
              <a:defRPr/>
            </a:pPr>
            <a:r>
              <a:rPr lang="en-US" altLang="en-US" sz="1200" dirty="0">
                <a:latin typeface="+mn-lt"/>
              </a:rPr>
              <a:t>        </a:t>
            </a:r>
            <a:r>
              <a:rPr lang="en-US" altLang="en-US" sz="1200" u="sng" dirty="0">
                <a:latin typeface="+mn-lt"/>
              </a:rPr>
              <a:t>School-wide program</a:t>
            </a:r>
          </a:p>
          <a:p>
            <a:pPr eaLnBrk="1" hangingPunct="1">
              <a:buFont typeface="Arial" panose="020B0604020202020204" pitchFamily="34" charset="0"/>
              <a:buNone/>
              <a:defRPr/>
            </a:pPr>
            <a:r>
              <a:rPr lang="en-US" altLang="en-US" sz="1200" dirty="0">
                <a:latin typeface="+mn-lt"/>
              </a:rPr>
              <a:t>                      -uses Title I funds to upgrade the entire educational program of the school</a:t>
            </a:r>
          </a:p>
          <a:p>
            <a:pPr eaLnBrk="1" hangingPunct="1">
              <a:buFont typeface="Arial" panose="020B0604020202020204" pitchFamily="34" charset="0"/>
              <a:buNone/>
              <a:defRPr/>
            </a:pPr>
            <a:r>
              <a:rPr lang="en-US" altLang="en-US" sz="1200" dirty="0">
                <a:latin typeface="+mn-lt"/>
              </a:rPr>
              <a:t>                      -funds are used to serve ALL students, not just the ones on free and reduced lunch</a:t>
            </a:r>
          </a:p>
          <a:p>
            <a:pPr eaLnBrk="1" hangingPunct="1">
              <a:buFont typeface="Arial" panose="020B0604020202020204" pitchFamily="34" charset="0"/>
              <a:buNone/>
              <a:defRPr/>
            </a:pPr>
            <a:endParaRPr lang="en-US" altLang="en-US" sz="1200" dirty="0">
              <a:latin typeface="+mn-lt"/>
            </a:endParaRPr>
          </a:p>
          <a:p>
            <a:pPr eaLnBrk="1" hangingPunct="1">
              <a:buFont typeface="Arial" panose="020B0604020202020204" pitchFamily="34" charset="0"/>
              <a:buNone/>
              <a:defRPr/>
            </a:pPr>
            <a:r>
              <a:rPr lang="en-US" altLang="en-US" sz="1200" b="1" dirty="0">
                <a:latin typeface="+mn-lt"/>
              </a:rPr>
              <a:t>All schools in Lanier County participate in school-wide Title I programs.</a:t>
            </a:r>
          </a:p>
          <a:p>
            <a:endParaRPr lang="en-US" dirty="0"/>
          </a:p>
        </p:txBody>
      </p:sp>
      <p:sp>
        <p:nvSpPr>
          <p:cNvPr id="4" name="Slide Number Placeholder 3"/>
          <p:cNvSpPr>
            <a:spLocks noGrp="1"/>
          </p:cNvSpPr>
          <p:nvPr>
            <p:ph type="sldNum" sz="quarter" idx="5"/>
          </p:nvPr>
        </p:nvSpPr>
        <p:spPr/>
        <p:txBody>
          <a:bodyPr/>
          <a:lstStyle/>
          <a:p>
            <a:fld id="{EE8324A0-9D45-4C4F-9A48-90E5BF44E48F}" type="slidenum">
              <a:rPr lang="en-US" smtClean="0"/>
              <a:t>3</a:t>
            </a:fld>
            <a:endParaRPr lang="en-US"/>
          </a:p>
        </p:txBody>
      </p:sp>
    </p:spTree>
    <p:extLst>
      <p:ext uri="{BB962C8B-B14F-4D97-AF65-F5344CB8AC3E}">
        <p14:creationId xmlns:p14="http://schemas.microsoft.com/office/powerpoint/2010/main" val="3774202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8324A0-9D45-4C4F-9A48-90E5BF44E48F}" type="slidenum">
              <a:rPr lang="en-US" smtClean="0"/>
              <a:t>4</a:t>
            </a:fld>
            <a:endParaRPr lang="en-US"/>
          </a:p>
        </p:txBody>
      </p:sp>
    </p:spTree>
    <p:extLst>
      <p:ext uri="{BB962C8B-B14F-4D97-AF65-F5344CB8AC3E}">
        <p14:creationId xmlns:p14="http://schemas.microsoft.com/office/powerpoint/2010/main" val="1711328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8324A0-9D45-4C4F-9A48-90E5BF44E48F}" type="slidenum">
              <a:rPr lang="en-US" smtClean="0"/>
              <a:t>5</a:t>
            </a:fld>
            <a:endParaRPr lang="en-US"/>
          </a:p>
        </p:txBody>
      </p:sp>
    </p:spTree>
    <p:extLst>
      <p:ext uri="{BB962C8B-B14F-4D97-AF65-F5344CB8AC3E}">
        <p14:creationId xmlns:p14="http://schemas.microsoft.com/office/powerpoint/2010/main" val="1158618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8324A0-9D45-4C4F-9A48-90E5BF44E48F}" type="slidenum">
              <a:rPr lang="en-US" smtClean="0"/>
              <a:t>6</a:t>
            </a:fld>
            <a:endParaRPr lang="en-US"/>
          </a:p>
        </p:txBody>
      </p:sp>
    </p:spTree>
    <p:extLst>
      <p:ext uri="{BB962C8B-B14F-4D97-AF65-F5344CB8AC3E}">
        <p14:creationId xmlns:p14="http://schemas.microsoft.com/office/powerpoint/2010/main" val="103881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altLang="en-US" dirty="0"/>
          </a:p>
          <a:p>
            <a:endParaRPr lang="en-US" dirty="0"/>
          </a:p>
        </p:txBody>
      </p:sp>
      <p:sp>
        <p:nvSpPr>
          <p:cNvPr id="4" name="Slide Number Placeholder 3"/>
          <p:cNvSpPr>
            <a:spLocks noGrp="1"/>
          </p:cNvSpPr>
          <p:nvPr>
            <p:ph type="sldNum" sz="quarter" idx="5"/>
          </p:nvPr>
        </p:nvSpPr>
        <p:spPr/>
        <p:txBody>
          <a:bodyPr/>
          <a:lstStyle/>
          <a:p>
            <a:fld id="{EE8324A0-9D45-4C4F-9A48-90E5BF44E48F}" type="slidenum">
              <a:rPr lang="en-US" smtClean="0"/>
              <a:t>7</a:t>
            </a:fld>
            <a:endParaRPr lang="en-US"/>
          </a:p>
        </p:txBody>
      </p:sp>
    </p:spTree>
    <p:extLst>
      <p:ext uri="{BB962C8B-B14F-4D97-AF65-F5344CB8AC3E}">
        <p14:creationId xmlns:p14="http://schemas.microsoft.com/office/powerpoint/2010/main" val="2930052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of you participated in a series of district and school meetings in Late April and May to conduct a Comprehensive Needs Assessment (CNA) and develop plans for improvement.</a:t>
            </a:r>
          </a:p>
          <a:p>
            <a:endParaRPr lang="en-US" dirty="0"/>
          </a:p>
          <a:p>
            <a:r>
              <a:rPr lang="en-US" dirty="0"/>
              <a:t>Everyone has the right to participate in these ongoing processes.</a:t>
            </a:r>
          </a:p>
          <a:p>
            <a:endParaRPr lang="en-US" dirty="0"/>
          </a:p>
          <a:p>
            <a:r>
              <a:rPr lang="en-US" dirty="0"/>
              <a:t>The end result of these is a comprehensive districtwide improvement plan and school plans to guide improvement efforts for the school year and this would include the allocation of federal funds across the district to meet student, staff and school needs.</a:t>
            </a:r>
          </a:p>
        </p:txBody>
      </p:sp>
      <p:sp>
        <p:nvSpPr>
          <p:cNvPr id="4" name="Slide Number Placeholder 3"/>
          <p:cNvSpPr>
            <a:spLocks noGrp="1"/>
          </p:cNvSpPr>
          <p:nvPr>
            <p:ph type="sldNum" sz="quarter" idx="5"/>
          </p:nvPr>
        </p:nvSpPr>
        <p:spPr/>
        <p:txBody>
          <a:bodyPr/>
          <a:lstStyle/>
          <a:p>
            <a:fld id="{EE8324A0-9D45-4C4F-9A48-90E5BF44E48F}" type="slidenum">
              <a:rPr lang="en-US" smtClean="0"/>
              <a:t>8</a:t>
            </a:fld>
            <a:endParaRPr lang="en-US"/>
          </a:p>
        </p:txBody>
      </p:sp>
    </p:spTree>
    <p:extLst>
      <p:ext uri="{BB962C8B-B14F-4D97-AF65-F5344CB8AC3E}">
        <p14:creationId xmlns:p14="http://schemas.microsoft.com/office/powerpoint/2010/main" val="1184014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our two Broad District goals to improve academics and climate.</a:t>
            </a:r>
          </a:p>
        </p:txBody>
      </p:sp>
      <p:sp>
        <p:nvSpPr>
          <p:cNvPr id="4" name="Slide Number Placeholder 3"/>
          <p:cNvSpPr>
            <a:spLocks noGrp="1"/>
          </p:cNvSpPr>
          <p:nvPr>
            <p:ph type="sldNum" sz="quarter" idx="5"/>
          </p:nvPr>
        </p:nvSpPr>
        <p:spPr/>
        <p:txBody>
          <a:bodyPr/>
          <a:lstStyle/>
          <a:p>
            <a:fld id="{EE8324A0-9D45-4C4F-9A48-90E5BF44E48F}" type="slidenum">
              <a:rPr lang="en-US" smtClean="0"/>
              <a:t>9</a:t>
            </a:fld>
            <a:endParaRPr lang="en-US"/>
          </a:p>
        </p:txBody>
      </p:sp>
    </p:spTree>
    <p:extLst>
      <p:ext uri="{BB962C8B-B14F-4D97-AF65-F5344CB8AC3E}">
        <p14:creationId xmlns:p14="http://schemas.microsoft.com/office/powerpoint/2010/main" val="1966812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3BB615F-BA2F-4489-B22C-0283848F40DB}"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66F33-F513-4141-90E2-0DE2F2E65214}" type="slidenum">
              <a:rPr lang="en-US" smtClean="0"/>
              <a:t>‹#›</a:t>
            </a:fld>
            <a:endParaRPr lang="en-US"/>
          </a:p>
        </p:txBody>
      </p:sp>
    </p:spTree>
    <p:extLst>
      <p:ext uri="{BB962C8B-B14F-4D97-AF65-F5344CB8AC3E}">
        <p14:creationId xmlns:p14="http://schemas.microsoft.com/office/powerpoint/2010/main" val="973533446"/>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BB615F-BA2F-4489-B22C-0283848F40DB}"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66F33-F513-4141-90E2-0DE2F2E65214}" type="slidenum">
              <a:rPr lang="en-US" smtClean="0"/>
              <a:t>‹#›</a:t>
            </a:fld>
            <a:endParaRPr lang="en-US"/>
          </a:p>
        </p:txBody>
      </p:sp>
    </p:spTree>
    <p:extLst>
      <p:ext uri="{BB962C8B-B14F-4D97-AF65-F5344CB8AC3E}">
        <p14:creationId xmlns:p14="http://schemas.microsoft.com/office/powerpoint/2010/main" val="1522910219"/>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BB615F-BA2F-4489-B22C-0283848F40DB}"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66F33-F513-4141-90E2-0DE2F2E65214}" type="slidenum">
              <a:rPr lang="en-US" smtClean="0"/>
              <a:t>‹#›</a:t>
            </a:fld>
            <a:endParaRPr lang="en-US"/>
          </a:p>
        </p:txBody>
      </p:sp>
    </p:spTree>
    <p:extLst>
      <p:ext uri="{BB962C8B-B14F-4D97-AF65-F5344CB8AC3E}">
        <p14:creationId xmlns:p14="http://schemas.microsoft.com/office/powerpoint/2010/main" val="2068709703"/>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BB615F-BA2F-4489-B22C-0283848F40DB}"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66F33-F513-4141-90E2-0DE2F2E65214}" type="slidenum">
              <a:rPr lang="en-US" smtClean="0"/>
              <a:t>‹#›</a:t>
            </a:fld>
            <a:endParaRPr lang="en-US"/>
          </a:p>
        </p:txBody>
      </p:sp>
    </p:spTree>
    <p:extLst>
      <p:ext uri="{BB962C8B-B14F-4D97-AF65-F5344CB8AC3E}">
        <p14:creationId xmlns:p14="http://schemas.microsoft.com/office/powerpoint/2010/main" val="4041987834"/>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BB615F-BA2F-4489-B22C-0283848F40DB}"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66F33-F513-4141-90E2-0DE2F2E65214}" type="slidenum">
              <a:rPr lang="en-US" smtClean="0"/>
              <a:t>‹#›</a:t>
            </a:fld>
            <a:endParaRPr lang="en-US"/>
          </a:p>
        </p:txBody>
      </p:sp>
    </p:spTree>
    <p:extLst>
      <p:ext uri="{BB962C8B-B14F-4D97-AF65-F5344CB8AC3E}">
        <p14:creationId xmlns:p14="http://schemas.microsoft.com/office/powerpoint/2010/main" val="1544435231"/>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BB615F-BA2F-4489-B22C-0283848F40DB}"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66F33-F513-4141-90E2-0DE2F2E65214}" type="slidenum">
              <a:rPr lang="en-US" smtClean="0"/>
              <a:t>‹#›</a:t>
            </a:fld>
            <a:endParaRPr lang="en-US"/>
          </a:p>
        </p:txBody>
      </p:sp>
    </p:spTree>
    <p:extLst>
      <p:ext uri="{BB962C8B-B14F-4D97-AF65-F5344CB8AC3E}">
        <p14:creationId xmlns:p14="http://schemas.microsoft.com/office/powerpoint/2010/main" val="637023133"/>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BB615F-BA2F-4489-B22C-0283848F40DB}" type="datetimeFigureOut">
              <a:rPr lang="en-US" smtClean="0"/>
              <a:t>10/12/2021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66F33-F513-4141-90E2-0DE2F2E65214}" type="slidenum">
              <a:rPr lang="en-US" smtClean="0"/>
              <a:t>‹#›</a:t>
            </a:fld>
            <a:endParaRPr lang="en-US"/>
          </a:p>
        </p:txBody>
      </p:sp>
    </p:spTree>
    <p:extLst>
      <p:ext uri="{BB962C8B-B14F-4D97-AF65-F5344CB8AC3E}">
        <p14:creationId xmlns:p14="http://schemas.microsoft.com/office/powerpoint/2010/main" val="3385347762"/>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BB615F-BA2F-4489-B22C-0283848F40DB}" type="datetimeFigureOut">
              <a:rPr lang="en-US" smtClean="0"/>
              <a:t>10/12/2021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66F33-F513-4141-90E2-0DE2F2E65214}" type="slidenum">
              <a:rPr lang="en-US" smtClean="0"/>
              <a:t>‹#›</a:t>
            </a:fld>
            <a:endParaRPr lang="en-US"/>
          </a:p>
        </p:txBody>
      </p:sp>
    </p:spTree>
    <p:extLst>
      <p:ext uri="{BB962C8B-B14F-4D97-AF65-F5344CB8AC3E}">
        <p14:creationId xmlns:p14="http://schemas.microsoft.com/office/powerpoint/2010/main" val="2108939181"/>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BB615F-BA2F-4489-B22C-0283848F40DB}" type="datetimeFigureOut">
              <a:rPr lang="en-US" smtClean="0"/>
              <a:t>10/12/2021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466F33-F513-4141-90E2-0DE2F2E65214}" type="slidenum">
              <a:rPr lang="en-US" smtClean="0"/>
              <a:t>‹#›</a:t>
            </a:fld>
            <a:endParaRPr lang="en-US"/>
          </a:p>
        </p:txBody>
      </p:sp>
    </p:spTree>
    <p:extLst>
      <p:ext uri="{BB962C8B-B14F-4D97-AF65-F5344CB8AC3E}">
        <p14:creationId xmlns:p14="http://schemas.microsoft.com/office/powerpoint/2010/main" val="22665874"/>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BB615F-BA2F-4489-B22C-0283848F40DB}"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66F33-F513-4141-90E2-0DE2F2E65214}" type="slidenum">
              <a:rPr lang="en-US" smtClean="0"/>
              <a:t>‹#›</a:t>
            </a:fld>
            <a:endParaRPr lang="en-US"/>
          </a:p>
        </p:txBody>
      </p:sp>
    </p:spTree>
    <p:extLst>
      <p:ext uri="{BB962C8B-B14F-4D97-AF65-F5344CB8AC3E}">
        <p14:creationId xmlns:p14="http://schemas.microsoft.com/office/powerpoint/2010/main" val="25298918"/>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BB615F-BA2F-4489-B22C-0283848F40DB}"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66F33-F513-4141-90E2-0DE2F2E65214}" type="slidenum">
              <a:rPr lang="en-US" smtClean="0"/>
              <a:t>‹#›</a:t>
            </a:fld>
            <a:endParaRPr lang="en-US"/>
          </a:p>
        </p:txBody>
      </p:sp>
    </p:spTree>
    <p:extLst>
      <p:ext uri="{BB962C8B-B14F-4D97-AF65-F5344CB8AC3E}">
        <p14:creationId xmlns:p14="http://schemas.microsoft.com/office/powerpoint/2010/main" val="1720906030"/>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3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BB615F-BA2F-4489-B22C-0283848F40DB}" type="datetimeFigureOut">
              <a:rPr lang="en-US" smtClean="0"/>
              <a:t>10/12/2021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F33-F513-4141-90E2-0DE2F2E65214}" type="slidenum">
              <a:rPr lang="en-US" smtClean="0"/>
              <a:t>‹#›</a:t>
            </a:fld>
            <a:endParaRPr lang="en-US"/>
          </a:p>
        </p:txBody>
      </p:sp>
    </p:spTree>
    <p:extLst>
      <p:ext uri="{BB962C8B-B14F-4D97-AF65-F5344CB8AC3E}">
        <p14:creationId xmlns:p14="http://schemas.microsoft.com/office/powerpoint/2010/main" val="1134700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gene.culpepper@lanier.k12.ga.us"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mailto:cheryl.powell@lanier.k12.ga.us" TargetMode="External"/><Relationship Id="rId4" Type="http://schemas.openxmlformats.org/officeDocument/2006/relationships/hyperlink" Target="mailto:jill.braddy@lanier.k12.ga.u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mailto:ryan.branch@lanier.k12.ga.us" TargetMode="External"/><Relationship Id="rId2" Type="http://schemas.openxmlformats.org/officeDocument/2006/relationships/hyperlink" Target="mailto:lynn.vickers@lanier.k12.ga.us" TargetMode="External"/><Relationship Id="rId1" Type="http://schemas.openxmlformats.org/officeDocument/2006/relationships/slideLayout" Target="../slideLayouts/slideLayout2.xml"/><Relationship Id="rId5" Type="http://schemas.openxmlformats.org/officeDocument/2006/relationships/hyperlink" Target="mailto:Reada.hamm@lanier.k12.ga.us" TargetMode="External"/><Relationship Id="rId4" Type="http://schemas.openxmlformats.org/officeDocument/2006/relationships/hyperlink" Target="mailto:kelly.newsome@lanier.k12.ga.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500" y="914400"/>
            <a:ext cx="8001000" cy="3352800"/>
          </a:xfrm>
        </p:spPr>
        <p:txBody>
          <a:bodyPr>
            <a:normAutofit fontScale="90000"/>
          </a:bodyPr>
          <a:lstStyle/>
          <a:p>
            <a:r>
              <a:rPr lang="en-US" sz="5000" b="1" dirty="0">
                <a:latin typeface="Albertus MT" panose="020E0602030304020304" pitchFamily="34" charset="0"/>
              </a:rPr>
              <a:t>Annual Title I </a:t>
            </a:r>
            <a:br>
              <a:rPr lang="en-US" sz="5000" b="1" dirty="0">
                <a:latin typeface="Albertus MT" panose="020E0602030304020304" pitchFamily="34" charset="0"/>
              </a:rPr>
            </a:br>
            <a:r>
              <a:rPr lang="en-US" sz="5000" b="1" dirty="0">
                <a:latin typeface="Albertus MT" panose="020E0602030304020304" pitchFamily="34" charset="0"/>
              </a:rPr>
              <a:t>Parent and Family Engagement </a:t>
            </a:r>
            <a:br>
              <a:rPr lang="en-US" sz="5000" b="1" dirty="0">
                <a:latin typeface="Albertus MT" panose="020E0602030304020304" pitchFamily="34" charset="0"/>
              </a:rPr>
            </a:br>
            <a:r>
              <a:rPr lang="en-US" sz="5000" b="1" dirty="0">
                <a:latin typeface="Albertus MT" panose="020E0602030304020304" pitchFamily="34" charset="0"/>
              </a:rPr>
              <a:t>Meeting</a:t>
            </a:r>
            <a:br>
              <a:rPr lang="en-US" sz="5000" b="1" dirty="0">
                <a:latin typeface="Albertus MT" panose="020E0602030304020304" pitchFamily="34" charset="0"/>
              </a:rPr>
            </a:br>
            <a:r>
              <a:rPr lang="en-US" sz="4800" b="1" dirty="0">
                <a:latin typeface="Albertus MT" panose="020E0602030304020304" pitchFamily="34" charset="0"/>
              </a:rPr>
              <a:t/>
            </a:r>
            <a:br>
              <a:rPr lang="en-US" sz="4800" b="1" dirty="0">
                <a:latin typeface="Albertus MT" panose="020E0602030304020304" pitchFamily="34" charset="0"/>
              </a:rPr>
            </a:br>
            <a:r>
              <a:rPr lang="en-US" sz="3900" b="1" dirty="0">
                <a:latin typeface="Albertus MT" panose="020E0602030304020304" pitchFamily="34" charset="0"/>
              </a:rPr>
              <a:t>October 5, 2021</a:t>
            </a:r>
          </a:p>
        </p:txBody>
      </p:sp>
      <p:sp>
        <p:nvSpPr>
          <p:cNvPr id="3" name="Subtitle 2"/>
          <p:cNvSpPr>
            <a:spLocks noGrp="1"/>
          </p:cNvSpPr>
          <p:nvPr>
            <p:ph type="subTitle" idx="1"/>
          </p:nvPr>
        </p:nvSpPr>
        <p:spPr>
          <a:xfrm>
            <a:off x="838200" y="5105400"/>
            <a:ext cx="7467600" cy="1143000"/>
          </a:xfrm>
        </p:spPr>
        <p:txBody>
          <a:bodyPr>
            <a:normAutofit/>
          </a:bodyPr>
          <a:lstStyle/>
          <a:p>
            <a:r>
              <a:rPr lang="en-US" sz="2800" dirty="0">
                <a:latin typeface="Albertus MT Lt" pitchFamily="2" charset="0"/>
              </a:rPr>
              <a:t>Lanier County Schools</a:t>
            </a:r>
          </a:p>
          <a:p>
            <a:r>
              <a:rPr lang="en-US" sz="2800" dirty="0">
                <a:latin typeface="Albertus MT Lt" pitchFamily="2" charset="0"/>
              </a:rPr>
              <a:t>2021-2022</a:t>
            </a:r>
          </a:p>
        </p:txBody>
      </p:sp>
    </p:spTree>
    <p:extLst>
      <p:ext uri="{BB962C8B-B14F-4D97-AF65-F5344CB8AC3E}">
        <p14:creationId xmlns:p14="http://schemas.microsoft.com/office/powerpoint/2010/main" val="3813963166"/>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Lanier County Primary School </a:t>
            </a:r>
          </a:p>
        </p:txBody>
      </p:sp>
      <p:sp>
        <p:nvSpPr>
          <p:cNvPr id="3" name="Content Placeholder 2"/>
          <p:cNvSpPr>
            <a:spLocks noGrp="1"/>
          </p:cNvSpPr>
          <p:nvPr>
            <p:ph idx="1"/>
          </p:nvPr>
        </p:nvSpPr>
        <p:spPr>
          <a:xfrm>
            <a:off x="457200" y="1600200"/>
            <a:ext cx="8229600" cy="4983162"/>
          </a:xfrm>
        </p:spPr>
        <p:txBody>
          <a:bodyPr>
            <a:normAutofit fontScale="92500" lnSpcReduction="10000"/>
          </a:bodyPr>
          <a:lstStyle/>
          <a:p>
            <a:pPr marL="0" indent="0">
              <a:buNone/>
            </a:pPr>
            <a:r>
              <a:rPr lang="en-US" sz="3600" b="1" dirty="0"/>
              <a:t>School Improvement Plan Goals</a:t>
            </a:r>
          </a:p>
          <a:p>
            <a:pPr marL="0" indent="0">
              <a:buNone/>
            </a:pPr>
            <a:r>
              <a:rPr lang="en-US" sz="3000" b="1" dirty="0"/>
              <a:t>Goal 1</a:t>
            </a:r>
          </a:p>
          <a:p>
            <a:pPr marL="0" indent="0">
              <a:buNone/>
            </a:pPr>
            <a:r>
              <a:rPr lang="en-US" sz="3000" dirty="0"/>
              <a:t>The district shall increase its overall CCRPI score by 3% of the gap.</a:t>
            </a:r>
          </a:p>
          <a:p>
            <a:pPr marL="0" indent="0">
              <a:buNone/>
            </a:pPr>
            <a:r>
              <a:rPr lang="en-US" sz="3000" b="1" dirty="0"/>
              <a:t>Goal 2</a:t>
            </a:r>
          </a:p>
          <a:p>
            <a:pPr marL="0" indent="0">
              <a:buNone/>
            </a:pPr>
            <a:r>
              <a:rPr lang="en-US" sz="3000" dirty="0"/>
              <a:t>The district will increase overall climate rating by 3% of the gap.</a:t>
            </a:r>
          </a:p>
          <a:p>
            <a:pPr marL="0" indent="0">
              <a:buNone/>
            </a:pPr>
            <a:r>
              <a:rPr lang="en-US" sz="3600" b="1" dirty="0"/>
              <a:t>Accountability</a:t>
            </a:r>
            <a:endParaRPr lang="en-US" sz="3000" b="1" dirty="0"/>
          </a:p>
          <a:p>
            <a:r>
              <a:rPr lang="en-US" sz="3000" dirty="0"/>
              <a:t>CCRPI</a:t>
            </a:r>
          </a:p>
          <a:p>
            <a:r>
              <a:rPr lang="en-US" sz="3000" dirty="0"/>
              <a:t>State School Report Card</a:t>
            </a:r>
          </a:p>
          <a:p>
            <a:pPr marL="0" indent="0">
              <a:buNone/>
            </a:pPr>
            <a:endParaRPr lang="en-US" b="1" dirty="0"/>
          </a:p>
          <a:p>
            <a:pPr marL="0" indent="0">
              <a:buNone/>
            </a:pPr>
            <a:endParaRPr lang="en-US" sz="2500" b="1" dirty="0"/>
          </a:p>
        </p:txBody>
      </p:sp>
    </p:spTree>
    <p:extLst>
      <p:ext uri="{BB962C8B-B14F-4D97-AF65-F5344CB8AC3E}">
        <p14:creationId xmlns:p14="http://schemas.microsoft.com/office/powerpoint/2010/main" val="1746512415"/>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LCPS Curriculum, Grading, </a:t>
            </a:r>
            <a:br>
              <a:rPr lang="en-US" b="1" dirty="0"/>
            </a:br>
            <a:r>
              <a:rPr lang="en-US" b="1" dirty="0"/>
              <a:t>&amp; Assessments</a:t>
            </a:r>
          </a:p>
        </p:txBody>
      </p:sp>
      <p:sp>
        <p:nvSpPr>
          <p:cNvPr id="3" name="Content Placeholder 2"/>
          <p:cNvSpPr>
            <a:spLocks noGrp="1"/>
          </p:cNvSpPr>
          <p:nvPr>
            <p:ph idx="1"/>
          </p:nvPr>
        </p:nvSpPr>
        <p:spPr>
          <a:xfrm>
            <a:off x="457200" y="1600200"/>
            <a:ext cx="8229600" cy="4983162"/>
          </a:xfrm>
        </p:spPr>
        <p:txBody>
          <a:bodyPr>
            <a:normAutofit fontScale="77500" lnSpcReduction="20000"/>
          </a:bodyPr>
          <a:lstStyle/>
          <a:p>
            <a:pPr>
              <a:buFont typeface="Arial"/>
              <a:buChar char="•"/>
              <a:defRPr/>
            </a:pPr>
            <a:r>
              <a:rPr lang="en-US" dirty="0">
                <a:cs typeface="Arial" panose="020B0604020202020204" pitchFamily="34" charset="0"/>
              </a:rPr>
              <a:t>Georgia Standards of Excellence </a:t>
            </a:r>
          </a:p>
          <a:p>
            <a:pPr>
              <a:buFont typeface="Arial"/>
              <a:buChar char="•"/>
              <a:defRPr/>
            </a:pPr>
            <a:r>
              <a:rPr lang="en-US" dirty="0">
                <a:cs typeface="Arial" panose="020B0604020202020204" pitchFamily="34" charset="0"/>
              </a:rPr>
              <a:t>Reading/ELA &amp; Math</a:t>
            </a:r>
          </a:p>
          <a:p>
            <a:pPr lvl="1">
              <a:buFont typeface="Arial"/>
              <a:buChar char="•"/>
              <a:defRPr/>
            </a:pPr>
            <a:r>
              <a:rPr lang="en-US" dirty="0">
                <a:cs typeface="Arial" panose="020B0604020202020204" pitchFamily="34" charset="0"/>
              </a:rPr>
              <a:t>Summative Assessments (Tests) 60%</a:t>
            </a:r>
          </a:p>
          <a:p>
            <a:pPr lvl="1">
              <a:buFont typeface="Arial"/>
              <a:buChar char="•"/>
              <a:defRPr/>
            </a:pPr>
            <a:r>
              <a:rPr lang="en-US" dirty="0">
                <a:cs typeface="Arial" panose="020B0604020202020204" pitchFamily="34" charset="0"/>
              </a:rPr>
              <a:t>Formative Assessments (Daily) 40%</a:t>
            </a:r>
          </a:p>
          <a:p>
            <a:pPr>
              <a:buFont typeface="Arial"/>
              <a:buChar char="•"/>
              <a:defRPr/>
            </a:pPr>
            <a:r>
              <a:rPr lang="en-US" dirty="0">
                <a:cs typeface="Arial" panose="020B0604020202020204" pitchFamily="34" charset="0"/>
              </a:rPr>
              <a:t>Science &amp; Social Studies</a:t>
            </a:r>
          </a:p>
          <a:p>
            <a:pPr lvl="1">
              <a:buFont typeface="Arial"/>
              <a:buChar char="•"/>
              <a:defRPr/>
            </a:pPr>
            <a:r>
              <a:rPr lang="en-US" dirty="0">
                <a:cs typeface="Arial" panose="020B0604020202020204" pitchFamily="34" charset="0"/>
              </a:rPr>
              <a:t>Satisfactory/Unsatisfactory</a:t>
            </a:r>
          </a:p>
          <a:p>
            <a:pPr>
              <a:buFont typeface="Arial"/>
              <a:buChar char="•"/>
              <a:defRPr/>
            </a:pPr>
            <a:r>
              <a:rPr lang="en-US" dirty="0">
                <a:cs typeface="Arial" panose="020B0604020202020204" pitchFamily="34" charset="0"/>
              </a:rPr>
              <a:t>Universal Screenings</a:t>
            </a:r>
          </a:p>
          <a:p>
            <a:pPr lvl="1">
              <a:buFont typeface="Arial"/>
              <a:buChar char="•"/>
              <a:defRPr/>
            </a:pPr>
            <a:r>
              <a:rPr lang="en-US" dirty="0">
                <a:cs typeface="Arial" panose="020B0604020202020204" pitchFamily="34" charset="0"/>
              </a:rPr>
              <a:t>STAR Early Literacy</a:t>
            </a:r>
          </a:p>
          <a:p>
            <a:pPr lvl="1">
              <a:buFont typeface="Arial"/>
              <a:buChar char="•"/>
              <a:defRPr/>
            </a:pPr>
            <a:r>
              <a:rPr lang="en-US" dirty="0">
                <a:cs typeface="Arial" panose="020B0604020202020204" pitchFamily="34" charset="0"/>
              </a:rPr>
              <a:t>STAR Reading</a:t>
            </a:r>
          </a:p>
          <a:p>
            <a:pPr lvl="1">
              <a:buFont typeface="Arial"/>
              <a:buChar char="•"/>
              <a:defRPr/>
            </a:pPr>
            <a:r>
              <a:rPr lang="en-US" dirty="0">
                <a:cs typeface="Arial" panose="020B0604020202020204" pitchFamily="34" charset="0"/>
              </a:rPr>
              <a:t>STAR Math</a:t>
            </a:r>
          </a:p>
          <a:p>
            <a:pPr>
              <a:buFont typeface="Arial"/>
              <a:buChar char="•"/>
              <a:defRPr/>
            </a:pPr>
            <a:r>
              <a:rPr lang="en-US" dirty="0">
                <a:cs typeface="Arial" panose="020B0604020202020204" pitchFamily="34" charset="0"/>
              </a:rPr>
              <a:t>GKIDS</a:t>
            </a:r>
          </a:p>
          <a:p>
            <a:pPr>
              <a:buFont typeface="Arial"/>
              <a:buChar char="•"/>
              <a:defRPr/>
            </a:pPr>
            <a:r>
              <a:rPr lang="en-US" dirty="0">
                <a:cs typeface="Arial" panose="020B0604020202020204" pitchFamily="34" charset="0"/>
              </a:rPr>
              <a:t>Promotion Criteria</a:t>
            </a:r>
          </a:p>
          <a:p>
            <a:pPr>
              <a:buFont typeface="Arial"/>
              <a:buChar char="•"/>
              <a:defRPr/>
            </a:pPr>
            <a:r>
              <a:rPr lang="en-US" dirty="0">
                <a:cs typeface="Arial" panose="020B0604020202020204" pitchFamily="34" charset="0"/>
              </a:rPr>
              <a:t>Title Pull </a:t>
            </a:r>
            <a:r>
              <a:rPr lang="en-US">
                <a:cs typeface="Arial" panose="020B0604020202020204" pitchFamily="34" charset="0"/>
              </a:rPr>
              <a:t>Out Classes </a:t>
            </a:r>
            <a:endParaRPr lang="en-US" dirty="0">
              <a:cs typeface="Arial" panose="020B0604020202020204" pitchFamily="34" charset="0"/>
            </a:endParaRPr>
          </a:p>
          <a:p>
            <a:pPr marL="0" indent="0">
              <a:buNone/>
              <a:defRPr/>
            </a:pPr>
            <a:endParaRPr lang="en-US" sz="2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5078262"/>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Lanier County Elementary School </a:t>
            </a:r>
          </a:p>
        </p:txBody>
      </p:sp>
      <p:sp>
        <p:nvSpPr>
          <p:cNvPr id="3" name="Content Placeholder 2"/>
          <p:cNvSpPr>
            <a:spLocks noGrp="1"/>
          </p:cNvSpPr>
          <p:nvPr>
            <p:ph idx="1"/>
          </p:nvPr>
        </p:nvSpPr>
        <p:spPr>
          <a:xfrm>
            <a:off x="457200" y="1600200"/>
            <a:ext cx="8229600" cy="4983162"/>
          </a:xfrm>
        </p:spPr>
        <p:txBody>
          <a:bodyPr>
            <a:normAutofit fontScale="92500" lnSpcReduction="10000"/>
          </a:bodyPr>
          <a:lstStyle/>
          <a:p>
            <a:pPr marL="0" indent="0">
              <a:buNone/>
            </a:pPr>
            <a:r>
              <a:rPr lang="en-US" sz="3600" b="1" dirty="0"/>
              <a:t>School Improvement Plan Goals</a:t>
            </a:r>
          </a:p>
          <a:p>
            <a:pPr marL="0" indent="0">
              <a:buNone/>
            </a:pPr>
            <a:r>
              <a:rPr lang="en-US" sz="3000" b="1" dirty="0"/>
              <a:t>Goal 1</a:t>
            </a:r>
          </a:p>
          <a:p>
            <a:pPr marL="0" indent="0">
              <a:buNone/>
            </a:pPr>
            <a:r>
              <a:rPr lang="en-US" sz="3000" dirty="0"/>
              <a:t>The district shall increase its overall CCRPI score by 3% of the gap.</a:t>
            </a:r>
          </a:p>
          <a:p>
            <a:pPr marL="0" indent="0">
              <a:buNone/>
            </a:pPr>
            <a:r>
              <a:rPr lang="en-US" sz="3000" b="1" dirty="0"/>
              <a:t>Goal 2</a:t>
            </a:r>
          </a:p>
          <a:p>
            <a:pPr marL="0" indent="0">
              <a:buNone/>
            </a:pPr>
            <a:r>
              <a:rPr lang="en-US" sz="3000" dirty="0"/>
              <a:t>The district will increase overall climate rating by 3% of the gap.</a:t>
            </a:r>
          </a:p>
          <a:p>
            <a:pPr marL="0" indent="0">
              <a:buNone/>
            </a:pPr>
            <a:r>
              <a:rPr lang="en-US" sz="3600" b="1" dirty="0"/>
              <a:t>Accountability</a:t>
            </a:r>
            <a:endParaRPr lang="en-US" sz="3000" b="1" dirty="0"/>
          </a:p>
          <a:p>
            <a:r>
              <a:rPr lang="en-US" sz="3000" dirty="0"/>
              <a:t>CCRPI</a:t>
            </a:r>
          </a:p>
          <a:p>
            <a:r>
              <a:rPr lang="en-US" sz="3000" dirty="0"/>
              <a:t>State School Report Card</a:t>
            </a:r>
          </a:p>
          <a:p>
            <a:pPr marL="0" indent="0">
              <a:buNone/>
            </a:pPr>
            <a:endParaRPr lang="en-US" b="1" dirty="0"/>
          </a:p>
          <a:p>
            <a:pPr marL="0" indent="0">
              <a:buNone/>
            </a:pPr>
            <a:endParaRPr lang="en-US" sz="2500" b="1" dirty="0"/>
          </a:p>
        </p:txBody>
      </p:sp>
    </p:spTree>
    <p:extLst>
      <p:ext uri="{BB962C8B-B14F-4D97-AF65-F5344CB8AC3E}">
        <p14:creationId xmlns:p14="http://schemas.microsoft.com/office/powerpoint/2010/main" val="2576475035"/>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LCES Curriculum, Grading, </a:t>
            </a:r>
            <a:br>
              <a:rPr lang="en-US" b="1" dirty="0"/>
            </a:br>
            <a:r>
              <a:rPr lang="en-US" b="1" dirty="0"/>
              <a:t>&amp; Assessments</a:t>
            </a:r>
          </a:p>
        </p:txBody>
      </p:sp>
      <p:sp>
        <p:nvSpPr>
          <p:cNvPr id="3" name="Content Placeholder 2"/>
          <p:cNvSpPr>
            <a:spLocks noGrp="1"/>
          </p:cNvSpPr>
          <p:nvPr>
            <p:ph idx="1"/>
          </p:nvPr>
        </p:nvSpPr>
        <p:spPr>
          <a:xfrm>
            <a:off x="457200" y="1600200"/>
            <a:ext cx="8229600" cy="4983162"/>
          </a:xfrm>
        </p:spPr>
        <p:txBody>
          <a:bodyPr>
            <a:normAutofit/>
          </a:bodyPr>
          <a:lstStyle/>
          <a:p>
            <a:pPr>
              <a:buFont typeface="Arial"/>
              <a:buChar char="•"/>
              <a:defRPr/>
            </a:pPr>
            <a:r>
              <a:rPr lang="en-US" dirty="0">
                <a:cs typeface="Arial" panose="020B0604020202020204" pitchFamily="34" charset="0"/>
              </a:rPr>
              <a:t>Georgia Standards of Excellence </a:t>
            </a:r>
          </a:p>
          <a:p>
            <a:pPr>
              <a:buFont typeface="Arial"/>
              <a:buChar char="•"/>
              <a:defRPr/>
            </a:pPr>
            <a:r>
              <a:rPr lang="en-US" dirty="0">
                <a:cs typeface="Arial" panose="020B0604020202020204" pitchFamily="34" charset="0"/>
              </a:rPr>
              <a:t>Reading/ELA, Math, Science, &amp; Social Studies</a:t>
            </a:r>
          </a:p>
          <a:p>
            <a:pPr lvl="1">
              <a:buFont typeface="Arial"/>
              <a:buChar char="•"/>
              <a:defRPr/>
            </a:pPr>
            <a:r>
              <a:rPr lang="en-US" dirty="0">
                <a:cs typeface="Arial" panose="020B0604020202020204" pitchFamily="34" charset="0"/>
              </a:rPr>
              <a:t>Summative Assessments (Tests) 60%</a:t>
            </a:r>
          </a:p>
          <a:p>
            <a:pPr lvl="1">
              <a:buFont typeface="Arial"/>
              <a:buChar char="•"/>
              <a:defRPr/>
            </a:pPr>
            <a:r>
              <a:rPr lang="en-US" dirty="0">
                <a:cs typeface="Arial" panose="020B0604020202020204" pitchFamily="34" charset="0"/>
              </a:rPr>
              <a:t>Formative Assessments (Daily) 40%</a:t>
            </a:r>
          </a:p>
          <a:p>
            <a:pPr>
              <a:buFont typeface="Arial"/>
              <a:buChar char="•"/>
              <a:defRPr/>
            </a:pPr>
            <a:r>
              <a:rPr lang="en-US" dirty="0">
                <a:cs typeface="Arial" panose="020B0604020202020204" pitchFamily="34" charset="0"/>
              </a:rPr>
              <a:t>Universal Screenings</a:t>
            </a:r>
          </a:p>
          <a:p>
            <a:pPr lvl="1">
              <a:buFont typeface="Arial"/>
              <a:buChar char="•"/>
              <a:defRPr/>
            </a:pPr>
            <a:r>
              <a:rPr lang="en-US" dirty="0">
                <a:cs typeface="Arial" panose="020B0604020202020204" pitchFamily="34" charset="0"/>
              </a:rPr>
              <a:t>STAR Reading</a:t>
            </a:r>
          </a:p>
          <a:p>
            <a:pPr lvl="1">
              <a:buFont typeface="Arial"/>
              <a:buChar char="•"/>
              <a:defRPr/>
            </a:pPr>
            <a:r>
              <a:rPr lang="en-US" dirty="0">
                <a:cs typeface="Arial" panose="020B0604020202020204" pitchFamily="34" charset="0"/>
              </a:rPr>
              <a:t>STAR Math</a:t>
            </a:r>
          </a:p>
          <a:p>
            <a:pPr>
              <a:buFont typeface="Arial"/>
              <a:buChar char="•"/>
              <a:defRPr/>
            </a:pPr>
            <a:r>
              <a:rPr lang="en-US" dirty="0">
                <a:cs typeface="Arial" panose="020B0604020202020204" pitchFamily="34" charset="0"/>
              </a:rPr>
              <a:t>Georgia Milestones Assessments System</a:t>
            </a:r>
          </a:p>
          <a:p>
            <a:pPr>
              <a:buFont typeface="Arial"/>
              <a:buChar char="•"/>
              <a:defRPr/>
            </a:pPr>
            <a:r>
              <a:rPr lang="en-US" dirty="0">
                <a:cs typeface="Arial" panose="020B0604020202020204" pitchFamily="34" charset="0"/>
              </a:rPr>
              <a:t>Promotion Criteria</a:t>
            </a:r>
          </a:p>
          <a:p>
            <a:pPr marL="0" indent="0">
              <a:buNone/>
              <a:defRPr/>
            </a:pPr>
            <a:endParaRPr lang="en-US" sz="2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794744"/>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Lanier County Middle School </a:t>
            </a:r>
          </a:p>
        </p:txBody>
      </p:sp>
      <p:sp>
        <p:nvSpPr>
          <p:cNvPr id="3" name="Content Placeholder 2"/>
          <p:cNvSpPr>
            <a:spLocks noGrp="1"/>
          </p:cNvSpPr>
          <p:nvPr>
            <p:ph idx="1"/>
          </p:nvPr>
        </p:nvSpPr>
        <p:spPr>
          <a:xfrm>
            <a:off x="457200" y="1600200"/>
            <a:ext cx="8229600" cy="4983162"/>
          </a:xfrm>
        </p:spPr>
        <p:txBody>
          <a:bodyPr>
            <a:normAutofit fontScale="92500" lnSpcReduction="10000"/>
          </a:bodyPr>
          <a:lstStyle/>
          <a:p>
            <a:pPr marL="0" indent="0">
              <a:buNone/>
            </a:pPr>
            <a:r>
              <a:rPr lang="en-US" sz="3600" b="1" dirty="0"/>
              <a:t>School Improvement Plan Goals</a:t>
            </a:r>
          </a:p>
          <a:p>
            <a:pPr marL="0" indent="0">
              <a:buNone/>
            </a:pPr>
            <a:r>
              <a:rPr lang="en-US" sz="3000" b="1" dirty="0"/>
              <a:t>Goal 1</a:t>
            </a:r>
          </a:p>
          <a:p>
            <a:pPr marL="0" indent="0">
              <a:buNone/>
            </a:pPr>
            <a:r>
              <a:rPr lang="en-US" sz="3000" dirty="0"/>
              <a:t>The district shall increase its overall CCRPI score by 3% of the gap.</a:t>
            </a:r>
          </a:p>
          <a:p>
            <a:pPr marL="0" indent="0">
              <a:buNone/>
            </a:pPr>
            <a:r>
              <a:rPr lang="en-US" sz="3000" b="1" dirty="0"/>
              <a:t>Goal 2</a:t>
            </a:r>
          </a:p>
          <a:p>
            <a:pPr marL="0" indent="0">
              <a:buNone/>
            </a:pPr>
            <a:r>
              <a:rPr lang="en-US" sz="3000" dirty="0"/>
              <a:t>The district will increase overall climate rating by 3% of the gap.</a:t>
            </a:r>
          </a:p>
          <a:p>
            <a:pPr marL="0" indent="0">
              <a:buNone/>
            </a:pPr>
            <a:r>
              <a:rPr lang="en-US" sz="3600" b="1" dirty="0"/>
              <a:t>Accountability</a:t>
            </a:r>
            <a:endParaRPr lang="en-US" sz="3000" b="1" dirty="0"/>
          </a:p>
          <a:p>
            <a:r>
              <a:rPr lang="en-US" sz="3000" dirty="0"/>
              <a:t>CCRPI</a:t>
            </a:r>
          </a:p>
          <a:p>
            <a:r>
              <a:rPr lang="en-US" sz="3000" dirty="0"/>
              <a:t>State School Report Card</a:t>
            </a:r>
          </a:p>
          <a:p>
            <a:pPr marL="0" indent="0">
              <a:buNone/>
            </a:pPr>
            <a:endParaRPr lang="en-US" b="1" dirty="0"/>
          </a:p>
          <a:p>
            <a:pPr marL="0" indent="0">
              <a:buNone/>
            </a:pPr>
            <a:endParaRPr lang="en-US" sz="2500" b="1" dirty="0"/>
          </a:p>
        </p:txBody>
      </p:sp>
    </p:spTree>
    <p:extLst>
      <p:ext uri="{BB962C8B-B14F-4D97-AF65-F5344CB8AC3E}">
        <p14:creationId xmlns:p14="http://schemas.microsoft.com/office/powerpoint/2010/main" val="3495871035"/>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LCMS Curriculum, Grading, </a:t>
            </a:r>
            <a:br>
              <a:rPr lang="en-US" b="1" dirty="0"/>
            </a:br>
            <a:r>
              <a:rPr lang="en-US" b="1" dirty="0"/>
              <a:t>&amp; Assessments</a:t>
            </a:r>
          </a:p>
        </p:txBody>
      </p:sp>
      <p:sp>
        <p:nvSpPr>
          <p:cNvPr id="3" name="Content Placeholder 2"/>
          <p:cNvSpPr>
            <a:spLocks noGrp="1"/>
          </p:cNvSpPr>
          <p:nvPr>
            <p:ph idx="1"/>
          </p:nvPr>
        </p:nvSpPr>
        <p:spPr>
          <a:xfrm>
            <a:off x="457200" y="1600200"/>
            <a:ext cx="8229600" cy="4983162"/>
          </a:xfrm>
        </p:spPr>
        <p:txBody>
          <a:bodyPr>
            <a:normAutofit/>
          </a:bodyPr>
          <a:lstStyle/>
          <a:p>
            <a:pPr>
              <a:buFont typeface="Arial"/>
              <a:buChar char="•"/>
              <a:defRPr/>
            </a:pPr>
            <a:r>
              <a:rPr lang="en-US" dirty="0">
                <a:cs typeface="Arial" panose="020B0604020202020204" pitchFamily="34" charset="0"/>
              </a:rPr>
              <a:t>Georgia Standards of Excellence </a:t>
            </a:r>
          </a:p>
          <a:p>
            <a:pPr>
              <a:buFont typeface="Arial"/>
              <a:buChar char="•"/>
              <a:defRPr/>
            </a:pPr>
            <a:r>
              <a:rPr lang="en-US" dirty="0">
                <a:cs typeface="Arial" panose="020B0604020202020204" pitchFamily="34" charset="0"/>
              </a:rPr>
              <a:t>Reading/ELA, Math, Science, &amp; Social Studies</a:t>
            </a:r>
          </a:p>
          <a:p>
            <a:pPr lvl="1">
              <a:buFont typeface="Arial"/>
              <a:buChar char="•"/>
              <a:defRPr/>
            </a:pPr>
            <a:r>
              <a:rPr lang="en-US" dirty="0">
                <a:cs typeface="Arial" panose="020B0604020202020204" pitchFamily="34" charset="0"/>
              </a:rPr>
              <a:t>Summative Assessments (Tests/Projects) 60%</a:t>
            </a:r>
          </a:p>
          <a:p>
            <a:pPr lvl="1">
              <a:buFont typeface="Arial"/>
              <a:buChar char="•"/>
              <a:defRPr/>
            </a:pPr>
            <a:r>
              <a:rPr lang="en-US" dirty="0">
                <a:cs typeface="Arial" panose="020B0604020202020204" pitchFamily="34" charset="0"/>
              </a:rPr>
              <a:t>Formative Assessments (Daily) 40%</a:t>
            </a:r>
          </a:p>
          <a:p>
            <a:pPr>
              <a:buFont typeface="Arial"/>
              <a:buChar char="•"/>
              <a:defRPr/>
            </a:pPr>
            <a:r>
              <a:rPr lang="en-US" dirty="0">
                <a:cs typeface="Arial" panose="020B0604020202020204" pitchFamily="34" charset="0"/>
              </a:rPr>
              <a:t>Universal Screenings</a:t>
            </a:r>
          </a:p>
          <a:p>
            <a:pPr lvl="1">
              <a:buFont typeface="Arial"/>
              <a:buChar char="•"/>
              <a:defRPr/>
            </a:pPr>
            <a:r>
              <a:rPr lang="en-US" dirty="0">
                <a:cs typeface="Arial" panose="020B0604020202020204" pitchFamily="34" charset="0"/>
              </a:rPr>
              <a:t>STAR Reading</a:t>
            </a:r>
          </a:p>
          <a:p>
            <a:pPr lvl="1">
              <a:buFont typeface="Arial"/>
              <a:buChar char="•"/>
              <a:defRPr/>
            </a:pPr>
            <a:r>
              <a:rPr lang="en-US" dirty="0">
                <a:cs typeface="Arial" panose="020B0604020202020204" pitchFamily="34" charset="0"/>
              </a:rPr>
              <a:t>STAR Math</a:t>
            </a:r>
          </a:p>
          <a:p>
            <a:pPr>
              <a:buFont typeface="Arial"/>
              <a:buChar char="•"/>
              <a:defRPr/>
            </a:pPr>
            <a:r>
              <a:rPr lang="en-US" dirty="0">
                <a:cs typeface="Arial" panose="020B0604020202020204" pitchFamily="34" charset="0"/>
              </a:rPr>
              <a:t>Georgia Milestones Assessments System</a:t>
            </a:r>
          </a:p>
          <a:p>
            <a:pPr>
              <a:buFont typeface="Arial"/>
              <a:buChar char="•"/>
              <a:defRPr/>
            </a:pPr>
            <a:r>
              <a:rPr lang="en-US" dirty="0">
                <a:cs typeface="Arial" panose="020B0604020202020204" pitchFamily="34" charset="0"/>
              </a:rPr>
              <a:t>Promotion Criteria</a:t>
            </a:r>
          </a:p>
          <a:p>
            <a:pPr marL="0" indent="0">
              <a:buNone/>
              <a:defRPr/>
            </a:pPr>
            <a:endParaRPr lang="en-US" sz="2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656439"/>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Lanier County High School </a:t>
            </a:r>
          </a:p>
        </p:txBody>
      </p:sp>
      <p:sp>
        <p:nvSpPr>
          <p:cNvPr id="3" name="Content Placeholder 2"/>
          <p:cNvSpPr>
            <a:spLocks noGrp="1"/>
          </p:cNvSpPr>
          <p:nvPr>
            <p:ph idx="1"/>
          </p:nvPr>
        </p:nvSpPr>
        <p:spPr>
          <a:xfrm>
            <a:off x="457200" y="1600200"/>
            <a:ext cx="8229600" cy="4983162"/>
          </a:xfrm>
        </p:spPr>
        <p:txBody>
          <a:bodyPr>
            <a:normAutofit fontScale="92500" lnSpcReduction="10000"/>
          </a:bodyPr>
          <a:lstStyle/>
          <a:p>
            <a:pPr marL="0" indent="0">
              <a:buNone/>
            </a:pPr>
            <a:r>
              <a:rPr lang="en-US" sz="3600" b="1" dirty="0"/>
              <a:t>School Improvement Plan Goals</a:t>
            </a:r>
          </a:p>
          <a:p>
            <a:pPr marL="0" indent="0">
              <a:buNone/>
            </a:pPr>
            <a:r>
              <a:rPr lang="en-US" sz="3000" b="1" dirty="0"/>
              <a:t>Goal 1</a:t>
            </a:r>
          </a:p>
          <a:p>
            <a:pPr marL="0" indent="0">
              <a:buNone/>
            </a:pPr>
            <a:r>
              <a:rPr lang="en-US" sz="3000" dirty="0"/>
              <a:t>The district shall increase its overall CCRPI score by 3% of the gap.</a:t>
            </a:r>
          </a:p>
          <a:p>
            <a:pPr marL="0" indent="0">
              <a:buNone/>
            </a:pPr>
            <a:r>
              <a:rPr lang="en-US" sz="3000" b="1" dirty="0"/>
              <a:t>Goal 2</a:t>
            </a:r>
          </a:p>
          <a:p>
            <a:pPr marL="0" indent="0">
              <a:buNone/>
            </a:pPr>
            <a:r>
              <a:rPr lang="en-US" sz="3000" dirty="0"/>
              <a:t>The district will increase overall climate rating by 3% of the gap.</a:t>
            </a:r>
          </a:p>
          <a:p>
            <a:pPr marL="0" indent="0">
              <a:buNone/>
            </a:pPr>
            <a:r>
              <a:rPr lang="en-US" sz="3600" b="1" dirty="0"/>
              <a:t>Accountability</a:t>
            </a:r>
            <a:endParaRPr lang="en-US" sz="3000" b="1" dirty="0"/>
          </a:p>
          <a:p>
            <a:r>
              <a:rPr lang="en-US" sz="3000" dirty="0"/>
              <a:t>CCRPI</a:t>
            </a:r>
          </a:p>
          <a:p>
            <a:r>
              <a:rPr lang="en-US" sz="3000" dirty="0"/>
              <a:t>State School Report Card</a:t>
            </a:r>
          </a:p>
          <a:p>
            <a:pPr marL="0" indent="0">
              <a:buNone/>
            </a:pPr>
            <a:endParaRPr lang="en-US" b="1" dirty="0"/>
          </a:p>
          <a:p>
            <a:pPr marL="0" indent="0">
              <a:buNone/>
            </a:pPr>
            <a:endParaRPr lang="en-US" sz="2500" b="1" dirty="0"/>
          </a:p>
        </p:txBody>
      </p:sp>
    </p:spTree>
    <p:extLst>
      <p:ext uri="{BB962C8B-B14F-4D97-AF65-F5344CB8AC3E}">
        <p14:creationId xmlns:p14="http://schemas.microsoft.com/office/powerpoint/2010/main" val="2022341117"/>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LCHS Curriculum, Grading, </a:t>
            </a:r>
            <a:br>
              <a:rPr lang="en-US" b="1" dirty="0"/>
            </a:br>
            <a:r>
              <a:rPr lang="en-US" b="1" dirty="0"/>
              <a:t>&amp; Assessments</a:t>
            </a:r>
          </a:p>
        </p:txBody>
      </p:sp>
      <p:sp>
        <p:nvSpPr>
          <p:cNvPr id="3" name="Content Placeholder 2"/>
          <p:cNvSpPr>
            <a:spLocks noGrp="1"/>
          </p:cNvSpPr>
          <p:nvPr>
            <p:ph idx="1"/>
          </p:nvPr>
        </p:nvSpPr>
        <p:spPr>
          <a:xfrm>
            <a:off x="457200" y="1600200"/>
            <a:ext cx="8229600" cy="4983162"/>
          </a:xfrm>
        </p:spPr>
        <p:txBody>
          <a:bodyPr>
            <a:normAutofit fontScale="77500" lnSpcReduction="20000"/>
          </a:bodyPr>
          <a:lstStyle/>
          <a:p>
            <a:pPr>
              <a:buFont typeface="Arial"/>
              <a:buChar char="•"/>
              <a:defRPr/>
            </a:pPr>
            <a:r>
              <a:rPr lang="en-US" dirty="0">
                <a:cs typeface="Arial" panose="020B0604020202020204" pitchFamily="34" charset="0"/>
              </a:rPr>
              <a:t>Georgia Standards of Excellence </a:t>
            </a:r>
          </a:p>
          <a:p>
            <a:pPr>
              <a:buFont typeface="Arial"/>
              <a:buChar char="•"/>
              <a:defRPr/>
            </a:pPr>
            <a:r>
              <a:rPr lang="en-US" dirty="0">
                <a:cs typeface="Arial" panose="020B0604020202020204" pitchFamily="34" charset="0"/>
              </a:rPr>
              <a:t>Grading</a:t>
            </a:r>
          </a:p>
          <a:p>
            <a:pPr lvl="1">
              <a:buFont typeface="Arial"/>
              <a:buChar char="•"/>
              <a:defRPr/>
            </a:pPr>
            <a:r>
              <a:rPr lang="en-US" dirty="0">
                <a:cs typeface="Arial" panose="020B0604020202020204" pitchFamily="34" charset="0"/>
              </a:rPr>
              <a:t>Summative Assessments/Projects  50%</a:t>
            </a:r>
          </a:p>
          <a:p>
            <a:pPr lvl="1">
              <a:buFont typeface="Arial"/>
              <a:buChar char="•"/>
              <a:defRPr/>
            </a:pPr>
            <a:r>
              <a:rPr lang="en-US" dirty="0">
                <a:cs typeface="Arial" panose="020B0604020202020204" pitchFamily="34" charset="0"/>
              </a:rPr>
              <a:t>Formative (Daily) </a:t>
            </a:r>
            <a:r>
              <a:rPr lang="en-US">
                <a:cs typeface="Arial" panose="020B0604020202020204" pitchFamily="34" charset="0"/>
              </a:rPr>
              <a:t>Assessments </a:t>
            </a:r>
            <a:r>
              <a:rPr lang="en-US" smtClean="0">
                <a:cs typeface="Arial" panose="020B0604020202020204" pitchFamily="34" charset="0"/>
              </a:rPr>
              <a:t>30</a:t>
            </a:r>
            <a:r>
              <a:rPr lang="en-US" dirty="0">
                <a:cs typeface="Arial" panose="020B0604020202020204" pitchFamily="34" charset="0"/>
              </a:rPr>
              <a:t>%</a:t>
            </a:r>
          </a:p>
          <a:p>
            <a:pPr lvl="1">
              <a:buFont typeface="Arial"/>
              <a:buChar char="•"/>
              <a:defRPr/>
            </a:pPr>
            <a:r>
              <a:rPr lang="en-US" dirty="0">
                <a:cs typeface="Arial" panose="020B0604020202020204" pitchFamily="34" charset="0"/>
              </a:rPr>
              <a:t>EOC/Final Exam 20%</a:t>
            </a:r>
          </a:p>
          <a:p>
            <a:pPr>
              <a:buFont typeface="Arial"/>
              <a:buChar char="•"/>
              <a:defRPr/>
            </a:pPr>
            <a:r>
              <a:rPr lang="en-US" dirty="0">
                <a:cs typeface="Arial" panose="020B0604020202020204" pitchFamily="34" charset="0"/>
              </a:rPr>
              <a:t>Universal Screening</a:t>
            </a:r>
          </a:p>
          <a:p>
            <a:pPr lvl="1">
              <a:buFont typeface="Arial"/>
              <a:buChar char="•"/>
              <a:defRPr/>
            </a:pPr>
            <a:r>
              <a:rPr lang="en-US" dirty="0">
                <a:cs typeface="Arial" panose="020B0604020202020204" pitchFamily="34" charset="0"/>
              </a:rPr>
              <a:t>Growth Measure </a:t>
            </a:r>
          </a:p>
          <a:p>
            <a:pPr>
              <a:buFont typeface="Arial"/>
              <a:buChar char="•"/>
              <a:defRPr/>
            </a:pPr>
            <a:r>
              <a:rPr lang="en-US" dirty="0">
                <a:cs typeface="Arial" panose="020B0604020202020204" pitchFamily="34" charset="0"/>
              </a:rPr>
              <a:t>Georgia Milestones Assessments System</a:t>
            </a:r>
          </a:p>
          <a:p>
            <a:pPr lvl="1">
              <a:buFont typeface="Arial"/>
              <a:buChar char="•"/>
              <a:defRPr/>
            </a:pPr>
            <a:r>
              <a:rPr lang="en-US" dirty="0">
                <a:cs typeface="Arial" panose="020B0604020202020204" pitchFamily="34" charset="0"/>
              </a:rPr>
              <a:t>End of Course Assessments</a:t>
            </a:r>
            <a:endParaRPr lang="en-US" sz="2900" b="1" dirty="0">
              <a:latin typeface="Arial" panose="020B0604020202020204" pitchFamily="34" charset="0"/>
              <a:cs typeface="Arial" panose="020B0604020202020204" pitchFamily="34" charset="0"/>
            </a:endParaRPr>
          </a:p>
          <a:p>
            <a:pPr>
              <a:buFont typeface="Arial"/>
              <a:buChar char="•"/>
              <a:defRPr/>
            </a:pPr>
            <a:r>
              <a:rPr lang="en-US" dirty="0">
                <a:cs typeface="Arial" panose="020B0604020202020204" pitchFamily="34" charset="0"/>
              </a:rPr>
              <a:t>GPA</a:t>
            </a:r>
          </a:p>
          <a:p>
            <a:pPr>
              <a:buFont typeface="Arial"/>
              <a:buChar char="•"/>
              <a:defRPr/>
            </a:pPr>
            <a:r>
              <a:rPr lang="en-US" dirty="0">
                <a:cs typeface="Arial" panose="020B0604020202020204" pitchFamily="34" charset="0"/>
              </a:rPr>
              <a:t>Promotion Criteria</a:t>
            </a:r>
          </a:p>
          <a:p>
            <a:pPr>
              <a:buFont typeface="Arial"/>
              <a:buChar char="•"/>
              <a:defRPr/>
            </a:pPr>
            <a:r>
              <a:rPr lang="en-US" dirty="0">
                <a:cs typeface="Arial" panose="020B0604020202020204" pitchFamily="34" charset="0"/>
              </a:rPr>
              <a:t>Graduation Requirements </a:t>
            </a:r>
          </a:p>
          <a:p>
            <a:pPr>
              <a:buFont typeface="Arial"/>
              <a:buChar char="•"/>
              <a:defRPr/>
            </a:pPr>
            <a:r>
              <a:rPr lang="en-US" dirty="0">
                <a:cs typeface="Arial" panose="020B0604020202020204" pitchFamily="34" charset="0"/>
              </a:rPr>
              <a:t>GHSA Eligibility</a:t>
            </a:r>
          </a:p>
        </p:txBody>
      </p:sp>
    </p:spTree>
    <p:extLst>
      <p:ext uri="{BB962C8B-B14F-4D97-AF65-F5344CB8AC3E}">
        <p14:creationId xmlns:p14="http://schemas.microsoft.com/office/powerpoint/2010/main" val="4014997425"/>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Parent and Family Engagement</a:t>
            </a:r>
          </a:p>
        </p:txBody>
      </p:sp>
      <p:sp>
        <p:nvSpPr>
          <p:cNvPr id="3" name="Content Placeholder 2"/>
          <p:cNvSpPr>
            <a:spLocks noGrp="1"/>
          </p:cNvSpPr>
          <p:nvPr>
            <p:ph idx="1"/>
          </p:nvPr>
        </p:nvSpPr>
        <p:spPr>
          <a:xfrm>
            <a:off x="457200" y="1600200"/>
            <a:ext cx="8229600" cy="4983162"/>
          </a:xfrm>
        </p:spPr>
        <p:txBody>
          <a:bodyPr>
            <a:normAutofit lnSpcReduction="10000"/>
          </a:bodyPr>
          <a:lstStyle/>
          <a:p>
            <a:pPr marL="0" indent="0">
              <a:buNone/>
            </a:pPr>
            <a:r>
              <a:rPr lang="en-US" b="1" dirty="0"/>
              <a:t>Parent and Family Engagement Policy/Plan</a:t>
            </a:r>
          </a:p>
          <a:p>
            <a:r>
              <a:rPr lang="en-US" sz="2800" dirty="0"/>
              <a:t>Families are invited to participate in the development of policies/plans for Parent and Family Engagement for the district and school.</a:t>
            </a:r>
          </a:p>
          <a:p>
            <a:r>
              <a:rPr lang="en-US" sz="2800" dirty="0"/>
              <a:t>Lanier County develops a Combined District &amp; School Parent and Family Engagement Policy since there is only one school per grade span.  </a:t>
            </a:r>
          </a:p>
          <a:p>
            <a:r>
              <a:rPr lang="en-US" sz="2800" dirty="0"/>
              <a:t>Annual meetings are held throughout the year with parents and families.</a:t>
            </a:r>
          </a:p>
          <a:p>
            <a:r>
              <a:rPr lang="en-US" sz="2800" dirty="0"/>
              <a:t>Parent and Family workshops, training sessions, and activities are held throughout the year.</a:t>
            </a:r>
          </a:p>
        </p:txBody>
      </p:sp>
    </p:spTree>
    <p:extLst>
      <p:ext uri="{BB962C8B-B14F-4D97-AF65-F5344CB8AC3E}">
        <p14:creationId xmlns:p14="http://schemas.microsoft.com/office/powerpoint/2010/main" val="1685738535"/>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Parent and Family Engagement</a:t>
            </a:r>
          </a:p>
        </p:txBody>
      </p:sp>
      <p:sp>
        <p:nvSpPr>
          <p:cNvPr id="3" name="Content Placeholder 2"/>
          <p:cNvSpPr>
            <a:spLocks noGrp="1"/>
          </p:cNvSpPr>
          <p:nvPr>
            <p:ph idx="1"/>
          </p:nvPr>
        </p:nvSpPr>
        <p:spPr>
          <a:xfrm>
            <a:off x="457200" y="1600200"/>
            <a:ext cx="8229600" cy="4983162"/>
          </a:xfrm>
        </p:spPr>
        <p:txBody>
          <a:bodyPr>
            <a:normAutofit/>
          </a:bodyPr>
          <a:lstStyle/>
          <a:p>
            <a:pPr marL="0" indent="0">
              <a:buNone/>
            </a:pPr>
            <a:r>
              <a:rPr lang="en-US" b="1" dirty="0"/>
              <a:t>School-Parent-Student Compact</a:t>
            </a:r>
          </a:p>
          <a:p>
            <a:r>
              <a:rPr lang="en-US" sz="2800" dirty="0"/>
              <a:t>The Compact is a commitment from the school, parent, and student to share in the responsibility for improved academic achievement.</a:t>
            </a:r>
          </a:p>
          <a:p>
            <a:r>
              <a:rPr lang="en-US" sz="2800" dirty="0"/>
              <a:t>The Compact is jointly developed by parents, teachers, staff, and students.</a:t>
            </a:r>
          </a:p>
          <a:p>
            <a:r>
              <a:rPr lang="en-US" sz="2800" dirty="0"/>
              <a:t>Input is gathered throughout the year at Parent and Family Engagement Meetings.</a:t>
            </a:r>
          </a:p>
          <a:p>
            <a:r>
              <a:rPr lang="en-US" sz="2800" dirty="0"/>
              <a:t>The Compact is updated annually. </a:t>
            </a:r>
          </a:p>
        </p:txBody>
      </p:sp>
    </p:spTree>
    <p:extLst>
      <p:ext uri="{BB962C8B-B14F-4D97-AF65-F5344CB8AC3E}">
        <p14:creationId xmlns:p14="http://schemas.microsoft.com/office/powerpoint/2010/main" val="2525542679"/>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are we here?</a:t>
            </a:r>
          </a:p>
        </p:txBody>
      </p:sp>
      <p:sp>
        <p:nvSpPr>
          <p:cNvPr id="3" name="Content Placeholder 2"/>
          <p:cNvSpPr>
            <a:spLocks noGrp="1"/>
          </p:cNvSpPr>
          <p:nvPr>
            <p:ph idx="1"/>
          </p:nvPr>
        </p:nvSpPr>
        <p:spPr/>
        <p:txBody>
          <a:bodyPr>
            <a:normAutofit fontScale="92500"/>
          </a:bodyPr>
          <a:lstStyle/>
          <a:p>
            <a:pPr marL="0" indent="0">
              <a:buNone/>
            </a:pPr>
            <a:r>
              <a:rPr lang="en-US" b="1" dirty="0"/>
              <a:t>The Every Student Succeeds Act requires that all Title I Schools hold an Annual Meeting of Title I families for the purpose of…</a:t>
            </a:r>
          </a:p>
          <a:p>
            <a:r>
              <a:rPr lang="en-US" sz="3000" dirty="0"/>
              <a:t>Informing you of your school’s participation in Title I.</a:t>
            </a:r>
          </a:p>
          <a:p>
            <a:r>
              <a:rPr lang="en-US" sz="3000" dirty="0"/>
              <a:t>Informing you of school-wide status and school designation.</a:t>
            </a:r>
          </a:p>
          <a:p>
            <a:r>
              <a:rPr lang="en-US" sz="3000" dirty="0"/>
              <a:t>Explaining the requirements of Title I.</a:t>
            </a:r>
          </a:p>
          <a:p>
            <a:r>
              <a:rPr lang="en-US" sz="3000" dirty="0"/>
              <a:t>Explaining your rights as parents/families to be involved.</a:t>
            </a:r>
          </a:p>
        </p:txBody>
      </p:sp>
    </p:spTree>
    <p:extLst>
      <p:ext uri="{BB962C8B-B14F-4D97-AF65-F5344CB8AC3E}">
        <p14:creationId xmlns:p14="http://schemas.microsoft.com/office/powerpoint/2010/main" val="2100859687"/>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Parent and Family Engagement</a:t>
            </a:r>
          </a:p>
        </p:txBody>
      </p:sp>
      <p:sp>
        <p:nvSpPr>
          <p:cNvPr id="3" name="Content Placeholder 2"/>
          <p:cNvSpPr>
            <a:spLocks noGrp="1"/>
          </p:cNvSpPr>
          <p:nvPr>
            <p:ph idx="1"/>
          </p:nvPr>
        </p:nvSpPr>
        <p:spPr>
          <a:xfrm>
            <a:off x="457200" y="1600200"/>
            <a:ext cx="8229600" cy="4983162"/>
          </a:xfrm>
        </p:spPr>
        <p:txBody>
          <a:bodyPr>
            <a:normAutofit lnSpcReduction="10000"/>
          </a:bodyPr>
          <a:lstStyle/>
          <a:p>
            <a:pPr marL="0" indent="0">
              <a:buNone/>
            </a:pPr>
            <a:r>
              <a:rPr lang="en-US" b="1" dirty="0"/>
              <a:t>Opportunities To Get Involved</a:t>
            </a:r>
          </a:p>
          <a:p>
            <a:r>
              <a:rPr lang="en-US" sz="2800" dirty="0"/>
              <a:t>PFE Annual Title I meeting</a:t>
            </a:r>
          </a:p>
          <a:p>
            <a:r>
              <a:rPr lang="en-US" sz="2800" dirty="0"/>
              <a:t>Open House</a:t>
            </a:r>
          </a:p>
          <a:p>
            <a:r>
              <a:rPr lang="en-US" sz="2800" dirty="0"/>
              <a:t>School Improvement Team meetings</a:t>
            </a:r>
          </a:p>
          <a:p>
            <a:r>
              <a:rPr lang="en-US" sz="2800" dirty="0"/>
              <a:t>PFE Team meetings</a:t>
            </a:r>
          </a:p>
          <a:p>
            <a:r>
              <a:rPr lang="en-US" sz="2800" dirty="0"/>
              <a:t>Curriculum Night</a:t>
            </a:r>
          </a:p>
          <a:p>
            <a:r>
              <a:rPr lang="en-US" sz="2800" dirty="0"/>
              <a:t>Literacy Night</a:t>
            </a:r>
          </a:p>
          <a:p>
            <a:r>
              <a:rPr lang="en-US" sz="2800" dirty="0"/>
              <a:t>Classroom/Schoolwide activities: Book Fair, Field Day, PBIS Reward Days, Reading Events, Science Fair</a:t>
            </a:r>
          </a:p>
          <a:p>
            <a:r>
              <a:rPr lang="en-US" sz="2800" dirty="0"/>
              <a:t>Parent Teacher Conferences</a:t>
            </a:r>
          </a:p>
          <a:p>
            <a:endParaRPr lang="en-US" sz="2800" dirty="0"/>
          </a:p>
        </p:txBody>
      </p:sp>
    </p:spTree>
    <p:extLst>
      <p:ext uri="{BB962C8B-B14F-4D97-AF65-F5344CB8AC3E}">
        <p14:creationId xmlns:p14="http://schemas.microsoft.com/office/powerpoint/2010/main" val="1306722360"/>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Parent and Family Engagement</a:t>
            </a:r>
          </a:p>
        </p:txBody>
      </p:sp>
      <p:sp>
        <p:nvSpPr>
          <p:cNvPr id="3" name="Content Placeholder 2"/>
          <p:cNvSpPr>
            <a:spLocks noGrp="1"/>
          </p:cNvSpPr>
          <p:nvPr>
            <p:ph idx="1"/>
          </p:nvPr>
        </p:nvSpPr>
        <p:spPr>
          <a:xfrm>
            <a:off x="457200" y="1600200"/>
            <a:ext cx="8229600" cy="4983162"/>
          </a:xfrm>
        </p:spPr>
        <p:txBody>
          <a:bodyPr>
            <a:normAutofit/>
          </a:bodyPr>
          <a:lstStyle/>
          <a:p>
            <a:pPr marL="0" indent="0">
              <a:buNone/>
            </a:pPr>
            <a:r>
              <a:rPr lang="en-US" b="1" dirty="0"/>
              <a:t>Information Resources for Parents</a:t>
            </a:r>
          </a:p>
          <a:p>
            <a:r>
              <a:rPr lang="en-US" sz="2800" dirty="0"/>
              <a:t>Parent &amp; Family Engagement District Coordinator</a:t>
            </a:r>
          </a:p>
          <a:p>
            <a:pPr lvl="1"/>
            <a:r>
              <a:rPr lang="en-US" sz="2400" dirty="0"/>
              <a:t>Assist and support parents and families</a:t>
            </a:r>
          </a:p>
          <a:p>
            <a:pPr lvl="1"/>
            <a:r>
              <a:rPr lang="en-US" sz="2400" dirty="0"/>
              <a:t>Coordinates PFE events</a:t>
            </a:r>
          </a:p>
          <a:p>
            <a:r>
              <a:rPr lang="en-US" sz="2800" dirty="0"/>
              <a:t>Parent Resource Room: located at LCPS</a:t>
            </a:r>
          </a:p>
          <a:p>
            <a:r>
              <a:rPr lang="en-US" sz="2800" dirty="0"/>
              <a:t>Parent Resource Table: lobby of each school</a:t>
            </a:r>
          </a:p>
          <a:p>
            <a:pPr marL="0" indent="0">
              <a:buNone/>
            </a:pPr>
            <a:endParaRPr lang="en-US" sz="2800" dirty="0"/>
          </a:p>
          <a:p>
            <a:endParaRPr lang="en-US" sz="2800" dirty="0"/>
          </a:p>
        </p:txBody>
      </p:sp>
    </p:spTree>
    <p:extLst>
      <p:ext uri="{BB962C8B-B14F-4D97-AF65-F5344CB8AC3E}">
        <p14:creationId xmlns:p14="http://schemas.microsoft.com/office/powerpoint/2010/main" val="1113054603"/>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Parents’ Right to Know</a:t>
            </a:r>
          </a:p>
        </p:txBody>
      </p:sp>
      <p:sp>
        <p:nvSpPr>
          <p:cNvPr id="3" name="Content Placeholder 2"/>
          <p:cNvSpPr>
            <a:spLocks noGrp="1"/>
          </p:cNvSpPr>
          <p:nvPr>
            <p:ph idx="1"/>
          </p:nvPr>
        </p:nvSpPr>
        <p:spPr>
          <a:xfrm>
            <a:off x="457200" y="1600200"/>
            <a:ext cx="8229600" cy="4983162"/>
          </a:xfrm>
        </p:spPr>
        <p:txBody>
          <a:bodyPr>
            <a:normAutofit fontScale="70000" lnSpcReduction="20000"/>
          </a:bodyPr>
          <a:lstStyle/>
          <a:p>
            <a:pPr marL="0" indent="0">
              <a:buNone/>
            </a:pPr>
            <a:r>
              <a:rPr lang="en-US" sz="3100" b="1" dirty="0"/>
              <a:t>Professional Qualifications</a:t>
            </a:r>
          </a:p>
          <a:p>
            <a:r>
              <a:rPr lang="en-US" sz="2600" dirty="0"/>
              <a:t>In compliance with ESSA requirements, the Lanier County School district notifies parents at the beginning of the school year of their right to know the professional qualifications of their child’s classroom teachers and paraprofessionals</a:t>
            </a:r>
            <a:r>
              <a:rPr lang="en-US" sz="2200" dirty="0"/>
              <a:t>.</a:t>
            </a:r>
          </a:p>
          <a:p>
            <a:pPr marL="0" indent="0">
              <a:buNone/>
            </a:pPr>
            <a:endParaRPr lang="en-US" sz="2200" dirty="0"/>
          </a:p>
          <a:p>
            <a:pPr marL="0" indent="0">
              <a:buNone/>
            </a:pPr>
            <a:r>
              <a:rPr lang="en-US" sz="3100" b="1" dirty="0"/>
              <a:t>20 Day Notifications</a:t>
            </a:r>
          </a:p>
          <a:p>
            <a:r>
              <a:rPr lang="en-US" sz="2600" dirty="0"/>
              <a:t>Parents must also be notified if their child has been taught for 4 consecutive weeks by a teacher who does not meet applicable state or and/or local certification or licensure requirements.</a:t>
            </a:r>
          </a:p>
          <a:p>
            <a:pPr marL="0" indent="0">
              <a:buNone/>
            </a:pPr>
            <a:endParaRPr lang="en-US" sz="2600" dirty="0"/>
          </a:p>
          <a:p>
            <a:pPr marL="0" indent="0" algn="ctr">
              <a:buNone/>
            </a:pPr>
            <a:r>
              <a:rPr lang="en-US" sz="3400" b="1" dirty="0"/>
              <a:t>All teachers in Lanier County are Professionally Qualified.</a:t>
            </a:r>
          </a:p>
          <a:p>
            <a:pPr marL="0" indent="0" algn="ctr">
              <a:buNone/>
            </a:pPr>
            <a:endParaRPr lang="en-US" sz="2200" b="1" dirty="0"/>
          </a:p>
          <a:p>
            <a:pPr marL="0" indent="0">
              <a:buNone/>
            </a:pPr>
            <a:r>
              <a:rPr lang="en-US" sz="3100" b="1" dirty="0"/>
              <a:t>English Learners</a:t>
            </a:r>
          </a:p>
          <a:p>
            <a:r>
              <a:rPr lang="en-US" sz="2600" dirty="0"/>
              <a:t>In compliance with ESSA, the Lanier County School district notifies parents of participating English Learners (ELs) of their child’s eligibility for federally funded supplemental language support programs. This notice also allows parents to waive participation in the Title funded services.</a:t>
            </a:r>
          </a:p>
        </p:txBody>
      </p:sp>
    </p:spTree>
    <p:extLst>
      <p:ext uri="{BB962C8B-B14F-4D97-AF65-F5344CB8AC3E}">
        <p14:creationId xmlns:p14="http://schemas.microsoft.com/office/powerpoint/2010/main" val="2407876511"/>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Complaint Procedures</a:t>
            </a:r>
          </a:p>
        </p:txBody>
      </p:sp>
      <p:sp>
        <p:nvSpPr>
          <p:cNvPr id="3" name="Content Placeholder 2"/>
          <p:cNvSpPr>
            <a:spLocks noGrp="1"/>
          </p:cNvSpPr>
          <p:nvPr>
            <p:ph idx="1"/>
          </p:nvPr>
        </p:nvSpPr>
        <p:spPr>
          <a:xfrm>
            <a:off x="457200" y="1600200"/>
            <a:ext cx="8229600" cy="4983162"/>
          </a:xfrm>
        </p:spPr>
        <p:txBody>
          <a:bodyPr>
            <a:normAutofit fontScale="92500" lnSpcReduction="10000"/>
          </a:bodyPr>
          <a:lstStyle/>
          <a:p>
            <a:pPr marL="0" indent="0">
              <a:buNone/>
            </a:pPr>
            <a:r>
              <a:rPr lang="en-US" b="1" dirty="0"/>
              <a:t>Grounds for Complaint:</a:t>
            </a:r>
          </a:p>
          <a:p>
            <a:r>
              <a:rPr lang="en-US" sz="2800" dirty="0"/>
              <a:t>Any individual, organization, or agency may file a complaint with Lanier County Schools if that individual, organization, or agency believes and alleges a violation of federal statute or regulation that applies to a program under ESSA guidelines. </a:t>
            </a:r>
          </a:p>
          <a:p>
            <a:r>
              <a:rPr lang="en-US" sz="2800" dirty="0"/>
              <a:t>The complaint must allege a violation occurred not more than one year prior to the date the complaint is received, unless a longer period is reasonable because the violation is considered systemic or ongoing. </a:t>
            </a:r>
          </a:p>
          <a:p>
            <a:r>
              <a:rPr lang="en-US" sz="2800" dirty="0"/>
              <a:t>Guidance for filing a complaint can be found on the GaDOE website or Lanier County School District website.</a:t>
            </a:r>
          </a:p>
          <a:p>
            <a:pPr marL="0" indent="0">
              <a:buNone/>
            </a:pPr>
            <a:endParaRPr lang="en-US" sz="2800" dirty="0"/>
          </a:p>
          <a:p>
            <a:endParaRPr lang="en-US" sz="2800" dirty="0"/>
          </a:p>
        </p:txBody>
      </p:sp>
    </p:spTree>
    <p:extLst>
      <p:ext uri="{BB962C8B-B14F-4D97-AF65-F5344CB8AC3E}">
        <p14:creationId xmlns:p14="http://schemas.microsoft.com/office/powerpoint/2010/main" val="3895517214"/>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District Contacts</a:t>
            </a:r>
          </a:p>
        </p:txBody>
      </p:sp>
      <p:sp>
        <p:nvSpPr>
          <p:cNvPr id="3" name="Content Placeholder 2"/>
          <p:cNvSpPr>
            <a:spLocks noGrp="1"/>
          </p:cNvSpPr>
          <p:nvPr>
            <p:ph idx="1"/>
          </p:nvPr>
        </p:nvSpPr>
        <p:spPr>
          <a:xfrm>
            <a:off x="457200" y="1600200"/>
            <a:ext cx="8229600" cy="4983162"/>
          </a:xfrm>
        </p:spPr>
        <p:txBody>
          <a:bodyPr>
            <a:normAutofit fontScale="70000" lnSpcReduction="20000"/>
          </a:bodyPr>
          <a:lstStyle/>
          <a:p>
            <a:pPr marL="0" indent="0" algn="ctr">
              <a:buNone/>
            </a:pPr>
            <a:r>
              <a:rPr lang="en-US" sz="2400" b="1" dirty="0"/>
              <a:t>Associate Superintendent for Federal Programs</a:t>
            </a:r>
          </a:p>
          <a:p>
            <a:pPr marL="0" indent="0" algn="ctr">
              <a:buNone/>
            </a:pPr>
            <a:r>
              <a:rPr lang="en-US" sz="2400" dirty="0"/>
              <a:t>Gene Culpepper</a:t>
            </a:r>
          </a:p>
          <a:p>
            <a:pPr marL="0" indent="0" algn="ctr">
              <a:buNone/>
            </a:pPr>
            <a:r>
              <a:rPr lang="en-US" sz="2400" dirty="0"/>
              <a:t>(229) 482-3966</a:t>
            </a:r>
          </a:p>
          <a:p>
            <a:pPr marL="0" indent="0" algn="ctr">
              <a:buNone/>
            </a:pPr>
            <a:r>
              <a:rPr lang="en-US" sz="2400">
                <a:hlinkClick r:id="rId3"/>
              </a:rPr>
              <a:t>gene.culpepper@lanier.k12.ga.us</a:t>
            </a:r>
            <a:endParaRPr lang="en-US" sz="2400"/>
          </a:p>
          <a:p>
            <a:pPr marL="0" indent="0" algn="ctr">
              <a:buNone/>
            </a:pPr>
            <a:endParaRPr lang="en-US" sz="2400" dirty="0"/>
          </a:p>
          <a:p>
            <a:pPr marL="0" indent="0" algn="ctr">
              <a:buNone/>
            </a:pPr>
            <a:r>
              <a:rPr lang="en-US" sz="2400" b="1" dirty="0"/>
              <a:t>Administrative Assistant for Federal Programs</a:t>
            </a:r>
          </a:p>
          <a:p>
            <a:pPr marL="0" indent="0" algn="ctr">
              <a:buNone/>
            </a:pPr>
            <a:r>
              <a:rPr lang="en-US" sz="2400" dirty="0"/>
              <a:t>Jill </a:t>
            </a:r>
            <a:r>
              <a:rPr lang="en-US" sz="2400" dirty="0" err="1"/>
              <a:t>Braddy</a:t>
            </a:r>
            <a:endParaRPr lang="en-US" sz="2400" dirty="0"/>
          </a:p>
          <a:p>
            <a:pPr marL="0" indent="0" algn="ctr">
              <a:buNone/>
            </a:pPr>
            <a:r>
              <a:rPr lang="en-US" sz="2400" dirty="0"/>
              <a:t>(229) 482-3966</a:t>
            </a:r>
          </a:p>
          <a:p>
            <a:pPr marL="0" indent="0" algn="ctr">
              <a:buNone/>
            </a:pPr>
            <a:r>
              <a:rPr lang="en-US" sz="2400" dirty="0">
                <a:hlinkClick r:id="rId4"/>
              </a:rPr>
              <a:t>jill.braddy@lanier.k12.ga.us</a:t>
            </a:r>
            <a:endParaRPr lang="en-US" sz="2400" dirty="0"/>
          </a:p>
          <a:p>
            <a:pPr marL="0" indent="0" algn="ctr">
              <a:buNone/>
            </a:pPr>
            <a:endParaRPr lang="en-US" sz="2400" b="1" dirty="0"/>
          </a:p>
          <a:p>
            <a:pPr marL="0" indent="0" algn="ctr">
              <a:buNone/>
            </a:pPr>
            <a:r>
              <a:rPr lang="en-US" sz="2400" b="1" dirty="0"/>
              <a:t>Parent and Family Engagement Coordinator</a:t>
            </a:r>
          </a:p>
          <a:p>
            <a:pPr marL="0" indent="0" algn="ctr">
              <a:buNone/>
            </a:pPr>
            <a:r>
              <a:rPr lang="en-US" sz="2400" dirty="0"/>
              <a:t>Cheryl Powell</a:t>
            </a:r>
          </a:p>
          <a:p>
            <a:pPr marL="0" indent="0" algn="ctr">
              <a:buNone/>
            </a:pPr>
            <a:r>
              <a:rPr lang="en-US" sz="2400" dirty="0"/>
              <a:t>(229) 482-3870</a:t>
            </a:r>
          </a:p>
          <a:p>
            <a:pPr marL="0" indent="0" algn="ctr">
              <a:buNone/>
            </a:pPr>
            <a:r>
              <a:rPr lang="en-US" sz="2400" dirty="0">
                <a:hlinkClick r:id="rId5"/>
              </a:rPr>
              <a:t>cheryl.powell@lanier.k12.ga.us</a:t>
            </a:r>
            <a:endParaRPr lang="en-US" sz="2400" dirty="0"/>
          </a:p>
          <a:p>
            <a:pPr marL="0" indent="0" algn="ctr">
              <a:buNone/>
            </a:pPr>
            <a:endParaRPr lang="en-US" sz="2400" dirty="0"/>
          </a:p>
          <a:p>
            <a:pPr marL="0" indent="0" algn="ctr">
              <a:buNone/>
            </a:pPr>
            <a:r>
              <a:rPr lang="en-US" sz="2400" b="1" dirty="0"/>
              <a:t>Homeless Liaison</a:t>
            </a:r>
          </a:p>
          <a:p>
            <a:pPr marL="0" indent="0" algn="ctr">
              <a:buNone/>
            </a:pPr>
            <a:r>
              <a:rPr lang="en-US" sz="2400" dirty="0"/>
              <a:t>Cheryl Powell</a:t>
            </a:r>
          </a:p>
          <a:p>
            <a:pPr marL="0" indent="0" algn="ctr">
              <a:buNone/>
            </a:pPr>
            <a:r>
              <a:rPr lang="en-US" sz="2400" dirty="0"/>
              <a:t>(229) 482-3870</a:t>
            </a:r>
          </a:p>
          <a:p>
            <a:pPr marL="0" indent="0" algn="ctr">
              <a:buNone/>
            </a:pPr>
            <a:r>
              <a:rPr lang="en-US" sz="2400" dirty="0">
                <a:hlinkClick r:id="rId5"/>
              </a:rPr>
              <a:t>cheryl.powell@lanier.k12.ga.us</a:t>
            </a:r>
            <a:endParaRPr lang="en-US" sz="2400" dirty="0"/>
          </a:p>
          <a:p>
            <a:pPr marL="0" indent="0" algn="ctr">
              <a:buNone/>
            </a:pPr>
            <a:endParaRPr lang="en-US" sz="2400" dirty="0"/>
          </a:p>
          <a:p>
            <a:pPr marL="0" indent="0" algn="ctr">
              <a:buNone/>
            </a:pPr>
            <a:endParaRPr lang="en-US" sz="2100" dirty="0"/>
          </a:p>
          <a:p>
            <a:pPr marL="0" indent="0" algn="ctr">
              <a:buNone/>
            </a:pPr>
            <a:endParaRPr lang="en-US" sz="2400" dirty="0"/>
          </a:p>
          <a:p>
            <a:pPr marL="0" indent="0" algn="ctr">
              <a:buNone/>
            </a:pPr>
            <a:endParaRPr lang="en-US" sz="2400" dirty="0"/>
          </a:p>
          <a:p>
            <a:pPr marL="0" indent="0" algn="ctr">
              <a:buNone/>
            </a:pPr>
            <a:endParaRPr lang="en-US" sz="2800" dirty="0"/>
          </a:p>
          <a:p>
            <a:pPr marL="0" indent="0" algn="ctr">
              <a:buNone/>
            </a:pPr>
            <a:endParaRPr lang="en-US" sz="2800" dirty="0"/>
          </a:p>
          <a:p>
            <a:pPr algn="ctr"/>
            <a:endParaRPr lang="en-US" sz="2800" dirty="0"/>
          </a:p>
        </p:txBody>
      </p:sp>
    </p:spTree>
    <p:extLst>
      <p:ext uri="{BB962C8B-B14F-4D97-AF65-F5344CB8AC3E}">
        <p14:creationId xmlns:p14="http://schemas.microsoft.com/office/powerpoint/2010/main" val="283949396"/>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School Contacts</a:t>
            </a:r>
          </a:p>
        </p:txBody>
      </p:sp>
      <p:sp>
        <p:nvSpPr>
          <p:cNvPr id="3" name="Content Placeholder 2"/>
          <p:cNvSpPr>
            <a:spLocks noGrp="1"/>
          </p:cNvSpPr>
          <p:nvPr>
            <p:ph idx="1"/>
          </p:nvPr>
        </p:nvSpPr>
        <p:spPr>
          <a:xfrm>
            <a:off x="457200" y="1600200"/>
            <a:ext cx="8229600" cy="4983162"/>
          </a:xfrm>
        </p:spPr>
        <p:txBody>
          <a:bodyPr>
            <a:normAutofit fontScale="70000" lnSpcReduction="20000"/>
          </a:bodyPr>
          <a:lstStyle/>
          <a:p>
            <a:pPr marL="0" indent="0" algn="ctr">
              <a:buNone/>
            </a:pPr>
            <a:r>
              <a:rPr lang="en-US" sz="2400" b="1" dirty="0"/>
              <a:t>Lanier County Primary School</a:t>
            </a:r>
          </a:p>
          <a:p>
            <a:pPr marL="0" indent="0" algn="ctr">
              <a:buNone/>
            </a:pPr>
            <a:r>
              <a:rPr lang="en-US" sz="2400" dirty="0"/>
              <a:t>Lynn Vickers, Principal</a:t>
            </a:r>
          </a:p>
          <a:p>
            <a:pPr marL="0" indent="0" algn="ctr">
              <a:buNone/>
            </a:pPr>
            <a:r>
              <a:rPr lang="en-US" sz="2400" dirty="0"/>
              <a:t>(229) 482-3580</a:t>
            </a:r>
          </a:p>
          <a:p>
            <a:pPr marL="0" indent="0" algn="ctr">
              <a:buNone/>
            </a:pPr>
            <a:r>
              <a:rPr lang="en-US" sz="2400" dirty="0">
                <a:hlinkClick r:id="rId2"/>
              </a:rPr>
              <a:t>lynn.vickers@lanier.k12.ga.us</a:t>
            </a:r>
            <a:endParaRPr lang="en-US" sz="2400" dirty="0"/>
          </a:p>
          <a:p>
            <a:pPr marL="0" indent="0" algn="ctr">
              <a:buNone/>
            </a:pPr>
            <a:endParaRPr lang="en-US" sz="2400" dirty="0"/>
          </a:p>
          <a:p>
            <a:pPr marL="0" indent="0" algn="ctr">
              <a:buNone/>
            </a:pPr>
            <a:r>
              <a:rPr lang="en-US" sz="2400" b="1" dirty="0"/>
              <a:t>Lanier County Elementary School </a:t>
            </a:r>
          </a:p>
          <a:p>
            <a:pPr marL="0" indent="0" algn="ctr">
              <a:buNone/>
            </a:pPr>
            <a:r>
              <a:rPr lang="en-US" sz="2400" dirty="0"/>
              <a:t>Ryan Branch, Principal</a:t>
            </a:r>
          </a:p>
          <a:p>
            <a:pPr marL="0" indent="0" algn="ctr">
              <a:buNone/>
            </a:pPr>
            <a:r>
              <a:rPr lang="en-US" sz="2400" dirty="0"/>
              <a:t>(229) 482-3870</a:t>
            </a:r>
          </a:p>
          <a:p>
            <a:pPr marL="0" indent="0" algn="ctr">
              <a:buNone/>
            </a:pPr>
            <a:r>
              <a:rPr lang="en-US" sz="2400" dirty="0">
                <a:hlinkClick r:id="rId3"/>
              </a:rPr>
              <a:t>ryan.branch@lanier.k12.ga.us</a:t>
            </a:r>
            <a:endParaRPr lang="en-US" sz="2400" dirty="0"/>
          </a:p>
          <a:p>
            <a:pPr marL="0" indent="0" algn="ctr">
              <a:buNone/>
            </a:pPr>
            <a:endParaRPr lang="en-US" sz="2400" dirty="0"/>
          </a:p>
          <a:p>
            <a:pPr marL="0" indent="0" algn="ctr">
              <a:buNone/>
            </a:pPr>
            <a:r>
              <a:rPr lang="en-US" sz="2400" b="1" dirty="0"/>
              <a:t>Lanier County Middle School </a:t>
            </a:r>
          </a:p>
          <a:p>
            <a:pPr marL="0" indent="0" algn="ctr">
              <a:buNone/>
            </a:pPr>
            <a:r>
              <a:rPr lang="en-US" sz="2400" dirty="0"/>
              <a:t>Kelly Newsome, Principal</a:t>
            </a:r>
          </a:p>
          <a:p>
            <a:pPr marL="0" indent="0" algn="ctr">
              <a:buNone/>
            </a:pPr>
            <a:r>
              <a:rPr lang="en-US" sz="2400" dirty="0"/>
              <a:t>(229) 482-8247</a:t>
            </a:r>
          </a:p>
          <a:p>
            <a:pPr marL="0" indent="0" algn="ctr">
              <a:buNone/>
            </a:pPr>
            <a:r>
              <a:rPr lang="en-US" sz="2400" dirty="0">
                <a:hlinkClick r:id="rId4"/>
              </a:rPr>
              <a:t>kelly.newsome@lanier.k12.ga.us</a:t>
            </a:r>
            <a:endParaRPr lang="en-US" sz="2400" dirty="0"/>
          </a:p>
          <a:p>
            <a:pPr marL="0" indent="0" algn="ctr">
              <a:buNone/>
            </a:pPr>
            <a:endParaRPr lang="en-US" sz="2400" dirty="0"/>
          </a:p>
          <a:p>
            <a:pPr marL="0" indent="0" algn="ctr">
              <a:buNone/>
            </a:pPr>
            <a:r>
              <a:rPr lang="en-US" sz="2400" b="1" dirty="0"/>
              <a:t>Lanier County High School </a:t>
            </a:r>
          </a:p>
          <a:p>
            <a:pPr marL="0" indent="0" algn="ctr">
              <a:buNone/>
            </a:pPr>
            <a:r>
              <a:rPr lang="en-US" sz="2400" dirty="0" err="1"/>
              <a:t>Reada</a:t>
            </a:r>
            <a:r>
              <a:rPr lang="en-US" sz="2400" dirty="0"/>
              <a:t> Hamm, Principal</a:t>
            </a:r>
          </a:p>
          <a:p>
            <a:pPr marL="0" indent="0" algn="ctr">
              <a:buNone/>
            </a:pPr>
            <a:r>
              <a:rPr lang="en-US" sz="2400" dirty="0"/>
              <a:t>(229) 482-3868</a:t>
            </a:r>
          </a:p>
          <a:p>
            <a:pPr marL="0" indent="0" algn="ctr">
              <a:buNone/>
            </a:pPr>
            <a:r>
              <a:rPr lang="en-US" sz="2400" dirty="0">
                <a:hlinkClick r:id="rId5"/>
              </a:rPr>
              <a:t>reada.hamm@lanier.k12.ga.us</a:t>
            </a:r>
            <a:endParaRPr lang="en-US" sz="2400" dirty="0"/>
          </a:p>
          <a:p>
            <a:pPr marL="0" indent="0" algn="ctr">
              <a:buNone/>
            </a:pPr>
            <a:endParaRPr lang="en-US" sz="2400" b="1" dirty="0"/>
          </a:p>
          <a:p>
            <a:pPr marL="0" indent="0" algn="ctr">
              <a:buNone/>
            </a:pPr>
            <a:endParaRPr lang="en-US" sz="2100" dirty="0"/>
          </a:p>
          <a:p>
            <a:pPr marL="0" indent="0" algn="ctr">
              <a:buNone/>
            </a:pPr>
            <a:endParaRPr lang="en-US" sz="2100" dirty="0"/>
          </a:p>
          <a:p>
            <a:pPr marL="0" indent="0" algn="ctr">
              <a:buNone/>
            </a:pPr>
            <a:endParaRPr lang="en-US" sz="2400" dirty="0"/>
          </a:p>
          <a:p>
            <a:pPr marL="0" indent="0" algn="ctr">
              <a:buNone/>
            </a:pPr>
            <a:endParaRPr lang="en-US" sz="2400" dirty="0"/>
          </a:p>
          <a:p>
            <a:pPr marL="0" indent="0" algn="ctr">
              <a:buNone/>
            </a:pPr>
            <a:endParaRPr lang="en-US" sz="2800" dirty="0"/>
          </a:p>
          <a:p>
            <a:pPr marL="0" indent="0" algn="ctr">
              <a:buNone/>
            </a:pPr>
            <a:endParaRPr lang="en-US" sz="2800" dirty="0"/>
          </a:p>
          <a:p>
            <a:pPr algn="ctr"/>
            <a:endParaRPr lang="en-US" sz="2800" dirty="0"/>
          </a:p>
        </p:txBody>
      </p:sp>
    </p:spTree>
    <p:extLst>
      <p:ext uri="{BB962C8B-B14F-4D97-AF65-F5344CB8AC3E}">
        <p14:creationId xmlns:p14="http://schemas.microsoft.com/office/powerpoint/2010/main" val="245506192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Title I?</a:t>
            </a:r>
          </a:p>
        </p:txBody>
      </p:sp>
      <p:sp>
        <p:nvSpPr>
          <p:cNvPr id="3" name="Content Placeholder 2"/>
          <p:cNvSpPr>
            <a:spLocks noGrp="1"/>
          </p:cNvSpPr>
          <p:nvPr>
            <p:ph idx="1"/>
          </p:nvPr>
        </p:nvSpPr>
        <p:spPr/>
        <p:txBody>
          <a:bodyPr>
            <a:normAutofit fontScale="85000" lnSpcReduction="20000"/>
          </a:bodyPr>
          <a:lstStyle/>
          <a:p>
            <a:r>
              <a:rPr lang="en-US" sz="3000" b="1" dirty="0"/>
              <a:t>Purpose</a:t>
            </a:r>
            <a:r>
              <a:rPr lang="en-US" sz="3000" dirty="0"/>
              <a:t> – provides supplemental funding to support educators in improving the academic achievement of students who are economically and educationally disadvantaged.</a:t>
            </a:r>
          </a:p>
          <a:p>
            <a:r>
              <a:rPr lang="en-US" sz="3000" b="1" dirty="0"/>
              <a:t>Eligibility</a:t>
            </a:r>
            <a:r>
              <a:rPr lang="en-US" sz="3000" dirty="0"/>
              <a:t> – schools rank students need using multiple criteria and then provide support/services based on need.</a:t>
            </a:r>
          </a:p>
          <a:p>
            <a:r>
              <a:rPr lang="en-US" sz="3000" b="1" dirty="0"/>
              <a:t>Participation</a:t>
            </a:r>
            <a:r>
              <a:rPr lang="en-US" sz="3000" dirty="0"/>
              <a:t> -  Schools are considered “School-wide” so any students in need are eligible for support/services.</a:t>
            </a:r>
          </a:p>
          <a:p>
            <a:endParaRPr lang="en-US" sz="3000" dirty="0"/>
          </a:p>
          <a:p>
            <a:pPr marL="0" indent="0" algn="ctr">
              <a:buNone/>
            </a:pPr>
            <a:r>
              <a:rPr lang="en-US" sz="3000" b="1" dirty="0"/>
              <a:t>All schools in Lanier County are </a:t>
            </a:r>
          </a:p>
          <a:p>
            <a:pPr marL="0" indent="0" algn="ctr">
              <a:buNone/>
            </a:pPr>
            <a:r>
              <a:rPr lang="en-US" sz="3000" b="1" dirty="0"/>
              <a:t>School-wide Title I Program schools.</a:t>
            </a:r>
          </a:p>
        </p:txBody>
      </p:sp>
    </p:spTree>
    <p:extLst>
      <p:ext uri="{BB962C8B-B14F-4D97-AF65-F5344CB8AC3E}">
        <p14:creationId xmlns:p14="http://schemas.microsoft.com/office/powerpoint/2010/main" val="337656138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Additional Information</a:t>
            </a:r>
          </a:p>
        </p:txBody>
      </p:sp>
      <p:sp>
        <p:nvSpPr>
          <p:cNvPr id="3" name="Content Placeholder 2"/>
          <p:cNvSpPr>
            <a:spLocks noGrp="1"/>
          </p:cNvSpPr>
          <p:nvPr>
            <p:ph idx="1"/>
          </p:nvPr>
        </p:nvSpPr>
        <p:spPr>
          <a:xfrm>
            <a:off x="457200" y="1600200"/>
            <a:ext cx="8229600" cy="4983162"/>
          </a:xfrm>
        </p:spPr>
        <p:txBody>
          <a:bodyPr>
            <a:normAutofit/>
          </a:bodyPr>
          <a:lstStyle/>
          <a:p>
            <a:pPr marL="0" indent="0">
              <a:buNone/>
            </a:pPr>
            <a:r>
              <a:rPr lang="en-US" sz="2800" b="1" dirty="0"/>
              <a:t>Title I funds are provided to help support and provide every student with equal opportunities to a great education. Other programs that are considered for support through federal funds include:</a:t>
            </a:r>
          </a:p>
          <a:p>
            <a:r>
              <a:rPr lang="en-US" sz="2800" dirty="0"/>
              <a:t>Migrant Education Program (MEP)</a:t>
            </a:r>
          </a:p>
          <a:p>
            <a:r>
              <a:rPr lang="en-US" sz="2800" dirty="0"/>
              <a:t>Homeless</a:t>
            </a:r>
          </a:p>
          <a:p>
            <a:r>
              <a:rPr lang="en-US" sz="2800" dirty="0"/>
              <a:t>Neglected &amp; Delinquent </a:t>
            </a:r>
            <a:r>
              <a:rPr lang="en-US" sz="2000" i="1" dirty="0"/>
              <a:t>(currently no N&amp;D facilities)</a:t>
            </a:r>
          </a:p>
          <a:p>
            <a:r>
              <a:rPr lang="en-US" sz="2800" dirty="0"/>
              <a:t>Private Schools </a:t>
            </a:r>
            <a:r>
              <a:rPr lang="en-US" sz="2000" i="1" dirty="0"/>
              <a:t>(currently no participating private schools)</a:t>
            </a:r>
            <a:endParaRPr lang="en-US" sz="2000" dirty="0"/>
          </a:p>
          <a:p>
            <a:r>
              <a:rPr lang="en-US" sz="2800" dirty="0"/>
              <a:t>Special Education</a:t>
            </a:r>
            <a:endParaRPr lang="en-US" sz="2000" i="1" dirty="0"/>
          </a:p>
        </p:txBody>
      </p:sp>
    </p:spTree>
    <p:extLst>
      <p:ext uri="{BB962C8B-B14F-4D97-AF65-F5344CB8AC3E}">
        <p14:creationId xmlns:p14="http://schemas.microsoft.com/office/powerpoint/2010/main" val="1978495577"/>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D54C7-1D14-44B0-9D0C-4AB8CFF09D34}"/>
              </a:ext>
            </a:extLst>
          </p:cNvPr>
          <p:cNvSpPr>
            <a:spLocks noGrp="1"/>
          </p:cNvSpPr>
          <p:nvPr>
            <p:ph type="title"/>
          </p:nvPr>
        </p:nvSpPr>
        <p:spPr/>
        <p:txBody>
          <a:bodyPr/>
          <a:lstStyle/>
          <a:p>
            <a:r>
              <a:rPr lang="en-US" b="1" dirty="0"/>
              <a:t>Consolidation of Federal Funds</a:t>
            </a:r>
          </a:p>
        </p:txBody>
      </p:sp>
      <p:sp>
        <p:nvSpPr>
          <p:cNvPr id="3" name="Content Placeholder 2">
            <a:extLst>
              <a:ext uri="{FF2B5EF4-FFF2-40B4-BE49-F238E27FC236}">
                <a16:creationId xmlns:a16="http://schemas.microsoft.com/office/drawing/2014/main" id="{8E33402A-2B29-4744-B777-B5606A279911}"/>
              </a:ext>
            </a:extLst>
          </p:cNvPr>
          <p:cNvSpPr>
            <a:spLocks noGrp="1"/>
          </p:cNvSpPr>
          <p:nvPr>
            <p:ph idx="1"/>
          </p:nvPr>
        </p:nvSpPr>
        <p:spPr/>
        <p:txBody>
          <a:bodyPr>
            <a:normAutofit lnSpcReduction="10000"/>
          </a:bodyPr>
          <a:lstStyle/>
          <a:p>
            <a:r>
              <a:rPr lang="en-US" dirty="0"/>
              <a:t>Initial Title I-A Allocation is </a:t>
            </a:r>
            <a:r>
              <a:rPr lang="en-US" b="1" dirty="0">
                <a:solidFill>
                  <a:srgbClr val="FF0000"/>
                </a:solidFill>
              </a:rPr>
              <a:t>$627,317</a:t>
            </a:r>
          </a:p>
          <a:p>
            <a:r>
              <a:rPr lang="en-US" dirty="0"/>
              <a:t>Title II-A - </a:t>
            </a:r>
            <a:r>
              <a:rPr lang="en-US" b="1" dirty="0">
                <a:solidFill>
                  <a:srgbClr val="FF0000"/>
                </a:solidFill>
              </a:rPr>
              <a:t>$82,659 </a:t>
            </a:r>
            <a:r>
              <a:rPr lang="en-US" sz="2600" dirty="0"/>
              <a:t>Improving Teacher &amp; Leader Quality</a:t>
            </a:r>
            <a:endParaRPr lang="en-US" dirty="0"/>
          </a:p>
          <a:p>
            <a:r>
              <a:rPr lang="en-US" dirty="0"/>
              <a:t>Title IV-A - </a:t>
            </a:r>
            <a:r>
              <a:rPr lang="en-US" b="1" dirty="0">
                <a:solidFill>
                  <a:srgbClr val="FF0000"/>
                </a:solidFill>
              </a:rPr>
              <a:t>$50,771 </a:t>
            </a:r>
            <a:r>
              <a:rPr lang="en-US" sz="2400" dirty="0"/>
              <a:t>Student Support &amp; Academic Enrichment</a:t>
            </a:r>
            <a:endParaRPr lang="en-US" dirty="0"/>
          </a:p>
          <a:p>
            <a:r>
              <a:rPr lang="en-US" dirty="0"/>
              <a:t>All Title II-A &amp; Title IV-A funds are transferred into Title I-A.</a:t>
            </a:r>
          </a:p>
          <a:p>
            <a:r>
              <a:rPr lang="en-US" dirty="0"/>
              <a:t>Total Title I-A Funds after transfers - </a:t>
            </a:r>
            <a:r>
              <a:rPr lang="en-US" b="1" dirty="0">
                <a:solidFill>
                  <a:srgbClr val="FF0000"/>
                </a:solidFill>
              </a:rPr>
              <a:t>$760,747</a:t>
            </a:r>
          </a:p>
          <a:p>
            <a:r>
              <a:rPr lang="en-US" dirty="0"/>
              <a:t>Roughly </a:t>
            </a:r>
            <a:r>
              <a:rPr lang="en-US" b="1" dirty="0">
                <a:solidFill>
                  <a:srgbClr val="FF0000"/>
                </a:solidFill>
              </a:rPr>
              <a:t>4%</a:t>
            </a:r>
            <a:r>
              <a:rPr lang="en-US" dirty="0"/>
              <a:t> of the LCS budget!</a:t>
            </a:r>
          </a:p>
        </p:txBody>
      </p:sp>
    </p:spTree>
    <p:extLst>
      <p:ext uri="{BB962C8B-B14F-4D97-AF65-F5344CB8AC3E}">
        <p14:creationId xmlns:p14="http://schemas.microsoft.com/office/powerpoint/2010/main" val="357749422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3FD6E-3B32-4EE3-8351-428015962FFC}"/>
              </a:ext>
            </a:extLst>
          </p:cNvPr>
          <p:cNvSpPr>
            <a:spLocks noGrp="1"/>
          </p:cNvSpPr>
          <p:nvPr>
            <p:ph type="title"/>
          </p:nvPr>
        </p:nvSpPr>
        <p:spPr/>
        <p:txBody>
          <a:bodyPr/>
          <a:lstStyle/>
          <a:p>
            <a:r>
              <a:rPr lang="en-US" b="1" dirty="0"/>
              <a:t>Consolidated Funding</a:t>
            </a:r>
          </a:p>
        </p:txBody>
      </p:sp>
      <p:sp>
        <p:nvSpPr>
          <p:cNvPr id="3" name="Content Placeholder 2">
            <a:extLst>
              <a:ext uri="{FF2B5EF4-FFF2-40B4-BE49-F238E27FC236}">
                <a16:creationId xmlns:a16="http://schemas.microsoft.com/office/drawing/2014/main" id="{BC86E90A-9D4C-497C-896F-04F94677C7CD}"/>
              </a:ext>
            </a:extLst>
          </p:cNvPr>
          <p:cNvSpPr>
            <a:spLocks noGrp="1"/>
          </p:cNvSpPr>
          <p:nvPr>
            <p:ph idx="1"/>
          </p:nvPr>
        </p:nvSpPr>
        <p:spPr/>
        <p:txBody>
          <a:bodyPr>
            <a:normAutofit lnSpcReduction="10000"/>
          </a:bodyPr>
          <a:lstStyle/>
          <a:p>
            <a:r>
              <a:rPr lang="en-US" dirty="0"/>
              <a:t>This process allows us to pull funds from various sources together for the purpose of making it easier to expend funds in a more efficient manner without certain regulatory requirements.</a:t>
            </a:r>
          </a:p>
          <a:p>
            <a:r>
              <a:rPr lang="en-US" dirty="0"/>
              <a:t>It allows schools to focus more on following their plans for improvement.</a:t>
            </a:r>
          </a:p>
          <a:p>
            <a:r>
              <a:rPr lang="en-US" dirty="0"/>
              <a:t>All Title I-A school funds are consolidated with state and local funds.</a:t>
            </a:r>
          </a:p>
        </p:txBody>
      </p:sp>
    </p:spTree>
    <p:extLst>
      <p:ext uri="{BB962C8B-B14F-4D97-AF65-F5344CB8AC3E}">
        <p14:creationId xmlns:p14="http://schemas.microsoft.com/office/powerpoint/2010/main" val="2599052295"/>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Does Lanier County </a:t>
            </a:r>
            <a:br>
              <a:rPr lang="en-US" b="1" dirty="0"/>
            </a:br>
            <a:r>
              <a:rPr lang="en-US" b="1" dirty="0"/>
              <a:t>Spend Title I Money?</a:t>
            </a:r>
          </a:p>
        </p:txBody>
      </p:sp>
      <p:sp>
        <p:nvSpPr>
          <p:cNvPr id="3" name="Content Placeholder 2"/>
          <p:cNvSpPr>
            <a:spLocks noGrp="1"/>
          </p:cNvSpPr>
          <p:nvPr>
            <p:ph idx="1"/>
          </p:nvPr>
        </p:nvSpPr>
        <p:spPr/>
        <p:txBody>
          <a:bodyPr>
            <a:normAutofit fontScale="92500" lnSpcReduction="20000"/>
          </a:bodyPr>
          <a:lstStyle/>
          <a:p>
            <a:pPr marL="0" indent="0">
              <a:buNone/>
            </a:pPr>
            <a:r>
              <a:rPr lang="en-US" sz="3000" i="1" dirty="0"/>
              <a:t>The District Comprehensive Needs Assessment process in the spring surveyed parents about how funds should be spent…which informed the district’s budgeting</a:t>
            </a:r>
          </a:p>
          <a:p>
            <a:r>
              <a:rPr lang="en-US" sz="3000" dirty="0"/>
              <a:t>Personnel</a:t>
            </a:r>
          </a:p>
          <a:p>
            <a:r>
              <a:rPr lang="en-US" sz="3000" dirty="0"/>
              <a:t>Intervention Programs &amp; Services  </a:t>
            </a:r>
          </a:p>
          <a:p>
            <a:r>
              <a:rPr lang="en-US" sz="3000" dirty="0"/>
              <a:t>Instructional Supplies</a:t>
            </a:r>
          </a:p>
          <a:p>
            <a:r>
              <a:rPr lang="en-US" sz="3000" dirty="0"/>
              <a:t>Technology </a:t>
            </a:r>
            <a:endParaRPr lang="en-US" sz="3000" b="1" dirty="0"/>
          </a:p>
          <a:p>
            <a:r>
              <a:rPr lang="en-US" sz="3000" dirty="0"/>
              <a:t>Parent &amp; Family Engagement </a:t>
            </a:r>
            <a:r>
              <a:rPr lang="en-US" sz="2400" dirty="0"/>
              <a:t>(1% of the Title I Budget)</a:t>
            </a:r>
            <a:endParaRPr lang="en-US" sz="3000" dirty="0"/>
          </a:p>
          <a:p>
            <a:pPr lvl="1"/>
            <a:r>
              <a:rPr lang="en-US" sz="2600" dirty="0"/>
              <a:t>Parent &amp; Family Engagement District Coordinator</a:t>
            </a:r>
          </a:p>
          <a:p>
            <a:pPr lvl="1"/>
            <a:r>
              <a:rPr lang="en-US" sz="2600" dirty="0"/>
              <a:t>Parent &amp; Family Engagement Resource Center</a:t>
            </a:r>
          </a:p>
          <a:p>
            <a:pPr lvl="1"/>
            <a:r>
              <a:rPr lang="en-US" sz="2600" dirty="0"/>
              <a:t>Parent &amp; Family Engagement Activities </a:t>
            </a:r>
          </a:p>
        </p:txBody>
      </p:sp>
    </p:spTree>
    <p:extLst>
      <p:ext uri="{BB962C8B-B14F-4D97-AF65-F5344CB8AC3E}">
        <p14:creationId xmlns:p14="http://schemas.microsoft.com/office/powerpoint/2010/main" val="3529414389"/>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School Improvement Plans</a:t>
            </a:r>
            <a:br>
              <a:rPr lang="en-US" b="1" dirty="0"/>
            </a:br>
            <a:r>
              <a:rPr lang="en-US" b="1" dirty="0"/>
              <a:t>School-wide Plans</a:t>
            </a:r>
          </a:p>
        </p:txBody>
      </p:sp>
      <p:sp>
        <p:nvSpPr>
          <p:cNvPr id="3" name="Content Placeholder 2"/>
          <p:cNvSpPr>
            <a:spLocks noGrp="1"/>
          </p:cNvSpPr>
          <p:nvPr>
            <p:ph idx="1"/>
          </p:nvPr>
        </p:nvSpPr>
        <p:spPr>
          <a:xfrm>
            <a:off x="457200" y="1600200"/>
            <a:ext cx="8229600" cy="4983162"/>
          </a:xfrm>
        </p:spPr>
        <p:txBody>
          <a:bodyPr>
            <a:normAutofit/>
          </a:bodyPr>
          <a:lstStyle/>
          <a:p>
            <a:pPr marL="0" indent="0">
              <a:buNone/>
            </a:pPr>
            <a:r>
              <a:rPr lang="en-US" b="1" dirty="0"/>
              <a:t>The SIPs include:</a:t>
            </a:r>
          </a:p>
          <a:p>
            <a:r>
              <a:rPr lang="en-US" sz="2400" dirty="0"/>
              <a:t>A Needs Assessment and Summary of Data</a:t>
            </a:r>
          </a:p>
          <a:p>
            <a:r>
              <a:rPr lang="en-US" sz="2400" dirty="0"/>
              <a:t>Goals and Strategies to Address Academic Needs of Students</a:t>
            </a:r>
          </a:p>
          <a:p>
            <a:r>
              <a:rPr lang="en-US" sz="2400" dirty="0"/>
              <a:t>Professional Development Needs</a:t>
            </a:r>
          </a:p>
          <a:p>
            <a:r>
              <a:rPr lang="en-US" sz="2400" dirty="0"/>
              <a:t>Coordination of Resources/Comprehensive Budget</a:t>
            </a:r>
          </a:p>
          <a:p>
            <a:r>
              <a:rPr lang="en-US" sz="2400" dirty="0"/>
              <a:t>Parent and Family Engagement Policy</a:t>
            </a:r>
          </a:p>
          <a:p>
            <a:endParaRPr lang="en-US" sz="2400" dirty="0"/>
          </a:p>
          <a:p>
            <a:pPr marL="0" indent="0" algn="ctr">
              <a:buNone/>
            </a:pPr>
            <a:r>
              <a:rPr lang="en-US" sz="2500" b="1" dirty="0"/>
              <a:t>Title I parents, families, and community members have the right to be involved in the development of these plans. Opportunities for input are available to all stakeholders throughout the year.</a:t>
            </a:r>
          </a:p>
        </p:txBody>
      </p:sp>
    </p:spTree>
    <p:extLst>
      <p:ext uri="{BB962C8B-B14F-4D97-AF65-F5344CB8AC3E}">
        <p14:creationId xmlns:p14="http://schemas.microsoft.com/office/powerpoint/2010/main" val="215490126"/>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District Improvement Plan Goals</a:t>
            </a:r>
          </a:p>
        </p:txBody>
      </p:sp>
      <p:sp>
        <p:nvSpPr>
          <p:cNvPr id="3" name="Content Placeholder 2"/>
          <p:cNvSpPr>
            <a:spLocks noGrp="1"/>
          </p:cNvSpPr>
          <p:nvPr>
            <p:ph idx="1"/>
          </p:nvPr>
        </p:nvSpPr>
        <p:spPr>
          <a:xfrm>
            <a:off x="457200" y="1600200"/>
            <a:ext cx="8229600" cy="4983162"/>
          </a:xfrm>
        </p:spPr>
        <p:txBody>
          <a:bodyPr>
            <a:normAutofit/>
          </a:bodyPr>
          <a:lstStyle/>
          <a:p>
            <a:pPr marL="0" indent="0">
              <a:buNone/>
            </a:pPr>
            <a:r>
              <a:rPr lang="en-US" b="1" dirty="0"/>
              <a:t>Goal 1</a:t>
            </a:r>
          </a:p>
          <a:p>
            <a:pPr marL="0" indent="0">
              <a:buNone/>
            </a:pPr>
            <a:r>
              <a:rPr lang="en-US" dirty="0"/>
              <a:t>The district shall increase its overall CCRPI score by 3% of the gap.</a:t>
            </a:r>
          </a:p>
          <a:p>
            <a:pPr marL="0" indent="0">
              <a:buNone/>
            </a:pPr>
            <a:endParaRPr lang="en-US" dirty="0"/>
          </a:p>
          <a:p>
            <a:pPr marL="0" indent="0">
              <a:buNone/>
            </a:pPr>
            <a:r>
              <a:rPr lang="en-US" b="1" dirty="0"/>
              <a:t>Goal 2</a:t>
            </a:r>
          </a:p>
          <a:p>
            <a:pPr marL="0" indent="0">
              <a:buNone/>
            </a:pPr>
            <a:r>
              <a:rPr lang="en-US" dirty="0"/>
              <a:t>The district will increase overall climate rating by 3% of the gap.</a:t>
            </a:r>
          </a:p>
          <a:p>
            <a:pPr marL="0" indent="0">
              <a:buNone/>
            </a:pPr>
            <a:endParaRPr lang="en-US" b="1" dirty="0"/>
          </a:p>
          <a:p>
            <a:pPr marL="0" indent="0">
              <a:buNone/>
            </a:pPr>
            <a:endParaRPr lang="en-US" sz="2500" b="1" dirty="0"/>
          </a:p>
        </p:txBody>
      </p:sp>
    </p:spTree>
    <p:extLst>
      <p:ext uri="{BB962C8B-B14F-4D97-AF65-F5344CB8AC3E}">
        <p14:creationId xmlns:p14="http://schemas.microsoft.com/office/powerpoint/2010/main" val="2765826996"/>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3643</TotalTime>
  <Words>1831</Words>
  <Application>Microsoft Office PowerPoint</Application>
  <PresentationFormat>On-screen Show (4:3)</PresentationFormat>
  <Paragraphs>293</Paragraphs>
  <Slides>25</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Albertus MT</vt:lpstr>
      <vt:lpstr>Albertus MT Lt</vt:lpstr>
      <vt:lpstr>Arial</vt:lpstr>
      <vt:lpstr>Calibri</vt:lpstr>
      <vt:lpstr>Office Theme</vt:lpstr>
      <vt:lpstr>Annual Title I  Parent and Family Engagement  Meeting  October 5, 2021</vt:lpstr>
      <vt:lpstr>Why are we here?</vt:lpstr>
      <vt:lpstr>What is Title I?</vt:lpstr>
      <vt:lpstr>Additional Information</vt:lpstr>
      <vt:lpstr>Consolidation of Federal Funds</vt:lpstr>
      <vt:lpstr>Consolidated Funding</vt:lpstr>
      <vt:lpstr>How Does Lanier County  Spend Title I Money?</vt:lpstr>
      <vt:lpstr>School Improvement Plans School-wide Plans</vt:lpstr>
      <vt:lpstr>District Improvement Plan Goals</vt:lpstr>
      <vt:lpstr>Lanier County Primary School </vt:lpstr>
      <vt:lpstr>LCPS Curriculum, Grading,  &amp; Assessments</vt:lpstr>
      <vt:lpstr>Lanier County Elementary School </vt:lpstr>
      <vt:lpstr>LCES Curriculum, Grading,  &amp; Assessments</vt:lpstr>
      <vt:lpstr>Lanier County Middle School </vt:lpstr>
      <vt:lpstr>LCMS Curriculum, Grading,  &amp; Assessments</vt:lpstr>
      <vt:lpstr>Lanier County High School </vt:lpstr>
      <vt:lpstr>LCHS Curriculum, Grading,  &amp; Assessments</vt:lpstr>
      <vt:lpstr>Parent and Family Engagement</vt:lpstr>
      <vt:lpstr>Parent and Family Engagement</vt:lpstr>
      <vt:lpstr>Parent and Family Engagement</vt:lpstr>
      <vt:lpstr>Parent and Family Engagement</vt:lpstr>
      <vt:lpstr>Parents’ Right to Know</vt:lpstr>
      <vt:lpstr>Complaint Procedures</vt:lpstr>
      <vt:lpstr>District Contacts</vt:lpstr>
      <vt:lpstr>School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LCHS Data Retreat</dc:title>
  <dc:creator>Culpepper, Gene</dc:creator>
  <cp:lastModifiedBy>Hamm, Reada</cp:lastModifiedBy>
  <cp:revision>225</cp:revision>
  <cp:lastPrinted>2018-10-25T15:49:13Z</cp:lastPrinted>
  <dcterms:created xsi:type="dcterms:W3CDTF">2012-05-29T21:48:17Z</dcterms:created>
  <dcterms:modified xsi:type="dcterms:W3CDTF">2021-10-12T11:29:14Z</dcterms:modified>
</cp:coreProperties>
</file>