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6" r:id="rId12"/>
    <p:sldId id="270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Oswald Medium" panose="020B0604020202020204" charset="0"/>
      <p:regular r:id="rId40"/>
      <p:bold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hjERq6UXKGoyzmJBQRsJzgz7/T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DE1E62-579A-41D4-B87B-CB1058F46C1F}">
  <a:tblStyle styleId="{46DE1E62-579A-41D4-B87B-CB1058F46C1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b79a57ebcc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b79a57ebcc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2b79a57ebcc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b79a57ebc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b79a57ebcc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2b79a57ebcc_0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b79a57ebc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b79a57ebcc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2b79a57ebcc_0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b79a57ebc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b79a57ebcc_0_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2b79a57ebcc_0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b78b788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b78b788e1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2b78b788e1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683f32ff6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g2683f32ff62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2" name="Google Shape;272;g2683f32ff62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" name="Google Shape;28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b6a22048be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5" name="Google Shape;295;g2b6a22048b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b6b530655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2b6b53065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5" name="Google Shape;32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3" name="Google Shape;33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b6b530655c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g2b6b530655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b5b14662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2b5b146621f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g2b5b146621f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b6b530655c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g2b6b530655c_4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g2b6b530655c_4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6856da2918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3" name="Google Shape;363;g26856da291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6856da2918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2" name="Google Shape;372;g26856da291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6856da29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g26856da291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3" name="Google Shape;383;g26856da291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b79a57ebc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b79a57ebcc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2b79a57ebcc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b79a57ebc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b79a57ebcc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2b79a57ebcc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b79a57ebc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b79a57ebcc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2b79a57ebcc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1522476" y="4251279"/>
            <a:ext cx="9144000" cy="159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NATALIA ISD </a:t>
            </a:r>
            <a:b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 </a:t>
            </a:r>
            <a:r>
              <a:rPr lang="en-US" sz="3200" b="1"/>
              <a:t>Community Meeting</a:t>
            </a:r>
            <a:endParaRPr sz="320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/>
              <a:t>February 7, 2024, at 6:00 pm</a:t>
            </a:r>
            <a:endParaRPr sz="3200" b="1"/>
          </a:p>
        </p:txBody>
      </p:sp>
      <p:sp>
        <p:nvSpPr>
          <p:cNvPr id="90" name="Google Shape;90;p1"/>
          <p:cNvSpPr/>
          <p:nvPr/>
        </p:nvSpPr>
        <p:spPr>
          <a:xfrm rot="10800000">
            <a:off x="-1" y="-2"/>
            <a:ext cx="9379192" cy="4251280"/>
          </a:xfrm>
          <a:custGeom>
            <a:avLst/>
            <a:gdLst/>
            <a:ahLst/>
            <a:cxnLst/>
            <a:rect l="l" t="t" r="r" b="b"/>
            <a:pathLst>
              <a:path w="9379192" h="3752527" extrusionOk="0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chemeClr val="lt2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468" y="1037129"/>
            <a:ext cx="10905064" cy="237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4129" y="6269776"/>
            <a:ext cx="1465086" cy="48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57" y="6451258"/>
            <a:ext cx="566994" cy="327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b79a57ebcc_0_3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2b79a57ebcc_0_3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1" name="Google Shape;171;g2b79a57ebcc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987" y="673800"/>
            <a:ext cx="9098025" cy="575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ctrTitle"/>
          </p:nvPr>
        </p:nvSpPr>
        <p:spPr>
          <a:xfrm>
            <a:off x="3804122" y="185592"/>
            <a:ext cx="7560995" cy="518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/>
              <a:t>NATALIA BOND PLANNING</a:t>
            </a:r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2182672" y="615783"/>
            <a:ext cx="9144000" cy="41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/>
              <a:t>ATHLETIC CONCEPT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b="1"/>
          </a:p>
        </p:txBody>
      </p:sp>
      <p:pic>
        <p:nvPicPr>
          <p:cNvPr id="178" name="Google Shape;178;p9" descr="A blue and black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224" y="185592"/>
            <a:ext cx="3357169" cy="72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4129" y="6269776"/>
            <a:ext cx="1465086" cy="48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57" y="6451258"/>
            <a:ext cx="566994" cy="327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4327" y="1032514"/>
            <a:ext cx="9799801" cy="5639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"/>
          <p:cNvSpPr txBox="1">
            <a:spLocks noGrp="1"/>
          </p:cNvSpPr>
          <p:nvPr>
            <p:ph type="subTitle" idx="1"/>
          </p:nvPr>
        </p:nvSpPr>
        <p:spPr>
          <a:xfrm>
            <a:off x="532403" y="1022991"/>
            <a:ext cx="11127194" cy="566873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/>
              <a:t>PRELIMINARY/CONCEPTUAL DESIGN IDEAS</a:t>
            </a:r>
            <a:endParaRPr/>
          </a:p>
        </p:txBody>
      </p:sp>
      <p:pic>
        <p:nvPicPr>
          <p:cNvPr id="211" name="Google Shape;211;p7" descr="A blue and black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224" y="185592"/>
            <a:ext cx="3357169" cy="72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4129" y="6269776"/>
            <a:ext cx="1465086" cy="48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57" y="6451258"/>
            <a:ext cx="566994" cy="327488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7"/>
          <p:cNvSpPr txBox="1"/>
          <p:nvPr/>
        </p:nvSpPr>
        <p:spPr>
          <a:xfrm>
            <a:off x="532403" y="1901837"/>
            <a:ext cx="11174894" cy="4675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CTE/AG BUILDING – Addition/Renovation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Renovations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71550" marR="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Defined Space and User Layout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71550" marR="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 Requirements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71550" marR="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Code Implications/Upgrades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1550" marR="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Classrooms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b79a57ebcc_0_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2b79a57ebcc_0_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" name="Google Shape;189;g2b79a57ebcc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-173525"/>
            <a:ext cx="9088176" cy="639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b79a57ebcc_0_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2b79a57ebcc_0_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7" name="Google Shape;197;g2b79a57ebcc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4749" y="641450"/>
            <a:ext cx="9047275" cy="574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b79a57ebcc_0_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2b79a57ebcc_0_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" name="Google Shape;205;g2b79a57ebcc_0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270613"/>
            <a:ext cx="9144001" cy="631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>
            <a:off x="532403" y="1022991"/>
            <a:ext cx="11127194" cy="566873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/>
              <a:t>PRELIMINARY/CONCEPTUAL DESIGN IDEAS</a:t>
            </a:r>
            <a:endParaRPr/>
          </a:p>
        </p:txBody>
      </p:sp>
      <p:pic>
        <p:nvPicPr>
          <p:cNvPr id="220" name="Google Shape;220;p5" descr="A blue and black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224" y="185592"/>
            <a:ext cx="3357169" cy="72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4129" y="6269776"/>
            <a:ext cx="1465086" cy="48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57" y="6451258"/>
            <a:ext cx="566994" cy="32748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"/>
          <p:cNvSpPr txBox="1"/>
          <p:nvPr/>
        </p:nvSpPr>
        <p:spPr>
          <a:xfrm>
            <a:off x="368354" y="1844123"/>
            <a:ext cx="11174894" cy="4192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EARLY CHILDHOOD CENTER – Addition/Renovation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Vacate 4 Classrooms – Move 1</a:t>
            </a:r>
            <a:r>
              <a:rPr lang="en-US" sz="3200" b="1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Grade to Elementary School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Multipurpose Room/Gym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Vacated Classroom = Library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Vacated could be Music &amp; Art (If not New Space)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Parent &amp; Teacher Workspace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311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"/>
          <p:cNvSpPr/>
          <p:nvPr/>
        </p:nvSpPr>
        <p:spPr>
          <a:xfrm rot="10800000" flipH="1">
            <a:off x="-25975" y="-61076"/>
            <a:ext cx="12240300" cy="7002600"/>
          </a:xfrm>
          <a:prstGeom prst="rect">
            <a:avLst/>
          </a:prstGeom>
          <a:solidFill>
            <a:srgbClr val="1640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640E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10"/>
          <p:cNvPicPr preferRelativeResize="0"/>
          <p:nvPr/>
        </p:nvPicPr>
        <p:blipFill rotWithShape="1">
          <a:blip r:embed="rId3">
            <a:alphaModFix amt="88000"/>
          </a:blip>
          <a:srcRect/>
          <a:stretch/>
        </p:blipFill>
        <p:spPr>
          <a:xfrm>
            <a:off x="-27950" y="-105075"/>
            <a:ext cx="12279550" cy="704660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0"/>
          <p:cNvSpPr txBox="1"/>
          <p:nvPr/>
        </p:nvSpPr>
        <p:spPr>
          <a:xfrm>
            <a:off x="845845" y="3429000"/>
            <a:ext cx="5250155" cy="2594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2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DESIGN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2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INSPIRING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2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0"/>
          <p:cNvSpPr txBox="1"/>
          <p:nvPr/>
        </p:nvSpPr>
        <p:spPr>
          <a:xfrm>
            <a:off x="845845" y="2919822"/>
            <a:ext cx="43253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NATALIA ISD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10" descr="A white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0427" y="4633954"/>
            <a:ext cx="1716258" cy="539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0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40427" y="5269768"/>
            <a:ext cx="1628300" cy="75404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lt1">
                <a:alpha val="0"/>
              </a:scheme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95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1"/>
          <p:cNvSpPr/>
          <p:nvPr/>
        </p:nvSpPr>
        <p:spPr>
          <a:xfrm>
            <a:off x="3205162" y="916941"/>
            <a:ext cx="1704975" cy="485775"/>
          </a:xfrm>
          <a:prstGeom prst="wedgeRoundRectCallout">
            <a:avLst>
              <a:gd name="adj1" fmla="val 45182"/>
              <a:gd name="adj2" fmla="val 85506"/>
              <a:gd name="adj3" fmla="val 16667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CTE Building Improvements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1"/>
          <p:cNvSpPr/>
          <p:nvPr/>
        </p:nvSpPr>
        <p:spPr>
          <a:xfrm>
            <a:off x="4424363" y="1833563"/>
            <a:ext cx="723900" cy="290512"/>
          </a:xfrm>
          <a:custGeom>
            <a:avLst/>
            <a:gdLst/>
            <a:ahLst/>
            <a:cxnLst/>
            <a:rect l="l" t="t" r="r" b="b"/>
            <a:pathLst>
              <a:path w="723900" h="290512" extrusionOk="0">
                <a:moveTo>
                  <a:pt x="723900" y="0"/>
                </a:moveTo>
                <a:lnTo>
                  <a:pt x="200025" y="290512"/>
                </a:lnTo>
                <a:lnTo>
                  <a:pt x="0" y="219075"/>
                </a:lnTo>
                <a:lnTo>
                  <a:pt x="0" y="166687"/>
                </a:lnTo>
              </a:path>
            </a:pathLst>
          </a:custGeom>
          <a:noFill/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1"/>
          <p:cNvSpPr/>
          <p:nvPr/>
        </p:nvSpPr>
        <p:spPr>
          <a:xfrm>
            <a:off x="4481513" y="1452563"/>
            <a:ext cx="595312" cy="485775"/>
          </a:xfrm>
          <a:custGeom>
            <a:avLst/>
            <a:gdLst/>
            <a:ahLst/>
            <a:cxnLst/>
            <a:rect l="l" t="t" r="r" b="b"/>
            <a:pathLst>
              <a:path w="595312" h="485775" extrusionOk="0">
                <a:moveTo>
                  <a:pt x="0" y="485775"/>
                </a:moveTo>
                <a:lnTo>
                  <a:pt x="357187" y="295275"/>
                </a:lnTo>
                <a:lnTo>
                  <a:pt x="52387" y="209550"/>
                </a:lnTo>
                <a:lnTo>
                  <a:pt x="57150" y="114300"/>
                </a:lnTo>
                <a:lnTo>
                  <a:pt x="180975" y="38100"/>
                </a:lnTo>
                <a:lnTo>
                  <a:pt x="280987" y="0"/>
                </a:lnTo>
                <a:lnTo>
                  <a:pt x="595312" y="80962"/>
                </a:lnTo>
              </a:path>
            </a:pathLst>
          </a:custGeom>
          <a:noFill/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1"/>
          <p:cNvSpPr/>
          <p:nvPr/>
        </p:nvSpPr>
        <p:spPr>
          <a:xfrm>
            <a:off x="8286751" y="1881187"/>
            <a:ext cx="2147888" cy="485775"/>
          </a:xfrm>
          <a:prstGeom prst="wedgeRoundRectCallout">
            <a:avLst>
              <a:gd name="adj1" fmla="val 48358"/>
              <a:gd name="adj2" fmla="val 118644"/>
              <a:gd name="adj3" fmla="val 16667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Early Childhood Center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Multi- Purpose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1"/>
          <p:cNvSpPr/>
          <p:nvPr/>
        </p:nvSpPr>
        <p:spPr>
          <a:xfrm>
            <a:off x="9340850" y="2508250"/>
            <a:ext cx="1517650" cy="1123950"/>
          </a:xfrm>
          <a:custGeom>
            <a:avLst/>
            <a:gdLst/>
            <a:ahLst/>
            <a:cxnLst/>
            <a:rect l="l" t="t" r="r" b="b"/>
            <a:pathLst>
              <a:path w="1517650" h="1123950" extrusionOk="0">
                <a:moveTo>
                  <a:pt x="571500" y="1123950"/>
                </a:moveTo>
                <a:lnTo>
                  <a:pt x="1517650" y="241300"/>
                </a:lnTo>
                <a:lnTo>
                  <a:pt x="1511300" y="165100"/>
                </a:lnTo>
                <a:lnTo>
                  <a:pt x="1270000" y="50800"/>
                </a:lnTo>
                <a:lnTo>
                  <a:pt x="965200" y="0"/>
                </a:lnTo>
                <a:lnTo>
                  <a:pt x="0" y="831850"/>
                </a:lnTo>
                <a:lnTo>
                  <a:pt x="177800" y="895350"/>
                </a:lnTo>
                <a:lnTo>
                  <a:pt x="101600" y="882650"/>
                </a:lnTo>
                <a:lnTo>
                  <a:pt x="177800" y="958850"/>
                </a:lnTo>
                <a:lnTo>
                  <a:pt x="298450" y="1016000"/>
                </a:lnTo>
                <a:lnTo>
                  <a:pt x="317500" y="1047750"/>
                </a:lnTo>
                <a:lnTo>
                  <a:pt x="571500" y="1123950"/>
                </a:lnTo>
                <a:close/>
              </a:path>
            </a:pathLst>
          </a:custGeom>
          <a:noFill/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1"/>
          <p:cNvSpPr/>
          <p:nvPr/>
        </p:nvSpPr>
        <p:spPr>
          <a:xfrm>
            <a:off x="10915650" y="2844800"/>
            <a:ext cx="311150" cy="288925"/>
          </a:xfrm>
          <a:custGeom>
            <a:avLst/>
            <a:gdLst/>
            <a:ahLst/>
            <a:cxnLst/>
            <a:rect l="l" t="t" r="r" b="b"/>
            <a:pathLst>
              <a:path w="311150" h="288925" extrusionOk="0">
                <a:moveTo>
                  <a:pt x="0" y="234950"/>
                </a:moveTo>
                <a:lnTo>
                  <a:pt x="168275" y="288925"/>
                </a:lnTo>
                <a:lnTo>
                  <a:pt x="292100" y="161925"/>
                </a:lnTo>
                <a:lnTo>
                  <a:pt x="311150" y="44450"/>
                </a:lnTo>
                <a:lnTo>
                  <a:pt x="231775" y="6350"/>
                </a:lnTo>
                <a:lnTo>
                  <a:pt x="139700" y="0"/>
                </a:lnTo>
                <a:lnTo>
                  <a:pt x="44450" y="95250"/>
                </a:lnTo>
                <a:lnTo>
                  <a:pt x="0" y="234950"/>
                </a:lnTo>
                <a:close/>
              </a:path>
            </a:pathLst>
          </a:custGeom>
          <a:noFill/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1"/>
          <p:cNvSpPr/>
          <p:nvPr/>
        </p:nvSpPr>
        <p:spPr>
          <a:xfrm>
            <a:off x="2476500" y="3389312"/>
            <a:ext cx="1947863" cy="485775"/>
          </a:xfrm>
          <a:prstGeom prst="wedgeRoundRectCallout">
            <a:avLst>
              <a:gd name="adj1" fmla="val 48358"/>
              <a:gd name="adj2" fmla="val 118644"/>
              <a:gd name="adj3" fmla="val 16667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Elementary Additions &amp; Renovations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1"/>
          <p:cNvSpPr/>
          <p:nvPr/>
        </p:nvSpPr>
        <p:spPr>
          <a:xfrm>
            <a:off x="3803650" y="3794125"/>
            <a:ext cx="1562100" cy="977900"/>
          </a:xfrm>
          <a:custGeom>
            <a:avLst/>
            <a:gdLst/>
            <a:ahLst/>
            <a:cxnLst/>
            <a:rect l="l" t="t" r="r" b="b"/>
            <a:pathLst>
              <a:path w="1562100" h="977900" extrusionOk="0">
                <a:moveTo>
                  <a:pt x="1092200" y="977900"/>
                </a:moveTo>
                <a:lnTo>
                  <a:pt x="3175" y="422275"/>
                </a:lnTo>
                <a:cubicBezTo>
                  <a:pt x="2117" y="386292"/>
                  <a:pt x="1058" y="350308"/>
                  <a:pt x="0" y="314325"/>
                </a:cubicBezTo>
                <a:lnTo>
                  <a:pt x="219075" y="85725"/>
                </a:lnTo>
                <a:lnTo>
                  <a:pt x="419100" y="0"/>
                </a:lnTo>
                <a:lnTo>
                  <a:pt x="1562100" y="549275"/>
                </a:lnTo>
                <a:lnTo>
                  <a:pt x="1562100" y="673100"/>
                </a:lnTo>
                <a:lnTo>
                  <a:pt x="1092200" y="977900"/>
                </a:lnTo>
                <a:close/>
              </a:path>
            </a:pathLst>
          </a:custGeom>
          <a:noFill/>
          <a:ln w="254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1"/>
          <p:cNvSpPr/>
          <p:nvPr/>
        </p:nvSpPr>
        <p:spPr>
          <a:xfrm>
            <a:off x="5222875" y="3952875"/>
            <a:ext cx="1203325" cy="1228725"/>
          </a:xfrm>
          <a:custGeom>
            <a:avLst/>
            <a:gdLst/>
            <a:ahLst/>
            <a:cxnLst/>
            <a:rect l="l" t="t" r="r" b="b"/>
            <a:pathLst>
              <a:path w="1203325" h="1228725" extrusionOk="0">
                <a:moveTo>
                  <a:pt x="327025" y="1228725"/>
                </a:moveTo>
                <a:lnTo>
                  <a:pt x="6350" y="1203325"/>
                </a:lnTo>
                <a:lnTo>
                  <a:pt x="0" y="1111250"/>
                </a:lnTo>
                <a:lnTo>
                  <a:pt x="41275" y="955675"/>
                </a:lnTo>
                <a:lnTo>
                  <a:pt x="41275" y="923925"/>
                </a:lnTo>
                <a:lnTo>
                  <a:pt x="171450" y="539750"/>
                </a:lnTo>
                <a:lnTo>
                  <a:pt x="415925" y="539750"/>
                </a:lnTo>
                <a:lnTo>
                  <a:pt x="565150" y="47625"/>
                </a:lnTo>
                <a:lnTo>
                  <a:pt x="889000" y="0"/>
                </a:lnTo>
                <a:lnTo>
                  <a:pt x="1200150" y="98425"/>
                </a:lnTo>
                <a:lnTo>
                  <a:pt x="1203325" y="171450"/>
                </a:lnTo>
                <a:lnTo>
                  <a:pt x="971550" y="1073150"/>
                </a:lnTo>
                <a:lnTo>
                  <a:pt x="930275" y="1066800"/>
                </a:lnTo>
                <a:lnTo>
                  <a:pt x="917575" y="1162050"/>
                </a:lnTo>
                <a:lnTo>
                  <a:pt x="647700" y="1133475"/>
                </a:lnTo>
                <a:lnTo>
                  <a:pt x="619125" y="1219200"/>
                </a:lnTo>
                <a:lnTo>
                  <a:pt x="457200" y="1196975"/>
                </a:lnTo>
              </a:path>
            </a:pathLst>
          </a:custGeom>
          <a:noFill/>
          <a:ln w="254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1"/>
          <p:cNvSpPr txBox="1"/>
          <p:nvPr/>
        </p:nvSpPr>
        <p:spPr>
          <a:xfrm>
            <a:off x="106677" y="5828254"/>
            <a:ext cx="398145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Natalia ISD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1"/>
          <p:cNvSpPr txBox="1"/>
          <p:nvPr/>
        </p:nvSpPr>
        <p:spPr>
          <a:xfrm>
            <a:off x="106677" y="6124809"/>
            <a:ext cx="3696973" cy="57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District Improvements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0"/>
            <a:ext cx="351129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1300" y="1131768"/>
            <a:ext cx="8680701" cy="5231533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3"/>
          <p:cNvSpPr txBox="1"/>
          <p:nvPr/>
        </p:nvSpPr>
        <p:spPr>
          <a:xfrm>
            <a:off x="255650" y="634975"/>
            <a:ext cx="30000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ELEMENTARY SCHOOL</a:t>
            </a:r>
            <a:endParaRPr sz="1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ADDITIONS &amp; RENOVATIONS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3"/>
          <p:cNvSpPr txBox="1"/>
          <p:nvPr/>
        </p:nvSpPr>
        <p:spPr>
          <a:xfrm>
            <a:off x="255650" y="1531225"/>
            <a:ext cx="3000000" cy="2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●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 10 general classrooms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●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 1 ALE classroom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●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Renovate to create Admin. Suite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●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Renovate to create Library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●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Renovate to create Clinic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●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Relocate Playground to new Secured Courtyard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b78b788e1e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b78b788e1e_0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Google Shape;101;g2b78b788e1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99" y="365125"/>
            <a:ext cx="10444000" cy="568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89691"/>
            <a:ext cx="12191998" cy="482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" y="0"/>
            <a:ext cx="35112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4"/>
          <p:cNvSpPr txBox="1"/>
          <p:nvPr/>
        </p:nvSpPr>
        <p:spPr>
          <a:xfrm>
            <a:off x="255650" y="634975"/>
            <a:ext cx="30000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CTE/AG PROGRAM</a:t>
            </a:r>
            <a:endParaRPr sz="1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ADDITIONS &amp; RENOVATIONS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4"/>
          <p:cNvSpPr txBox="1"/>
          <p:nvPr/>
        </p:nvSpPr>
        <p:spPr>
          <a:xfrm>
            <a:off x="255650" y="1531225"/>
            <a:ext cx="3000000" cy="1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●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Renovate CTE Shops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●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Renovate CTE Classrooms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●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Address Code Issues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●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Address Accessibility Issues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g2683f32ff62_0_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2925" y="1191775"/>
            <a:ext cx="10399073" cy="522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2683f32ff62_0_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" y="0"/>
            <a:ext cx="35112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2683f32ff62_0_15"/>
          <p:cNvSpPr txBox="1"/>
          <p:nvPr/>
        </p:nvSpPr>
        <p:spPr>
          <a:xfrm>
            <a:off x="103250" y="634975"/>
            <a:ext cx="33192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EARLY CHILDHOOD CENTER</a:t>
            </a:r>
            <a:endParaRPr sz="1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ADDITIONS &amp; RENOVATIONS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2683f32ff62_0_15"/>
          <p:cNvSpPr txBox="1"/>
          <p:nvPr/>
        </p:nvSpPr>
        <p:spPr>
          <a:xfrm>
            <a:off x="255650" y="1531225"/>
            <a:ext cx="3000000" cy="18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●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 Multi-Purpose Room with Restrooms/Custodial/Storage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●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 Classrooms Vacated (1st Grade move to ES)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●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Remove Maintenance Storage Building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g2683f32ff62_0_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75675" y="6072900"/>
            <a:ext cx="2616325" cy="36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2683f32ff62_0_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96675" y="5768100"/>
            <a:ext cx="1174375" cy="23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2683f32ff62_0_15"/>
          <p:cNvSpPr/>
          <p:nvPr/>
        </p:nvSpPr>
        <p:spPr>
          <a:xfrm>
            <a:off x="10560450" y="3849075"/>
            <a:ext cx="1338600" cy="482700"/>
          </a:xfrm>
          <a:prstGeom prst="wedgeRoundRectCallout">
            <a:avLst>
              <a:gd name="adj1" fmla="val -80631"/>
              <a:gd name="adj2" fmla="val -173008"/>
              <a:gd name="adj3" fmla="val 16667"/>
            </a:avLst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Multi-Purpose Room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2683f32ff62_0_15"/>
          <p:cNvSpPr/>
          <p:nvPr/>
        </p:nvSpPr>
        <p:spPr>
          <a:xfrm>
            <a:off x="10161275" y="1349275"/>
            <a:ext cx="1050900" cy="368100"/>
          </a:xfrm>
          <a:prstGeom prst="wedgeRoundRectCallout">
            <a:avLst>
              <a:gd name="adj1" fmla="val 9385"/>
              <a:gd name="adj2" fmla="val 305488"/>
              <a:gd name="adj3" fmla="val 16667"/>
            </a:avLst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Restrooms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8"/>
          <p:cNvSpPr txBox="1">
            <a:spLocks noGrp="1"/>
          </p:cNvSpPr>
          <p:nvPr>
            <p:ph type="subTitle" idx="1"/>
          </p:nvPr>
        </p:nvSpPr>
        <p:spPr>
          <a:xfrm>
            <a:off x="3825854" y="290633"/>
            <a:ext cx="5534455" cy="518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/>
              <a:t>PRELIMINARY </a:t>
            </a:r>
            <a:r>
              <a:rPr lang="en-US" b="1" u="sng"/>
              <a:t>COST ESTIMATES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b="1"/>
          </a:p>
        </p:txBody>
      </p:sp>
      <p:pic>
        <p:nvPicPr>
          <p:cNvPr id="287" name="Google Shape;287;p18" descr="A blue and black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224" y="185592"/>
            <a:ext cx="3357169" cy="72880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8" name="Google Shape;288;p18"/>
          <p:cNvGraphicFramePr/>
          <p:nvPr/>
        </p:nvGraphicFramePr>
        <p:xfrm>
          <a:off x="881306" y="939258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{46DE1E62-579A-41D4-B87B-CB1058F46C1F}</a:tableStyleId>
              </a:tblPr>
              <a:tblGrid>
                <a:gridCol w="3120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ITEM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COST EST.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NOTES/OTHER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700" b="1" u="none" strike="noStrike" cap="none"/>
                        <a:t>EARLY CHILDHOOD CENTER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$3,110,000   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Vacate 4 classrooms (to Elementary)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New Multi-purpose Room/Gym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Remove Maintenance Bldg.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Add classrooms for Music &amp; Art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D8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ELEMENTARY SCHOOL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$8,970,000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Add 10 classrooms and 1 ALE classroom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New Library (from Existing Cafeteria)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New Front Office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D8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CTE/AG BUILDING (Reno)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$4,680,000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Renovate existing building, include 3 classrooms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D8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CTE BUILDING (New)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$3,480,000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New Bldg. with 4 classrooms with 1 Open Bay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D8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CONSTRUCTION COST EST.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$20,240,000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Construction Estimate (EC, Elem, CTE/AG)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TOTAL EST. w/SOFT COSTS (25%)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$25,300,000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Total Project Cost Estimate (EC, Elem, CTE/AG)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BASEBALL &amp; SOFTBALL FIELDS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$  5,555,895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New Fields, Concessions, Seating, Dugouts, Lighting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7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TOTAL ESTIMATE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D5DB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$30,855,895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Preliminary Total Estimated Costs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D5DB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7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ESTIMATED BOND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$ 22,000,000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Estimated Bond Funds at Current I&amp;S Tax Rate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E1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89" name="Google Shape;28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4129" y="6269776"/>
            <a:ext cx="1465086" cy="48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57" y="6451258"/>
            <a:ext cx="566994" cy="327488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8"/>
          <p:cNvSpPr txBox="1"/>
          <p:nvPr/>
        </p:nvSpPr>
        <p:spPr>
          <a:xfrm>
            <a:off x="751441" y="6387032"/>
            <a:ext cx="7610097" cy="369332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 estimates shown above can/will change as scope becomes more defined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77426" y="290632"/>
            <a:ext cx="1270217" cy="623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b6a22048be_0_10"/>
          <p:cNvSpPr txBox="1">
            <a:spLocks noGrp="1"/>
          </p:cNvSpPr>
          <p:nvPr>
            <p:ph type="subTitle" idx="1"/>
          </p:nvPr>
        </p:nvSpPr>
        <p:spPr>
          <a:xfrm>
            <a:off x="3825854" y="290633"/>
            <a:ext cx="5534400" cy="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/>
              <a:t>PRELIMINARY </a:t>
            </a:r>
            <a:r>
              <a:rPr lang="en-US" b="1" u="sng"/>
              <a:t>COST ESTIMATES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/>
          </a:p>
        </p:txBody>
      </p:sp>
      <p:pic>
        <p:nvPicPr>
          <p:cNvPr id="298" name="Google Shape;298;g2b6a22048be_0_10" descr="A blue and black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224" y="185592"/>
            <a:ext cx="3357168" cy="72880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9" name="Google Shape;299;g2b6a22048be_0_10"/>
          <p:cNvGraphicFramePr/>
          <p:nvPr/>
        </p:nvGraphicFramePr>
        <p:xfrm>
          <a:off x="910881" y="914408"/>
          <a:ext cx="10003075" cy="5894000"/>
        </p:xfrm>
        <a:graphic>
          <a:graphicData uri="http://schemas.openxmlformats.org/drawingml/2006/table">
            <a:tbl>
              <a:tblPr firstRow="1" bandRow="1">
                <a:noFill/>
                <a:tableStyleId>{46DE1E62-579A-41D4-B87B-CB1058F46C1F}</a:tableStyleId>
              </a:tblPr>
              <a:tblGrid>
                <a:gridCol w="3120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ITEM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COST EST.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NOTES/OTHER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500" u="none" strike="noStrike" cap="none"/>
                        <a:t>EARLY CHILDHOOD CENTER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u="none" strike="noStrike" cap="none"/>
                        <a:t>$3,110,000   </a:t>
                      </a:r>
                      <a:endParaRPr sz="15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u="none" strike="noStrike" cap="none"/>
                        <a:t>Vacate 4 classrooms (to Elementary)</a:t>
                      </a:r>
                      <a:endParaRPr sz="15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u="none" strike="noStrike" cap="none"/>
                        <a:t>New Multi-purpose Room/Gym</a:t>
                      </a:r>
                      <a:endParaRPr sz="15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u="none" strike="noStrike" cap="none"/>
                        <a:t>Remove Maintenance Bldg.</a:t>
                      </a:r>
                      <a:endParaRPr sz="15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u="none" strike="noStrike" cap="none"/>
                        <a:t>Add classrooms for Music &amp; Art</a:t>
                      </a:r>
                      <a:endParaRPr sz="15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rgbClr val="A4C2F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ELEMENTARY SCHOOL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$8,970,000</a:t>
                      </a:r>
                      <a:endParaRPr sz="15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Add 10 classrooms and 1 ALE classroom</a:t>
                      </a:r>
                      <a:endParaRPr sz="15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New Library (from Existing Cafeteria)</a:t>
                      </a:r>
                      <a:endParaRPr sz="15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New Front Office</a:t>
                      </a:r>
                      <a:endParaRPr sz="15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4C2F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4C2F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4C2F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CTE/AG BUILDING (Reno)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T w="254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$4,680,000</a:t>
                      </a:r>
                      <a:endParaRPr sz="1500" u="none" strike="noStrike" cap="none"/>
                    </a:p>
                  </a:txBody>
                  <a:tcPr marL="91450" marR="91450" marT="45725" marB="45725">
                    <a:lnT w="254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Renovate existing building, include 3 classrooms</a:t>
                      </a:r>
                      <a:endParaRPr sz="1500" u="none" strike="noStrike" cap="none"/>
                    </a:p>
                  </a:txBody>
                  <a:tcPr marL="91450" marR="91450" marT="45725" marB="45725">
                    <a:lnT w="12700" cap="flat" cmpd="sng">
                      <a:solidFill>
                        <a:srgbClr val="A4C2F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u="none" strike="noStrike" cap="none"/>
                        <a:t>CTE BUILDING (New)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u="none" strike="noStrike" cap="none"/>
                        <a:t>$3,480,000</a:t>
                      </a:r>
                      <a:endParaRPr sz="1500" u="none" strike="noStrike" cap="none"/>
                    </a:p>
                  </a:txBody>
                  <a:tcPr marL="91450" marR="91450" marT="45725" marB="45725"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u="none" strike="noStrike" cap="none"/>
                        <a:t>New Bldg. with 4 classrooms with 1 Open Bay</a:t>
                      </a:r>
                      <a:endParaRPr sz="1500" u="none" strike="noStrike" cap="none"/>
                    </a:p>
                  </a:txBody>
                  <a:tcPr marL="91450" marR="91450" marT="45725" marB="45725"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CONSTRUCTION COST EST.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$13,650,000</a:t>
                      </a:r>
                      <a:endParaRPr sz="15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Construction Estimate (Elem, CTE/AG)</a:t>
                      </a:r>
                      <a:endParaRPr sz="15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TOTAL EST. w/SOFT COSTS (25%)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$17,062,500</a:t>
                      </a:r>
                      <a:endParaRPr sz="15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Total Project Cost Estimate (Elem, CTE/AG)</a:t>
                      </a:r>
                      <a:endParaRPr sz="15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BASEBALL &amp; SOFTBALL FIELDS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$  5,</a:t>
                      </a:r>
                      <a:r>
                        <a:rPr lang="en-US" sz="1500" b="1"/>
                        <a:t>555,895</a:t>
                      </a:r>
                      <a:endParaRPr sz="1500" u="none" strike="noStrike" cap="none"/>
                    </a:p>
                  </a:txBody>
                  <a:tcPr marL="91450" marR="91450" marT="45725" marB="45725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New Fields, Concessions, Seating, Dugouts, Lighting</a:t>
                      </a:r>
                      <a:endParaRPr sz="1500" b="1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/>
                        <a:t>$5,555,895+ $401,605 added from increased bond capacity to move fields for parking</a:t>
                      </a:r>
                      <a:endParaRPr sz="1500" b="1"/>
                    </a:p>
                  </a:txBody>
                  <a:tcPr marL="91450" marR="91450" marT="45725" marB="45725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7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TOTAL ESTIMATE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$22,618,395</a:t>
                      </a:r>
                      <a:endParaRPr sz="15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Preliminary Total Estimated Costs</a:t>
                      </a:r>
                      <a:endParaRPr sz="15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3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endParaRPr sz="1500" b="1" u="none" strike="noStrike" cap="none"/>
                    </a:p>
                  </a:txBody>
                  <a:tcPr marL="91450" marR="91450" marT="45725" marB="45725" anchor="ctr"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$401,605</a:t>
                      </a:r>
                      <a:endParaRPr sz="1500" b="1" u="none" strike="noStrike" cap="none"/>
                    </a:p>
                  </a:txBody>
                  <a:tcPr marL="91450" marR="91450" marT="45725" marB="45725"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/>
                        <a:t>Increase in bond capacity to move the Baseball/Softball - $5,555,895+ $401,605 added from increased bond capacity to move fields for parking</a:t>
                      </a:r>
                      <a:endParaRPr sz="1500" b="1" u="none" strike="noStrike" cap="none"/>
                    </a:p>
                  </a:txBody>
                  <a:tcPr marL="91450" marR="91450" marT="45725" marB="45725"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95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UPDATED BOND CAPACITY </a:t>
                      </a:r>
                      <a:endParaRPr sz="1500" b="1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$ 23,020,000</a:t>
                      </a:r>
                      <a:endParaRPr sz="1500" b="1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Estimated Bond Funds at Current I&amp;S Tax Rate</a:t>
                      </a:r>
                      <a:endParaRPr sz="1500" b="1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00" name="Google Shape;300;g2b6a22048be_0_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4129" y="6269776"/>
            <a:ext cx="1465086" cy="48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2b6a22048be_0_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57" y="6451258"/>
            <a:ext cx="566994" cy="327488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2b6a22048be_0_10"/>
          <p:cNvSpPr txBox="1"/>
          <p:nvPr/>
        </p:nvSpPr>
        <p:spPr>
          <a:xfrm>
            <a:off x="3655623" y="501524"/>
            <a:ext cx="6186300" cy="307800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 estimates shown above can/will change as scope becomes more defined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g2b6a22048be_0_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77426" y="290632"/>
            <a:ext cx="1270217" cy="623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9"/>
          <p:cNvSpPr txBox="1">
            <a:spLocks noGrp="1"/>
          </p:cNvSpPr>
          <p:nvPr>
            <p:ph type="subTitle" idx="1"/>
          </p:nvPr>
        </p:nvSpPr>
        <p:spPr>
          <a:xfrm>
            <a:off x="532403" y="1022991"/>
            <a:ext cx="11127194" cy="566873"/>
          </a:xfrm>
          <a:prstGeom prst="rect">
            <a:avLst/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/>
              <a:t>FUNDING THE BOND</a:t>
            </a:r>
            <a:endParaRPr/>
          </a:p>
        </p:txBody>
      </p:sp>
      <p:pic>
        <p:nvPicPr>
          <p:cNvPr id="309" name="Google Shape;309;p19" descr="A blue and black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224" y="185592"/>
            <a:ext cx="3357169" cy="72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4129" y="6269776"/>
            <a:ext cx="1465086" cy="48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57" y="6451258"/>
            <a:ext cx="566994" cy="327488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9"/>
          <p:cNvSpPr txBox="1"/>
          <p:nvPr/>
        </p:nvSpPr>
        <p:spPr>
          <a:xfrm>
            <a:off x="532403" y="1901838"/>
            <a:ext cx="11174894" cy="4125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have a discussion regarding available funding.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$23,020,000 - NATALIA BOND CAPACITY w/NO TAX INCREASE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$0.399 – CURRENT NISD I&amp;S TAX RATE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b6b530655c_0_0"/>
          <p:cNvSpPr txBox="1">
            <a:spLocks noGrp="1"/>
          </p:cNvSpPr>
          <p:nvPr>
            <p:ph type="subTitle" idx="1"/>
          </p:nvPr>
        </p:nvSpPr>
        <p:spPr>
          <a:xfrm>
            <a:off x="532400" y="861200"/>
            <a:ext cx="11127300" cy="728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>
                <a:latin typeface="Oswald Medium"/>
                <a:ea typeface="Oswald Medium"/>
                <a:cs typeface="Oswald Medium"/>
                <a:sym typeface="Oswald Medium"/>
              </a:rPr>
              <a:t>SCHOOL FINANCE 101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318" name="Google Shape;318;g2b6b530655c_0_0" descr="A blue and black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224" y="185592"/>
            <a:ext cx="3357168" cy="72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2b6b530655c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4129" y="6269776"/>
            <a:ext cx="1465086" cy="48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2b6b530655c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57" y="6451258"/>
            <a:ext cx="566994" cy="327488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g2b6b530655c_0_0"/>
          <p:cNvSpPr txBox="1"/>
          <p:nvPr/>
        </p:nvSpPr>
        <p:spPr>
          <a:xfrm>
            <a:off x="1235775" y="1901850"/>
            <a:ext cx="4161600" cy="4715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Maintenance &amp; Operations </a:t>
            </a:r>
            <a:endParaRPr sz="22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(M&amp;O) Tax Rate </a:t>
            </a:r>
            <a:endParaRPr sz="2200" b="0" i="0" u="none" strike="noStrike" cap="none">
              <a:solidFill>
                <a:srgbClr val="000000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Funds used to operate a school district such as teacher salaries, utilities, equipment, supplies, etc.</a:t>
            </a:r>
            <a:endParaRPr sz="2200" b="0" i="0" u="none" strike="noStrike" cap="none">
              <a:solidFill>
                <a:srgbClr val="000000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Funding for “running” the district.</a:t>
            </a:r>
            <a:endParaRPr sz="2200" b="0" i="0" u="none" strike="noStrike" cap="none">
              <a:solidFill>
                <a:srgbClr val="000000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CURRENT NISD M&amp;O: $0.758</a:t>
            </a:r>
            <a:endParaRPr sz="22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322" name="Google Shape;322;g2b6b530655c_0_0"/>
          <p:cNvSpPr txBox="1"/>
          <p:nvPr/>
        </p:nvSpPr>
        <p:spPr>
          <a:xfrm>
            <a:off x="6608375" y="1901850"/>
            <a:ext cx="4161600" cy="47964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Interest &amp; Sinking </a:t>
            </a:r>
            <a:endParaRPr sz="22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(I&amp;S) Tax Rate</a:t>
            </a:r>
            <a:endParaRPr sz="22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May only be used for the repayment of bonds that were approved by the voters from a bond election. </a:t>
            </a:r>
            <a:endParaRPr sz="2200" b="0" i="0" u="none" strike="noStrike" cap="none">
              <a:solidFill>
                <a:srgbClr val="000000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Funding for “paying off district debt.”</a:t>
            </a:r>
            <a:endParaRPr sz="22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CURRENT NISD I&amp;S: $0.399</a:t>
            </a:r>
            <a:endParaRPr sz="22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1" descr="A blue and black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224" y="185592"/>
            <a:ext cx="3357169" cy="72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4129" y="6269776"/>
            <a:ext cx="1465086" cy="48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57" y="6451258"/>
            <a:ext cx="566994" cy="327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31951" y="1037250"/>
            <a:ext cx="8403123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22" descr="A blue and black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224" y="185592"/>
            <a:ext cx="3357169" cy="72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4129" y="6269776"/>
            <a:ext cx="1465086" cy="48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57" y="6451258"/>
            <a:ext cx="566994" cy="327488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2"/>
          <p:cNvSpPr txBox="1"/>
          <p:nvPr/>
        </p:nvSpPr>
        <p:spPr>
          <a:xfrm>
            <a:off x="1891850" y="914400"/>
            <a:ext cx="8907600" cy="5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ELECTION - May 5, 2024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the board calls for a bond election, there could be two bond propositions: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Proposition A - Elementary and AG - $17,465,000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Proposition B - Athletics - $5,555,000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Interest and Sinking Tax Rate increase to fund the bond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 law requires this language on the ballot: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0"/>
              <a:buFont typeface="Arial"/>
              <a:buNone/>
            </a:pPr>
            <a:r>
              <a:rPr lang="en-US" sz="3450" b="1" i="0" u="none" strike="noStrike" cap="none">
                <a:solidFill>
                  <a:srgbClr val="FF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THIS IS A PROPERTY TAX INCREASE</a:t>
            </a:r>
            <a:endParaRPr sz="52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g2b6b530655c_0_9" descr="A blue and black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224" y="185592"/>
            <a:ext cx="3357168" cy="72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2b6b530655c_0_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4129" y="6269776"/>
            <a:ext cx="1465086" cy="48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2b6b530655c_0_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57" y="6451258"/>
            <a:ext cx="566994" cy="327488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2b6b530655c_0_9"/>
          <p:cNvSpPr txBox="1"/>
          <p:nvPr/>
        </p:nvSpPr>
        <p:spPr>
          <a:xfrm>
            <a:off x="1041725" y="914400"/>
            <a:ext cx="9901500" cy="7287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BEFORE YOU LEAVE</a:t>
            </a: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g2b6b530655c_0_9"/>
          <p:cNvSpPr txBox="1"/>
          <p:nvPr/>
        </p:nvSpPr>
        <p:spPr>
          <a:xfrm>
            <a:off x="476013" y="4930575"/>
            <a:ext cx="10683900" cy="13392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REMEMBER TO LEAVE US YOUR FEEDBACK DOCUMENT</a:t>
            </a:r>
            <a:endParaRPr sz="2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-"/>
            </a:pPr>
            <a:r>
              <a:rPr lang="en-US"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will review all feedback comments</a:t>
            </a:r>
            <a:endParaRPr sz="2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-"/>
            </a:pPr>
            <a:r>
              <a:rPr lang="en-US"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feedback is important to us through this process</a:t>
            </a:r>
            <a:endParaRPr sz="2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g2b6b530655c_0_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72426" y="1643099"/>
            <a:ext cx="4417824" cy="32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g2b5b146621f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2125" y="165925"/>
            <a:ext cx="8667750" cy="604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>
            <a:spLocks noGrp="1"/>
          </p:cNvSpPr>
          <p:nvPr>
            <p:ph type="ctrTitle"/>
          </p:nvPr>
        </p:nvSpPr>
        <p:spPr>
          <a:xfrm>
            <a:off x="1619567" y="832652"/>
            <a:ext cx="9144000" cy="728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/>
              <a:t>NATALIA BOND PLANNING</a:t>
            </a:r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534563" y="1541944"/>
            <a:ext cx="11314007" cy="561791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 b="1"/>
              <a:t>UPDATE CURRENT STATUS</a:t>
            </a:r>
            <a:endParaRPr/>
          </a:p>
        </p:txBody>
      </p:sp>
      <p:pic>
        <p:nvPicPr>
          <p:cNvPr id="108" name="Google Shape;108;p3" descr="A blue and black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224" y="185592"/>
            <a:ext cx="3357169" cy="72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4129" y="6269776"/>
            <a:ext cx="1465086" cy="48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57" y="6451258"/>
            <a:ext cx="566994" cy="32748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474875" y="2556872"/>
            <a:ext cx="101766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NISD Selected AG|CM for bond planning</a:t>
            </a: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district bond planning committee was formed</a:t>
            </a: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■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School Board Members, 4 Principals, 3 Assistant Principals, AD, Ag Teachers, Safety Coordinator</a:t>
            </a: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■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Campus meetings and committee meetings</a:t>
            </a: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NISD Selected Pfluger Architects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Understanding Priorities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Preliminary Cost Estimating Efforts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g2b6b530655c_4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700" y="854801"/>
            <a:ext cx="10066600" cy="566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g26856da2918_0_6" descr="A blue and black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224" y="185592"/>
            <a:ext cx="3357168" cy="72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26856da2918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4129" y="6269776"/>
            <a:ext cx="1465086" cy="48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26856da2918_0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57" y="6451258"/>
            <a:ext cx="566994" cy="327488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26856da2918_0_6"/>
          <p:cNvSpPr txBox="1"/>
          <p:nvPr/>
        </p:nvSpPr>
        <p:spPr>
          <a:xfrm>
            <a:off x="4450425" y="242200"/>
            <a:ext cx="4545000" cy="61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 TIMELINE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g26856da2918_0_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1200" y="1066800"/>
            <a:ext cx="9190957" cy="571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g26856da2918_0_17" descr="A blue and black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224" y="185592"/>
            <a:ext cx="3357168" cy="72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26856da2918_0_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4129" y="6269776"/>
            <a:ext cx="1465086" cy="48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26856da2918_0_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57" y="6451258"/>
            <a:ext cx="566994" cy="327488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26856da2918_0_17"/>
          <p:cNvSpPr txBox="1"/>
          <p:nvPr/>
        </p:nvSpPr>
        <p:spPr>
          <a:xfrm>
            <a:off x="4450425" y="242200"/>
            <a:ext cx="4545000" cy="61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 TIMELINE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g26856da2918_0_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291" y="1242625"/>
            <a:ext cx="11211426" cy="299375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g26856da2918_0_17"/>
          <p:cNvSpPr/>
          <p:nvPr/>
        </p:nvSpPr>
        <p:spPr>
          <a:xfrm rot="-2352122">
            <a:off x="34091" y="4248762"/>
            <a:ext cx="1425821" cy="61557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ctrTitle"/>
          </p:nvPr>
        </p:nvSpPr>
        <p:spPr>
          <a:xfrm>
            <a:off x="1619567" y="832652"/>
            <a:ext cx="9144000" cy="728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/>
              <a:t>NATALIA BOND PLANNING</a:t>
            </a:r>
            <a:endParaRPr/>
          </a:p>
        </p:txBody>
      </p:sp>
      <p:sp>
        <p:nvSpPr>
          <p:cNvPr id="117" name="Google Shape;117;p4"/>
          <p:cNvSpPr txBox="1">
            <a:spLocks noGrp="1"/>
          </p:cNvSpPr>
          <p:nvPr>
            <p:ph type="subTitle" idx="1"/>
          </p:nvPr>
        </p:nvSpPr>
        <p:spPr>
          <a:xfrm>
            <a:off x="532403" y="1527398"/>
            <a:ext cx="11127194" cy="566873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/>
              <a:t>NATALIA IDENTIFIED PRIORITIES</a:t>
            </a:r>
            <a:endParaRPr/>
          </a:p>
        </p:txBody>
      </p:sp>
      <p:pic>
        <p:nvPicPr>
          <p:cNvPr id="118" name="Google Shape;118;p4" descr="A blue and black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224" y="185592"/>
            <a:ext cx="3357169" cy="72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4129" y="6269776"/>
            <a:ext cx="1465086" cy="48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57" y="6451258"/>
            <a:ext cx="566994" cy="32748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"/>
          <p:cNvSpPr txBox="1"/>
          <p:nvPr/>
        </p:nvSpPr>
        <p:spPr>
          <a:xfrm>
            <a:off x="508550" y="2563100"/>
            <a:ext cx="11175000" cy="38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ELEMENTARY SCHOOL – Addition/Renovation</a:t>
            </a: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ATHLETICS – New Fields &amp; Concessions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CTE/AG BUILDING – Addition/Renovation</a:t>
            </a: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EARLY CHILDHOOD CENTER – Addition/Renovation</a:t>
            </a: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AREAS OF CONCERN:</a:t>
            </a: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○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Elementary Gym</a:t>
            </a: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○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Parking</a:t>
            </a: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 txBox="1">
            <a:spLocks noGrp="1"/>
          </p:cNvSpPr>
          <p:nvPr>
            <p:ph type="subTitle" idx="1"/>
          </p:nvPr>
        </p:nvSpPr>
        <p:spPr>
          <a:xfrm>
            <a:off x="532403" y="1022991"/>
            <a:ext cx="11127194" cy="566873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/>
              <a:t>PRELIMINARY/CONCEPTUAL DESIGN IDEAS</a:t>
            </a:r>
            <a:endParaRPr/>
          </a:p>
        </p:txBody>
      </p:sp>
      <p:pic>
        <p:nvPicPr>
          <p:cNvPr id="151" name="Google Shape;151;p6" descr="A blue and black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224" y="185592"/>
            <a:ext cx="3357169" cy="72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4129" y="6269776"/>
            <a:ext cx="1465086" cy="48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57" y="6451258"/>
            <a:ext cx="566994" cy="32748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 txBox="1"/>
          <p:nvPr/>
        </p:nvSpPr>
        <p:spPr>
          <a:xfrm>
            <a:off x="532403" y="1901838"/>
            <a:ext cx="11174894" cy="4770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ELEMENTARY SCHOOL – Addition/Renovation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New Classrooms and 1 New ALE Classroom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Library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Nurses Room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Life Skills Room with Restroom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Enclosed Courtyard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Administrative Offices (New Front Entrance)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311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311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b79a57ebcc_0_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2b79a57ebcc_0_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" name="Google Shape;129;g2b79a57ebcc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-876994"/>
            <a:ext cx="9144000" cy="7010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b79a57ebcc_0_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b79a57ebcc_0_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" name="Google Shape;137;g2b79a57ebcc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118250"/>
            <a:ext cx="9144001" cy="644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b79a57ebcc_0_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2b79a57ebcc_0_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5" name="Google Shape;145;g2b79a57ebcc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890150"/>
            <a:ext cx="9144001" cy="543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 txBox="1">
            <a:spLocks noGrp="1"/>
          </p:cNvSpPr>
          <p:nvPr>
            <p:ph type="subTitle" idx="1"/>
          </p:nvPr>
        </p:nvSpPr>
        <p:spPr>
          <a:xfrm>
            <a:off x="532403" y="1022991"/>
            <a:ext cx="11127194" cy="566873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/>
              <a:t>PRELIMINARY/CONCEPTUAL DESIGN IDEAS</a:t>
            </a:r>
            <a:endParaRPr/>
          </a:p>
        </p:txBody>
      </p:sp>
      <p:pic>
        <p:nvPicPr>
          <p:cNvPr id="160" name="Google Shape;160;p8" descr="A blue and black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224" y="185592"/>
            <a:ext cx="3357169" cy="72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4129" y="6269776"/>
            <a:ext cx="1465086" cy="48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57" y="6451258"/>
            <a:ext cx="566994" cy="32748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8"/>
          <p:cNvSpPr txBox="1"/>
          <p:nvPr/>
        </p:nvSpPr>
        <p:spPr>
          <a:xfrm>
            <a:off x="532403" y="1901838"/>
            <a:ext cx="11174894" cy="4770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ATHLETICS – New Fields &amp; Concessions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Turf – Baseball &amp; Softball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Lighting, New Fencing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Dugouts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Seating (approx. 250) at each field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Scoreboards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Drainage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Announcer Box at both fields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1035</Words>
  <Application>Microsoft Office PowerPoint</Application>
  <PresentationFormat>Widescreen</PresentationFormat>
  <Paragraphs>218</Paragraphs>
  <Slides>33</Slides>
  <Notes>33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Roboto</vt:lpstr>
      <vt:lpstr>Calibri</vt:lpstr>
      <vt:lpstr>Arial</vt:lpstr>
      <vt:lpstr>Oswald Medium</vt:lpstr>
      <vt:lpstr>Office Theme</vt:lpstr>
      <vt:lpstr>NATALIA ISD  BOND Community Meeting February 7, 2024, at 6:00 pm</vt:lpstr>
      <vt:lpstr>PowerPoint Presentation</vt:lpstr>
      <vt:lpstr>NATALIA BOND PLANNING</vt:lpstr>
      <vt:lpstr>NATALIA BOND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NATALIA BOND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NATALIA ISD  BOND Community Meeting February 7, 2024, at 6:00 pm</dc:title>
  <dc:creator>Wayne Pruski</dc:creator>
  <cp:lastModifiedBy>Shelby Montgomery</cp:lastModifiedBy>
  <cp:revision>2</cp:revision>
  <dcterms:created xsi:type="dcterms:W3CDTF">2023-11-29T13:33:25Z</dcterms:created>
  <dcterms:modified xsi:type="dcterms:W3CDTF">2024-02-13T19:45:25Z</dcterms:modified>
</cp:coreProperties>
</file>