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EF42BF"/>
    <a:srgbClr val="BB6DFF"/>
    <a:srgbClr val="E4418F"/>
    <a:srgbClr val="FFFFFF"/>
    <a:srgbClr val="FD6D2A"/>
    <a:srgbClr val="BB6DFC"/>
    <a:srgbClr val="FE6F37"/>
    <a:srgbClr val="38D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p:scale>
          <a:sx n="100" d="100"/>
          <a:sy n="100" d="100"/>
        </p:scale>
        <p:origin x="304" y="-160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C4A93D-1349-412F-8266-F37F6D42880B}"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C4A93D-1349-412F-8266-F37F6D42880B}"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C4A93D-1349-412F-8266-F37F6D42880B}"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C4A93D-1349-412F-8266-F37F6D42880B}"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4A93D-1349-412F-8266-F37F6D42880B}"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0C4A93D-1349-412F-8266-F37F6D42880B}" type="datetimeFigureOut">
              <a:rPr lang="en-US" smtClean="0"/>
              <a:t>1/24/2022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510AE8-853A-44F6-939C-F01120C2D7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phillips@mcpss.com"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tylesaveur.blogspot.com/2010_03_01_archive.html" TargetMode="Externa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566544" y="6840918"/>
            <a:ext cx="5177155" cy="1833182"/>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Arial Rounded MT Bold" pitchFamily="34" charset="0"/>
                <a:ea typeface="Alexis Marie" panose="02000603000000000000" pitchFamily="2" charset="0"/>
              </a:rPr>
              <a:t>Students are already working towards their 3</a:t>
            </a:r>
            <a:r>
              <a:rPr lang="en-US" altLang="en-US" sz="1400" baseline="30000" dirty="0">
                <a:latin typeface="Arial Rounded MT Bold" pitchFamily="34" charset="0"/>
                <a:ea typeface="Alexis Marie" panose="02000603000000000000" pitchFamily="2" charset="0"/>
              </a:rPr>
              <a:t>rd</a:t>
            </a:r>
            <a:r>
              <a:rPr lang="en-US" altLang="en-US" sz="1400" dirty="0">
                <a:latin typeface="Arial Rounded MT Bold" pitchFamily="34" charset="0"/>
                <a:ea typeface="Alexis Marie" panose="02000603000000000000" pitchFamily="2" charset="0"/>
              </a:rPr>
              <a:t> quarter AR goals. Please encourage your child to read for 30 minutes each night. </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Arial Rounded MT Bold" pitchFamily="34" charset="0"/>
                <a:ea typeface="Alexis Marie" panose="02000603000000000000" pitchFamily="2" charset="0"/>
              </a:rPr>
              <a:t>We will spend the entire quarter focusing on Fractions (Math). Students will have math homework every week for extra practice. </a:t>
            </a:r>
          </a:p>
          <a:p>
            <a:pPr marL="0" marR="0" lvl="0" indent="0" algn="ctr" defTabSz="914400" rtl="0" eaLnBrk="0" fontAlgn="base" latinLnBrk="0" hangingPunct="0">
              <a:lnSpc>
                <a:spcPct val="100000"/>
              </a:lnSpc>
              <a:spcBef>
                <a:spcPct val="0"/>
              </a:spcBef>
              <a:spcAft>
                <a:spcPct val="0"/>
              </a:spcAft>
              <a:buClrTx/>
              <a:buSzTx/>
              <a:buFontTx/>
              <a:buNone/>
            </a:pPr>
            <a:r>
              <a:rPr lang="en-US" altLang="en-US" sz="1600" dirty="0">
                <a:latin typeface="Bernard MT Condensed" panose="02050806060905020404" pitchFamily="18" charset="0"/>
                <a:ea typeface="Alexis Marie" panose="02000603000000000000" pitchFamily="2" charset="0"/>
              </a:rPr>
              <a:t>Welcome New Students:</a:t>
            </a:r>
          </a:p>
          <a:p>
            <a:pPr marL="0" marR="0" lvl="0" indent="0" algn="ctr" defTabSz="914400" rtl="0" eaLnBrk="0" fontAlgn="base" latinLnBrk="0" hangingPunct="0">
              <a:lnSpc>
                <a:spcPct val="100000"/>
              </a:lnSpc>
              <a:spcBef>
                <a:spcPct val="0"/>
              </a:spcBef>
              <a:spcAft>
                <a:spcPct val="0"/>
              </a:spcAft>
              <a:buClrTx/>
              <a:buSzTx/>
              <a:buFontTx/>
              <a:buNone/>
            </a:pPr>
            <a:r>
              <a:rPr lang="en-US" altLang="en-US" sz="1600" dirty="0">
                <a:latin typeface="Bernard MT Condensed" panose="02050806060905020404" pitchFamily="18" charset="0"/>
                <a:ea typeface="Alexis Marie" panose="02000603000000000000" pitchFamily="2" charset="0"/>
              </a:rPr>
              <a:t>Drew Bolton and </a:t>
            </a:r>
            <a:r>
              <a:rPr lang="en-US" altLang="en-US" sz="1600" dirty="0" err="1">
                <a:latin typeface="Bernard MT Condensed" panose="02050806060905020404" pitchFamily="18" charset="0"/>
                <a:ea typeface="Alexis Marie" panose="02000603000000000000" pitchFamily="2" charset="0"/>
              </a:rPr>
              <a:t>Khynadie</a:t>
            </a:r>
            <a:r>
              <a:rPr lang="en-US" altLang="en-US" sz="1600" dirty="0">
                <a:latin typeface="Bernard MT Condensed" panose="02050806060905020404" pitchFamily="18" charset="0"/>
                <a:ea typeface="Alexis Marie" panose="02000603000000000000" pitchFamily="2" charset="0"/>
              </a:rPr>
              <a:t> Grays </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4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p:txBody>
      </p:sp>
      <p:sp>
        <p:nvSpPr>
          <p:cNvPr id="5" name="Text Box 4"/>
          <p:cNvSpPr txBox="1">
            <a:spLocks noChangeArrowheads="1"/>
          </p:cNvSpPr>
          <p:nvPr/>
        </p:nvSpPr>
        <p:spPr bwMode="auto">
          <a:xfrm>
            <a:off x="2088832" y="6475751"/>
            <a:ext cx="4959668" cy="5124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400" b="1" i="0" u="none" strike="noStrike" cap="none" normalizeH="0" baseline="0" dirty="0">
                <a:ln>
                  <a:noFill/>
                </a:ln>
                <a:solidFill>
                  <a:srgbClr val="FF0000"/>
                </a:solidFill>
                <a:latin typeface="Cavolini" panose="03000502040302020204" pitchFamily="66" charset="0"/>
                <a:cs typeface="Cavolini" panose="03000502040302020204" pitchFamily="66" charset="0"/>
              </a:rPr>
              <a:t>             Things to Know</a:t>
            </a:r>
            <a:r>
              <a:rPr kumimoji="0" lang="en-US" altLang="en-US" sz="2400" b="1" i="0" u="none" strike="noStrike" cap="none" normalizeH="0" dirty="0">
                <a:ln>
                  <a:noFill/>
                </a:ln>
                <a:solidFill>
                  <a:schemeClr val="accent1">
                    <a:lumMod val="50000"/>
                  </a:schemeClr>
                </a:solidFill>
                <a:latin typeface="Cavolini" panose="03000502040302020204" pitchFamily="66" charset="0"/>
                <a:cs typeface="Cavolini" panose="03000502040302020204" pitchFamily="66" charset="0"/>
              </a:rPr>
              <a:t> </a:t>
            </a:r>
            <a:endParaRPr kumimoji="0" lang="en-US" altLang="en-US" sz="2400" b="1" i="0" u="none" strike="noStrike" cap="none" normalizeH="0" baseline="0" dirty="0">
              <a:ln>
                <a:noFill/>
              </a:ln>
              <a:solidFill>
                <a:schemeClr val="accent1">
                  <a:lumMod val="50000"/>
                </a:schemeClr>
              </a:solidFill>
              <a:latin typeface="Cavolini" panose="03000502040302020204" pitchFamily="66" charset="0"/>
              <a:cs typeface="Cavolini" panose="03000502040302020204" pitchFamily="66" charset="0"/>
            </a:endParaRPr>
          </a:p>
        </p:txBody>
      </p:sp>
      <p:sp>
        <p:nvSpPr>
          <p:cNvPr id="6" name="Rectangle 5"/>
          <p:cNvSpPr>
            <a:spLocks noChangeArrowheads="1"/>
          </p:cNvSpPr>
          <p:nvPr/>
        </p:nvSpPr>
        <p:spPr bwMode="auto">
          <a:xfrm>
            <a:off x="3752850" y="2053209"/>
            <a:ext cx="3034665" cy="3115691"/>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eaLnBrk="0" fontAlgn="base" hangingPunct="0">
              <a:spcBef>
                <a:spcPct val="0"/>
              </a:spcBef>
              <a:spcAft>
                <a:spcPct val="0"/>
              </a:spcAft>
            </a:pPr>
            <a:r>
              <a:rPr lang="en-US" altLang="en-US" sz="1200" dirty="0">
                <a:latin typeface="Corbel" panose="020B0503020204020204" pitchFamily="34" charset="0"/>
                <a:ea typeface="DotumChe" pitchFamily="49" charset="-127"/>
              </a:rPr>
              <a:t>Monday, January 24</a:t>
            </a:r>
            <a:r>
              <a:rPr lang="en-US" altLang="en-US" sz="1200" baseline="30000" dirty="0">
                <a:latin typeface="Corbel" panose="020B0503020204020204" pitchFamily="34" charset="0"/>
                <a:ea typeface="DotumChe" pitchFamily="49" charset="-127"/>
              </a:rPr>
              <a:t>th</a:t>
            </a:r>
            <a:r>
              <a:rPr lang="en-US" altLang="en-US" sz="1200" dirty="0">
                <a:latin typeface="Corbel" panose="020B0503020204020204" pitchFamily="34" charset="0"/>
                <a:ea typeface="DotumChe" pitchFamily="49" charset="-127"/>
              </a:rPr>
              <a:t>- Homework assigned</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Wednesday, January 26</a:t>
            </a:r>
            <a:r>
              <a:rPr lang="en-US" altLang="en-US" sz="1200" baseline="30000" dirty="0">
                <a:latin typeface="Corbel" panose="020B0503020204020204" pitchFamily="34" charset="0"/>
                <a:ea typeface="DotumChe" pitchFamily="49" charset="-127"/>
              </a:rPr>
              <a:t>th</a:t>
            </a:r>
            <a:r>
              <a:rPr lang="en-US" altLang="en-US" sz="1200" dirty="0">
                <a:latin typeface="Corbel" panose="020B0503020204020204" pitchFamily="34" charset="0"/>
                <a:ea typeface="DotumChe" pitchFamily="49" charset="-127"/>
              </a:rPr>
              <a:t>- ICE CREAM Day $1.00</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Friday, January 28</a:t>
            </a:r>
            <a:r>
              <a:rPr lang="en-US" altLang="en-US" sz="1200" baseline="30000" dirty="0">
                <a:latin typeface="Corbel" panose="020B0503020204020204" pitchFamily="34" charset="0"/>
                <a:ea typeface="DotumChe" pitchFamily="49" charset="-127"/>
              </a:rPr>
              <a:t>th</a:t>
            </a:r>
            <a:r>
              <a:rPr lang="en-US" altLang="en-US" sz="1200" dirty="0">
                <a:latin typeface="Corbel" panose="020B0503020204020204" pitchFamily="34" charset="0"/>
                <a:ea typeface="DotumChe" pitchFamily="49" charset="-127"/>
              </a:rPr>
              <a:t>- Homework due</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Wednesday, January 26</a:t>
            </a:r>
            <a:r>
              <a:rPr lang="en-US" altLang="en-US" sz="1200" baseline="30000" dirty="0">
                <a:latin typeface="Corbel" panose="020B0503020204020204" pitchFamily="34" charset="0"/>
                <a:ea typeface="DotumChe" pitchFamily="49" charset="-127"/>
              </a:rPr>
              <a:t>th</a:t>
            </a:r>
            <a:r>
              <a:rPr lang="en-US" altLang="en-US" sz="1200" dirty="0">
                <a:latin typeface="Corbel" panose="020B0503020204020204" pitchFamily="34" charset="0"/>
                <a:ea typeface="DotumChe" pitchFamily="49" charset="-127"/>
              </a:rPr>
              <a:t>- 2</a:t>
            </a:r>
            <a:r>
              <a:rPr lang="en-US" altLang="en-US" sz="1200" baseline="30000" dirty="0">
                <a:latin typeface="Corbel" panose="020B0503020204020204" pitchFamily="34" charset="0"/>
                <a:ea typeface="DotumChe" pitchFamily="49" charset="-127"/>
              </a:rPr>
              <a:t>nd</a:t>
            </a:r>
            <a:r>
              <a:rPr lang="en-US" altLang="en-US" sz="1200" dirty="0">
                <a:latin typeface="Corbel" panose="020B0503020204020204" pitchFamily="34" charset="0"/>
                <a:ea typeface="DotumChe" pitchFamily="49" charset="-127"/>
              </a:rPr>
              <a:t> quarter Awards Ceremony (LIVE stream for parents) </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*More info to come*</a:t>
            </a:r>
          </a:p>
          <a:p>
            <a:pPr eaLnBrk="0" fontAlgn="base" hangingPunct="0">
              <a:spcBef>
                <a:spcPct val="0"/>
              </a:spcBef>
              <a:spcAft>
                <a:spcPct val="0"/>
              </a:spcAft>
            </a:pPr>
            <a:r>
              <a:rPr lang="en-US" altLang="en-US" sz="1200" dirty="0">
                <a:latin typeface="Corbel" panose="020B0503020204020204" pitchFamily="34" charset="0"/>
                <a:ea typeface="DotumChe" pitchFamily="49" charset="-127"/>
              </a:rPr>
              <a:t> February 28</a:t>
            </a:r>
            <a:r>
              <a:rPr lang="en-US" altLang="en-US" sz="1200" baseline="30000" dirty="0">
                <a:latin typeface="Corbel" panose="020B0503020204020204" pitchFamily="34" charset="0"/>
                <a:ea typeface="DotumChe" pitchFamily="49" charset="-127"/>
              </a:rPr>
              <a:t>th</a:t>
            </a:r>
            <a:r>
              <a:rPr lang="en-US" altLang="en-US" sz="1200" dirty="0">
                <a:latin typeface="Corbel" panose="020B0503020204020204" pitchFamily="34" charset="0"/>
                <a:ea typeface="DotumChe" pitchFamily="49" charset="-127"/>
              </a:rPr>
              <a:t>- March 2</a:t>
            </a:r>
            <a:r>
              <a:rPr lang="en-US" altLang="en-US" sz="1200" baseline="30000" dirty="0">
                <a:latin typeface="Corbel" panose="020B0503020204020204" pitchFamily="34" charset="0"/>
                <a:ea typeface="DotumChe" pitchFamily="49" charset="-127"/>
              </a:rPr>
              <a:t>nd</a:t>
            </a:r>
            <a:r>
              <a:rPr lang="en-US" altLang="en-US" sz="1200" dirty="0">
                <a:latin typeface="Corbel" panose="020B0503020204020204" pitchFamily="34" charset="0"/>
                <a:ea typeface="DotumChe" pitchFamily="49" charset="-127"/>
              </a:rPr>
              <a:t>- Mardi Gras break</a:t>
            </a:r>
            <a:endParaRPr lang="en-US" altLang="en-US" sz="1200" b="1" u="sng" dirty="0">
              <a:latin typeface="Corbel" panose="020B0503020204020204" pitchFamily="34" charset="0"/>
              <a:ea typeface="DotumChe" pitchFamily="49" charset="-127"/>
            </a:endParaRPr>
          </a:p>
          <a:p>
            <a:pPr eaLnBrk="0" fontAlgn="base" hangingPunct="0">
              <a:spcBef>
                <a:spcPct val="0"/>
              </a:spcBef>
              <a:spcAft>
                <a:spcPct val="0"/>
              </a:spcAft>
            </a:pPr>
            <a:r>
              <a:rPr lang="en-US" altLang="en-US" sz="1400" b="1" u="sng" dirty="0">
                <a:latin typeface="Corbel" panose="020B0503020204020204" pitchFamily="34" charset="0"/>
                <a:ea typeface="DotumChe" pitchFamily="49" charset="-127"/>
              </a:rPr>
              <a:t>This week:</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Music -Monday,  January 24</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 1:00pm</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Library- Wednesday, January 26</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10:15am</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200" b="1" dirty="0">
              <a:latin typeface="Britannic Bold" panose="020B0903060703020204" pitchFamily="34" charset="0"/>
              <a:ea typeface="DotumChe" pitchFamily="49" charset="-127"/>
            </a:endParaRPr>
          </a:p>
        </p:txBody>
      </p:sp>
      <p:sp>
        <p:nvSpPr>
          <p:cNvPr id="7" name="Text Box 6"/>
          <p:cNvSpPr txBox="1">
            <a:spLocks noChangeArrowheads="1"/>
          </p:cNvSpPr>
          <p:nvPr/>
        </p:nvSpPr>
        <p:spPr bwMode="auto">
          <a:xfrm>
            <a:off x="4127500" y="1620741"/>
            <a:ext cx="2634615" cy="7071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C</a:t>
            </a:r>
            <a:r>
              <a:rPr kumimoji="0" lang="en-US" altLang="en-US" sz="3200" i="0" u="none" strike="noStrike" cap="none" normalizeH="0" baseline="0" dirty="0">
                <a:ln>
                  <a:noFill/>
                </a:ln>
                <a:solidFill>
                  <a:srgbClr val="FF0000"/>
                </a:solidFill>
                <a:latin typeface="KG Blank Space Sketch" panose="02000000000000000000" pitchFamily="2" charset="0"/>
              </a:rPr>
              <a:t>a</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l</a:t>
            </a:r>
            <a:r>
              <a:rPr kumimoji="0" lang="en-US" altLang="en-US" sz="3200" i="0" u="none" strike="noStrike" cap="none" normalizeH="0" baseline="0" dirty="0">
                <a:ln>
                  <a:noFill/>
                </a:ln>
                <a:solidFill>
                  <a:srgbClr val="FF0000"/>
                </a:solidFill>
                <a:latin typeface="KG Blank Space Sketch" panose="02000000000000000000" pitchFamily="2" charset="0"/>
              </a:rPr>
              <a:t>e</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n</a:t>
            </a:r>
            <a:r>
              <a:rPr kumimoji="0" lang="en-US" altLang="en-US" sz="3200" i="0" u="none" strike="noStrike" cap="none" normalizeH="0" baseline="0" dirty="0">
                <a:ln>
                  <a:noFill/>
                </a:ln>
                <a:solidFill>
                  <a:srgbClr val="FF0000"/>
                </a:solidFill>
                <a:latin typeface="KG Blank Space Sketch" panose="02000000000000000000" pitchFamily="2" charset="0"/>
              </a:rPr>
              <a:t>d</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a</a:t>
            </a:r>
            <a:r>
              <a:rPr kumimoji="0" lang="en-US" altLang="en-US" sz="3200" i="0" u="none" strike="noStrike" cap="none" normalizeH="0" baseline="0" dirty="0">
                <a:ln>
                  <a:noFill/>
                </a:ln>
                <a:solidFill>
                  <a:srgbClr val="FF0000"/>
                </a:solidFill>
                <a:latin typeface="KG Blank Space Sketch" panose="02000000000000000000" pitchFamily="2" charset="0"/>
              </a:rPr>
              <a:t>r</a:t>
            </a:r>
          </a:p>
        </p:txBody>
      </p:sp>
      <p:sp>
        <p:nvSpPr>
          <p:cNvPr id="8" name="Rectangle 7"/>
          <p:cNvSpPr>
            <a:spLocks noChangeArrowheads="1"/>
          </p:cNvSpPr>
          <p:nvPr/>
        </p:nvSpPr>
        <p:spPr bwMode="auto">
          <a:xfrm>
            <a:off x="88265" y="2173858"/>
            <a:ext cx="3578860" cy="3020442"/>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Parents, </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   I hope everyone is safe, healthy and survived the week of at home learning. Thank you for encouraging your child to complete their packet at home. If you have any questions or concerns, please contact me,</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Cavolini" panose="03000502040302020204" pitchFamily="66" charset="0"/>
                <a:ea typeface="Alexis Marie" panose="02000603000000000000" pitchFamily="2" charset="0"/>
                <a:cs typeface="Cavolini" panose="03000502040302020204" pitchFamily="66" charset="0"/>
                <a:hlinkClick r:id="rId3"/>
              </a:rPr>
              <a:t>pphillips@mcpss.com</a:t>
            </a:r>
            <a:r>
              <a:rPr lang="en-US" altLang="en-US" sz="1200" b="1" dirty="0">
                <a:latin typeface="Cavolini" panose="03000502040302020204" pitchFamily="66" charset="0"/>
                <a:ea typeface="Alexis Marie" panose="02000603000000000000" pitchFamily="2" charset="0"/>
                <a:cs typeface="Cavolini" panose="03000502040302020204" pitchFamily="66" charset="0"/>
              </a:rPr>
              <a:t> .</a:t>
            </a:r>
          </a:p>
          <a:p>
            <a:pPr marL="0" marR="0" lvl="0" indent="0" algn="l" defTabSz="914400" rtl="0" eaLnBrk="0" fontAlgn="base" latinLnBrk="0" hangingPunct="0">
              <a:lnSpc>
                <a:spcPct val="100000"/>
              </a:lnSpc>
              <a:spcBef>
                <a:spcPct val="0"/>
              </a:spcBef>
              <a:spcAft>
                <a:spcPct val="0"/>
              </a:spcAft>
              <a:buClrTx/>
              <a:buSzTx/>
              <a:buFontTx/>
              <a:buNone/>
            </a:pPr>
            <a:r>
              <a:rPr lang="en-US" altLang="en-US" sz="1200" b="1" dirty="0">
                <a:latin typeface="Abadi Extra Light" panose="020B0604020202020204" pitchFamily="34" charset="0"/>
                <a:ea typeface="Alexis Marie" panose="02000603000000000000" pitchFamily="2" charset="0"/>
                <a:cs typeface="Cavolini" panose="03000502040302020204" pitchFamily="66" charset="0"/>
              </a:rPr>
              <a:t>Please be sure to send a note if your child is absent. After three days, it’s an unexcused absence. </a:t>
            </a:r>
          </a:p>
          <a:p>
            <a:pPr marL="0" marR="0" lvl="0" indent="0" algn="l" defTabSz="914400" rtl="0" eaLnBrk="0" fontAlgn="base" latinLnBrk="0" hangingPunct="0">
              <a:lnSpc>
                <a:spcPct val="100000"/>
              </a:lnSpc>
              <a:spcBef>
                <a:spcPct val="0"/>
              </a:spcBef>
              <a:spcAft>
                <a:spcPct val="0"/>
              </a:spcAft>
              <a:buClrTx/>
              <a:buSzTx/>
              <a:buFontTx/>
              <a:buNone/>
            </a:pPr>
            <a:r>
              <a:rPr lang="en-US" altLang="en-US" sz="1200" b="1" dirty="0">
                <a:latin typeface="Abadi Extra Light" panose="020B0604020202020204" pitchFamily="34" charset="0"/>
                <a:ea typeface="Alexis Marie" panose="02000603000000000000" pitchFamily="2" charset="0"/>
                <a:cs typeface="Cavolini" panose="03000502040302020204" pitchFamily="66" charset="0"/>
              </a:rPr>
              <a:t>Please Note:</a:t>
            </a:r>
            <a:r>
              <a:rPr lang="en-US" altLang="en-US" sz="1200" b="1" dirty="0">
                <a:latin typeface="Ink Free" panose="03080402000500000000" charset="0"/>
                <a:ea typeface="Alexis Marie" panose="02000603000000000000" pitchFamily="2" charset="0"/>
                <a:cs typeface="Ink Free" panose="03080402000500000000" charset="0"/>
              </a:rPr>
              <a:t>*Quiz = Minor grade   *Test= Major grade</a:t>
            </a:r>
            <a:endParaRPr lang="en-US" altLang="en-US" sz="1400" b="1" dirty="0">
              <a:latin typeface="Modern Love Caps" panose="020B0604020202020204" pitchFamily="82" charset="0"/>
              <a:ea typeface="Alexis Marie" panose="02000603000000000000" pitchFamily="2" charset="0"/>
              <a:cs typeface="Ink Free" panose="03080402000500000000" charset="0"/>
            </a:endParaRP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Congratulations to our December </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Character Kid: Cohen Letson</a:t>
            </a:r>
          </a:p>
          <a:p>
            <a:pPr eaLnBrk="0" fontAlgn="base" hangingPunct="0">
              <a:spcBef>
                <a:spcPct val="0"/>
              </a:spcBef>
              <a:spcAft>
                <a:spcPct val="0"/>
              </a:spcAft>
            </a:pPr>
            <a:endParaRPr lang="en-US" altLang="en-US" sz="1200" b="1" dirty="0">
              <a:latin typeface="Britannic Bold" panose="020B0903060703020204" pitchFamily="34" charset="0"/>
              <a:ea typeface="DotumChe" pitchFamily="49" charset="-127"/>
            </a:endParaRPr>
          </a:p>
          <a:p>
            <a:pPr eaLnBrk="0" fontAlgn="base" hangingPunct="0">
              <a:spcBef>
                <a:spcPct val="0"/>
              </a:spcBef>
              <a:spcAft>
                <a:spcPct val="0"/>
              </a:spcAft>
            </a:pPr>
            <a:r>
              <a:rPr lang="en-US" altLang="en-US" sz="1200" b="1" dirty="0">
                <a:latin typeface="Britannic Bold" panose="020B0903060703020204" pitchFamily="34" charset="0"/>
                <a:ea typeface="DotumChe" pitchFamily="49" charset="-127"/>
              </a:rPr>
              <a:t>We are out of extra snacks. </a:t>
            </a:r>
          </a:p>
          <a:p>
            <a:pPr eaLnBrk="0" fontAlgn="base" hangingPunct="0">
              <a:spcBef>
                <a:spcPct val="0"/>
              </a:spcBef>
              <a:spcAft>
                <a:spcPct val="0"/>
              </a:spcAft>
            </a:pPr>
            <a:r>
              <a:rPr lang="en-US" altLang="en-US" sz="1200" b="1" dirty="0">
                <a:latin typeface="Britannic Bold" panose="020B0903060703020204" pitchFamily="34" charset="0"/>
                <a:ea typeface="DotumChe" pitchFamily="49" charset="-127"/>
              </a:rPr>
              <a:t>Individual snacks (fruit snacks, </a:t>
            </a:r>
          </a:p>
          <a:p>
            <a:pPr eaLnBrk="0" fontAlgn="base" hangingPunct="0">
              <a:spcBef>
                <a:spcPct val="0"/>
              </a:spcBef>
              <a:spcAft>
                <a:spcPct val="0"/>
              </a:spcAft>
            </a:pPr>
            <a:r>
              <a:rPr lang="en-US" altLang="en-US" sz="1200" b="1" dirty="0">
                <a:latin typeface="Britannic Bold" panose="020B0903060703020204" pitchFamily="34" charset="0"/>
                <a:ea typeface="DotumChe" pitchFamily="49" charset="-127"/>
              </a:rPr>
              <a:t>Chips, pretzels, </a:t>
            </a:r>
            <a:r>
              <a:rPr lang="en-US" altLang="en-US" sz="1200" b="1" dirty="0" err="1">
                <a:latin typeface="Britannic Bold" panose="020B0903060703020204" pitchFamily="34" charset="0"/>
                <a:ea typeface="DotumChe" pitchFamily="49" charset="-127"/>
              </a:rPr>
              <a:t>cheez</a:t>
            </a:r>
            <a:r>
              <a:rPr lang="en-US" altLang="en-US" sz="1200" b="1" dirty="0">
                <a:latin typeface="Britannic Bold" panose="020B0903060703020204" pitchFamily="34" charset="0"/>
                <a:ea typeface="DotumChe" pitchFamily="49" charset="-127"/>
              </a:rPr>
              <a:t>-its) are greatly</a:t>
            </a:r>
          </a:p>
          <a:p>
            <a:pPr eaLnBrk="0" fontAlgn="base" hangingPunct="0">
              <a:spcBef>
                <a:spcPct val="0"/>
              </a:spcBef>
              <a:spcAft>
                <a:spcPct val="0"/>
              </a:spcAft>
            </a:pPr>
            <a:r>
              <a:rPr lang="en-US" altLang="en-US" sz="1200" b="1" dirty="0">
                <a:latin typeface="Britannic Bold" panose="020B0903060703020204" pitchFamily="34" charset="0"/>
                <a:ea typeface="DotumChe" pitchFamily="49" charset="-127"/>
              </a:rPr>
              <a:t>appreciated.</a:t>
            </a:r>
          </a:p>
          <a:p>
            <a:pPr eaLnBrk="0" fontAlgn="base" hangingPunct="0">
              <a:spcBef>
                <a:spcPct val="0"/>
              </a:spcBef>
              <a:spcAft>
                <a:spcPct val="0"/>
              </a:spcAft>
            </a:pPr>
            <a:endParaRPr lang="en-US" altLang="en-US" sz="1200" b="1" dirty="0">
              <a:latin typeface="Britannic Bold" panose="020B0903060703020204" pitchFamily="34" charset="0"/>
              <a:ea typeface="DotumChe" pitchFamily="49" charset="-127"/>
            </a:endParaRPr>
          </a:p>
          <a:p>
            <a:pPr marR="0" lvl="0" algn="l" defTabSz="914400" rtl="0" eaLnBrk="0" fontAlgn="base" latinLnBrk="0" hangingPunct="0">
              <a:lnSpc>
                <a:spcPct val="100000"/>
              </a:lnSpc>
              <a:spcBef>
                <a:spcPct val="0"/>
              </a:spcBef>
              <a:spcAft>
                <a:spcPct val="0"/>
              </a:spcAft>
              <a:buClrTx/>
              <a:buSzTx/>
            </a:pPr>
            <a:endParaRPr lang="en-US" altLang="en-US" sz="1200" b="1" dirty="0">
              <a:latin typeface="Modern Love Caps" panose="020B0604020202020204" pitchFamily="82" charset="0"/>
              <a:ea typeface="Alexis Marie" panose="02000603000000000000" pitchFamily="2" charset="0"/>
              <a:cs typeface="Ink Free" panose="03080402000500000000"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pPr>
            <a:endParaRPr lang="en-US" altLang="en-US" sz="1200" b="1" dirty="0">
              <a:latin typeface="Ink Free" panose="03080402000500000000" charset="0"/>
              <a:ea typeface="Alexis Marie" panose="02000603000000000000" pitchFamily="2" charset="0"/>
              <a:cs typeface="Ink Free" panose="03080402000500000000" charset="0"/>
            </a:endParaRPr>
          </a:p>
        </p:txBody>
      </p:sp>
      <p:sp>
        <p:nvSpPr>
          <p:cNvPr id="9" name="Rectangle 8"/>
          <p:cNvSpPr>
            <a:spLocks noChangeArrowheads="1"/>
          </p:cNvSpPr>
          <p:nvPr/>
        </p:nvSpPr>
        <p:spPr bwMode="auto">
          <a:xfrm>
            <a:off x="62865" y="5408612"/>
            <a:ext cx="6699250" cy="1192594"/>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Reading</a:t>
            </a:r>
            <a:r>
              <a:rPr lang="en-US" altLang="en-US" sz="1400" dirty="0">
                <a:latin typeface="Tahoma" panose="020B0604030504040204" pitchFamily="34" charset="0"/>
                <a:ea typeface="Tahoma" panose="020B0604030504040204" pitchFamily="34" charset="0"/>
                <a:cs typeface="Tahoma" panose="020B0604030504040204" pitchFamily="34" charset="0"/>
              </a:rPr>
              <a:t> –</a:t>
            </a:r>
            <a:r>
              <a:rPr lang="en-US" altLang="en-US" sz="1400" i="1" dirty="0">
                <a:latin typeface="Tahoma" panose="020B0604030504040204" pitchFamily="34" charset="0"/>
                <a:ea typeface="Tahoma" panose="020B0604030504040204" pitchFamily="34" charset="0"/>
                <a:cs typeface="Tahoma" panose="020B0604030504040204" pitchFamily="34" charset="0"/>
              </a:rPr>
              <a:t> Stone Fox </a:t>
            </a:r>
            <a:r>
              <a:rPr lang="en-US" altLang="en-US" sz="1400" dirty="0">
                <a:latin typeface="Tahoma" panose="020B0604030504040204" pitchFamily="34" charset="0"/>
                <a:ea typeface="Tahoma" panose="020B0604030504040204" pitchFamily="34" charset="0"/>
                <a:cs typeface="Tahoma" panose="020B0604030504040204" pitchFamily="34" charset="0"/>
              </a:rPr>
              <a:t>Novel Study</a:t>
            </a:r>
            <a:endParaRPr lang="en-US" altLang="en-US" sz="1400" b="1" dirty="0">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baseline="0" dirty="0">
                <a:latin typeface="Tahoma" panose="020B0604030504040204" pitchFamily="34" charset="0"/>
                <a:ea typeface="Tahoma" panose="020B0604030504040204" pitchFamily="34" charset="0"/>
                <a:cs typeface="Tahoma" panose="020B0604030504040204" pitchFamily="34" charset="0"/>
              </a:rPr>
              <a:t>Language Arts- </a:t>
            </a:r>
            <a:r>
              <a:rPr lang="en-US" altLang="en-US" sz="1400" baseline="0" dirty="0">
                <a:latin typeface="Tahoma" panose="020B0604030504040204" pitchFamily="34" charset="0"/>
                <a:ea typeface="Tahoma" panose="020B0604030504040204" pitchFamily="34" charset="0"/>
                <a:cs typeface="Tahoma" panose="020B0604030504040204" pitchFamily="34" charset="0"/>
              </a:rPr>
              <a:t>Verb Tenses</a:t>
            </a:r>
            <a:r>
              <a:rPr lang="en-US" altLang="en-US" sz="1400" b="1" baseline="0" dirty="0">
                <a:latin typeface="Tahoma" panose="020B0604030504040204" pitchFamily="34" charset="0"/>
                <a:ea typeface="Tahoma" panose="020B0604030504040204" pitchFamily="34" charset="0"/>
                <a:cs typeface="Tahoma" panose="020B0604030504040204" pitchFamily="34" charset="0"/>
              </a:rPr>
              <a:t>- Quiz Thursday</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Math- </a:t>
            </a:r>
            <a:r>
              <a:rPr lang="en-US" altLang="en-US" sz="1400" dirty="0">
                <a:latin typeface="Tahoma" panose="020B0604030504040204" pitchFamily="34" charset="0"/>
                <a:ea typeface="Tahoma" panose="020B0604030504040204" pitchFamily="34" charset="0"/>
                <a:cs typeface="Tahoma" panose="020B0604030504040204" pitchFamily="34" charset="0"/>
              </a:rPr>
              <a:t>Fractions (Comparing and Equivalent) Multiplication and Division Mixed fact </a:t>
            </a:r>
            <a:r>
              <a:rPr lang="en-US" altLang="en-US" sz="1400" b="1" dirty="0">
                <a:latin typeface="Tahoma" panose="020B0604030504040204" pitchFamily="34" charset="0"/>
                <a:ea typeface="Tahoma" panose="020B0604030504040204" pitchFamily="34" charset="0"/>
                <a:cs typeface="Tahoma" panose="020B0604030504040204" pitchFamily="34" charset="0"/>
              </a:rPr>
              <a:t>drill Friday – Study guide for homework and extra credit- Due Tuesday</a:t>
            </a:r>
          </a:p>
          <a:p>
            <a:pPr lvl="0" eaLnBrk="0" fontAlgn="base" hangingPunct="0">
              <a:spcBef>
                <a:spcPct val="0"/>
              </a:spcBef>
              <a:spcAft>
                <a:spcPct val="0"/>
              </a:spcAft>
            </a:pPr>
            <a:r>
              <a:rPr lang="en-US" altLang="en-US" sz="1400" b="1" dirty="0">
                <a:latin typeface="Tahoma" panose="020B0604030504040204" pitchFamily="34" charset="0"/>
                <a:ea typeface="Tahoma" panose="020B0604030504040204" pitchFamily="34" charset="0"/>
                <a:cs typeface="Tahoma" panose="020B0604030504040204" pitchFamily="34" charset="0"/>
              </a:rPr>
              <a:t>Alabama History- </a:t>
            </a:r>
            <a:r>
              <a:rPr lang="en-US" altLang="en-US" sz="1400" dirty="0">
                <a:latin typeface="Tahoma" panose="020B0604030504040204" pitchFamily="34" charset="0"/>
                <a:ea typeface="Tahoma" panose="020B0604030504040204" pitchFamily="34" charset="0"/>
                <a:cs typeface="Tahoma" panose="020B0604030504040204" pitchFamily="34" charset="0"/>
              </a:rPr>
              <a:t>The Civil War- </a:t>
            </a:r>
            <a:r>
              <a:rPr lang="en-US" altLang="en-US" sz="1400" b="1" dirty="0">
                <a:latin typeface="Tahoma" panose="020B0604030504040204" pitchFamily="34" charset="0"/>
                <a:ea typeface="Tahoma" panose="020B0604030504040204" pitchFamily="34" charset="0"/>
                <a:cs typeface="Tahoma" panose="020B0604030504040204" pitchFamily="34" charset="0"/>
              </a:rPr>
              <a:t>Test Friday</a:t>
            </a:r>
          </a:p>
        </p:txBody>
      </p:sp>
      <p:sp>
        <p:nvSpPr>
          <p:cNvPr id="10" name="Text Box 9"/>
          <p:cNvSpPr txBox="1">
            <a:spLocks noChangeArrowheads="1"/>
          </p:cNvSpPr>
          <p:nvPr/>
        </p:nvSpPr>
        <p:spPr bwMode="auto">
          <a:xfrm>
            <a:off x="-13018" y="1683321"/>
            <a:ext cx="4203700" cy="49276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600" i="0" u="none" strike="noStrike" cap="none" normalizeH="0" baseline="0" dirty="0">
                <a:ln>
                  <a:noFill/>
                </a:ln>
                <a:solidFill>
                  <a:srgbClr val="FF0000"/>
                </a:solidFill>
                <a:latin typeface="KG Blank Space Sketch" panose="02000000000000000000" pitchFamily="2" charset="0"/>
              </a:rPr>
              <a:t>Important Info</a:t>
            </a:r>
          </a:p>
        </p:txBody>
      </p:sp>
      <p:sp>
        <p:nvSpPr>
          <p:cNvPr id="11" name="Text Box 10"/>
          <p:cNvSpPr txBox="1">
            <a:spLocks noChangeArrowheads="1"/>
          </p:cNvSpPr>
          <p:nvPr/>
        </p:nvSpPr>
        <p:spPr bwMode="auto">
          <a:xfrm>
            <a:off x="88265" y="5104130"/>
            <a:ext cx="6502694" cy="390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lang="en-US" altLang="en-US" sz="2400" b="1" dirty="0">
                <a:solidFill>
                  <a:schemeClr val="accent1">
                    <a:lumMod val="50000"/>
                  </a:schemeClr>
                </a:solidFill>
                <a:latin typeface="Ink Free" panose="03080402000500000000" pitchFamily="66" charset="0"/>
              </a:rPr>
              <a:t>What We Are Learning this Week </a:t>
            </a:r>
            <a:endParaRPr kumimoji="0" lang="en-US" altLang="en-US" sz="2400" b="1" i="0" u="none" strike="noStrike" cap="none" normalizeH="0" baseline="0" dirty="0">
              <a:ln>
                <a:noFill/>
              </a:ln>
              <a:solidFill>
                <a:schemeClr val="accent1">
                  <a:lumMod val="50000"/>
                </a:schemeClr>
              </a:solidFill>
              <a:latin typeface="Ink Free" panose="03080402000500000000" pitchFamily="66" charset="0"/>
            </a:endParaRPr>
          </a:p>
        </p:txBody>
      </p:sp>
      <p:sp>
        <p:nvSpPr>
          <p:cNvPr id="12" name="Text Box 11"/>
          <p:cNvSpPr txBox="1">
            <a:spLocks noChangeArrowheads="1"/>
          </p:cNvSpPr>
          <p:nvPr/>
        </p:nvSpPr>
        <p:spPr bwMode="auto">
          <a:xfrm>
            <a:off x="1199515" y="8562339"/>
            <a:ext cx="5055235" cy="5124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800" b="1" i="0" u="none" strike="noStrike" cap="none" normalizeH="0" baseline="0" dirty="0">
                <a:ln>
                  <a:noFill/>
                </a:ln>
                <a:solidFill>
                  <a:srgbClr val="000000"/>
                </a:solidFill>
                <a:effectLst/>
                <a:latin typeface="Ink Free" panose="03080402000500000000" pitchFamily="66" charset="0"/>
              </a:rPr>
              <a:t>Mrs. Phillips 4</a:t>
            </a:r>
            <a:r>
              <a:rPr kumimoji="0" lang="en-US" altLang="en-US" sz="2800" b="1" i="0" u="none" strike="noStrike" cap="none" normalizeH="0" baseline="30000" dirty="0">
                <a:ln>
                  <a:noFill/>
                </a:ln>
                <a:solidFill>
                  <a:srgbClr val="000000"/>
                </a:solidFill>
                <a:effectLst/>
                <a:latin typeface="Ink Free" panose="03080402000500000000" pitchFamily="66" charset="0"/>
              </a:rPr>
              <a:t>th</a:t>
            </a:r>
            <a:r>
              <a:rPr kumimoji="0" lang="en-US" altLang="en-US" sz="2800" b="1" i="0" u="none" strike="noStrike" cap="none" normalizeH="0" baseline="0" dirty="0">
                <a:ln>
                  <a:noFill/>
                </a:ln>
                <a:solidFill>
                  <a:srgbClr val="000000"/>
                </a:solidFill>
                <a:effectLst/>
                <a:latin typeface="Ink Free" panose="03080402000500000000" pitchFamily="66" charset="0"/>
              </a:rPr>
              <a:t> Grade </a:t>
            </a:r>
            <a:endParaRPr kumimoji="0" lang="en-US" altLang="en-US" sz="2800" b="1" i="0" u="none" strike="noStrike" cap="none" normalizeH="0" baseline="0" dirty="0">
              <a:ln>
                <a:noFill/>
              </a:ln>
              <a:solidFill>
                <a:schemeClr val="tx1"/>
              </a:solidFill>
              <a:effectLst/>
              <a:latin typeface="Ink Free" panose="03080402000500000000" pitchFamily="66" charset="0"/>
            </a:endParaRPr>
          </a:p>
        </p:txBody>
      </p:sp>
      <p:sp>
        <p:nvSpPr>
          <p:cNvPr id="14" name="TextBox 13"/>
          <p:cNvSpPr txBox="1"/>
          <p:nvPr/>
        </p:nvSpPr>
        <p:spPr>
          <a:xfrm>
            <a:off x="1199515" y="1321668"/>
            <a:ext cx="5391444" cy="461665"/>
          </a:xfrm>
          <a:prstGeom prst="rect">
            <a:avLst/>
          </a:prstGeom>
          <a:noFill/>
        </p:spPr>
        <p:txBody>
          <a:bodyPr wrap="square" rtlCol="0">
            <a:spAutoFit/>
          </a:bodyPr>
          <a:lstStyle/>
          <a:p>
            <a:pPr algn="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January 24</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-28</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  2022 </a:t>
            </a:r>
          </a:p>
        </p:txBody>
      </p:sp>
      <p:pic>
        <p:nvPicPr>
          <p:cNvPr id="3" name="Picture 2" descr="A white and black sign&#10;&#10;Description automatically generated with low confidence">
            <a:extLst>
              <a:ext uri="{FF2B5EF4-FFF2-40B4-BE49-F238E27FC236}">
                <a16:creationId xmlns:a16="http://schemas.microsoft.com/office/drawing/2014/main" id="{0FFE5A9B-590A-4D5D-B9FE-AD4B890C27B9}"/>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661570">
            <a:off x="2438960" y="4023791"/>
            <a:ext cx="1332380" cy="841726"/>
          </a:xfrm>
          <a:prstGeom prst="rect">
            <a:avLst/>
          </a:prstGeom>
        </p:spPr>
      </p:pic>
      <p:sp>
        <p:nvSpPr>
          <p:cNvPr id="13" name="TextBox 12">
            <a:extLst>
              <a:ext uri="{FF2B5EF4-FFF2-40B4-BE49-F238E27FC236}">
                <a16:creationId xmlns:a16="http://schemas.microsoft.com/office/drawing/2014/main" id="{FA12891E-693D-4F53-8A50-C4CFDA06A433}"/>
              </a:ext>
            </a:extLst>
          </p:cNvPr>
          <p:cNvSpPr txBox="1"/>
          <p:nvPr/>
        </p:nvSpPr>
        <p:spPr>
          <a:xfrm>
            <a:off x="1606550" y="8212539"/>
            <a:ext cx="1294091" cy="230832"/>
          </a:xfrm>
          <a:prstGeom prst="rect">
            <a:avLst/>
          </a:prstGeom>
          <a:noFill/>
        </p:spPr>
        <p:txBody>
          <a:bodyPr wrap="square" rtlCol="0">
            <a:spAutoFit/>
          </a:bodyPr>
          <a:lstStyle/>
          <a:p>
            <a:endParaRPr lang="en-US" sz="900"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56945</TotalTime>
  <Words>301</Words>
  <Application>Microsoft Office PowerPoint</Application>
  <PresentationFormat>On-screen Show (4:3)</PresentationFormat>
  <Paragraphs>37</Paragraphs>
  <Slides>1</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vt:i4>
      </vt:variant>
    </vt:vector>
  </HeadingPairs>
  <TitlesOfParts>
    <vt:vector size="17" baseType="lpstr">
      <vt:lpstr>Abadi Extra Light</vt:lpstr>
      <vt:lpstr>Arial</vt:lpstr>
      <vt:lpstr>Arial Rounded MT Bold</vt:lpstr>
      <vt:lpstr>Bernard MT Condensed</vt:lpstr>
      <vt:lpstr>Britannic Bold</vt:lpstr>
      <vt:lpstr>Calibri</vt:lpstr>
      <vt:lpstr>Calibri Light</vt:lpstr>
      <vt:lpstr>Cavolini</vt:lpstr>
      <vt:lpstr>Comic Sans MS</vt:lpstr>
      <vt:lpstr>Corbel</vt:lpstr>
      <vt:lpstr>Impact</vt:lpstr>
      <vt:lpstr>Ink Free</vt:lpstr>
      <vt:lpstr>KG Blank Space Sketch</vt:lpstr>
      <vt:lpstr>Modern Love Caps</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JLC</dc:creator>
  <cp:lastModifiedBy>Phillips, Peyton M/Taylor-White</cp:lastModifiedBy>
  <cp:revision>197</cp:revision>
  <cp:lastPrinted>2022-01-10T18:26:47Z</cp:lastPrinted>
  <dcterms:created xsi:type="dcterms:W3CDTF">2015-08-28T12:35:00Z</dcterms:created>
  <dcterms:modified xsi:type="dcterms:W3CDTF">2022-01-24T16:01:33Z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