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aleway"/>
      <p:regular r:id="rId21"/>
      <p:bold r:id="rId22"/>
      <p:italic r:id="rId23"/>
      <p:boldItalic r:id="rId24"/>
    </p:embeddedFont>
    <p:embeddedFont>
      <p:font typeface="La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384e6d13f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384e6d13f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384e6d13f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384e6d13f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9384e6d13f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9384e6d13f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384e6d13f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9384e6d13f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9384e6d13f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9384e6d13f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9384e6d13f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9384e6d13f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9384e6d13f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9384e6d13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9384e6d13f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9384e6d13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9384e6d13f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9384e6d13f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9384e6d13f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9384e6d13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9384e6d13f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9384e6d13f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384e6d13f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9384e6d13f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9384e6d13f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9384e6d13f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9384e6d13f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9384e6d13f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Energy Flow in Ecosystems</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Chapter 3 Lesson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Decomposers</a:t>
            </a:r>
            <a:endParaRPr/>
          </a:p>
        </p:txBody>
      </p:sp>
      <p:sp>
        <p:nvSpPr>
          <p:cNvPr id="134" name="Google Shape;134;p22"/>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Lastly, there are decomposers in a food chain. Decomposers break down dead or decaying plan and animal matter. </a:t>
            </a:r>
            <a:endParaRPr/>
          </a:p>
          <a:p>
            <a:pPr indent="0" lvl="0" marL="0" rtl="0" algn="l">
              <a:spcBef>
                <a:spcPts val="1600"/>
              </a:spcBef>
              <a:spcAft>
                <a:spcPts val="0"/>
              </a:spcAft>
              <a:buNone/>
            </a:pPr>
            <a:r>
              <a:rPr lang="en"/>
              <a:t>Decomposers include fungi, bacteria, termites, and many worm species. </a:t>
            </a:r>
            <a:endParaRPr/>
          </a:p>
          <a:p>
            <a:pPr indent="0" lvl="0" marL="0" rtl="0" algn="l">
              <a:spcBef>
                <a:spcPts val="1600"/>
              </a:spcBef>
              <a:spcAft>
                <a:spcPts val="1600"/>
              </a:spcAft>
              <a:buNone/>
            </a:pPr>
            <a:r>
              <a:rPr lang="en"/>
              <a:t>Scavengers are not included in the food chain because they eat leftover bodies after they have already started to rot. Common scavengers include vultures, raccoons, and some crabs. </a:t>
            </a:r>
            <a:endParaRPr/>
          </a:p>
        </p:txBody>
      </p:sp>
      <p:pic>
        <p:nvPicPr>
          <p:cNvPr id="135" name="Google Shape;135;p22"/>
          <p:cNvPicPr preferRelativeResize="0"/>
          <p:nvPr/>
        </p:nvPicPr>
        <p:blipFill>
          <a:blip r:embed="rId3">
            <a:alphaModFix/>
          </a:blip>
          <a:stretch>
            <a:fillRect/>
          </a:stretch>
        </p:blipFill>
        <p:spPr>
          <a:xfrm>
            <a:off x="152400" y="1363750"/>
            <a:ext cx="2105309" cy="31589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Food Webs</a:t>
            </a:r>
            <a:endParaRPr/>
          </a:p>
        </p:txBody>
      </p:sp>
      <p:sp>
        <p:nvSpPr>
          <p:cNvPr id="141" name="Google Shape;141;p23"/>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food web is a network of food chains that have some links in common. It is several food chains that are put together. </a:t>
            </a:r>
            <a:endParaRPr/>
          </a:p>
          <a:p>
            <a:pPr indent="0" lvl="0" marL="0" rtl="0" algn="l">
              <a:spcBef>
                <a:spcPts val="1600"/>
              </a:spcBef>
              <a:spcAft>
                <a:spcPts val="0"/>
              </a:spcAft>
              <a:buNone/>
            </a:pPr>
            <a:r>
              <a:rPr lang="en"/>
              <a:t>View the food web on page 146-147 of your textbook. </a:t>
            </a:r>
            <a:endParaRPr/>
          </a:p>
          <a:p>
            <a:pPr indent="0" lvl="0" marL="0" rtl="0" algn="l">
              <a:spcBef>
                <a:spcPts val="1600"/>
              </a:spcBef>
              <a:spcAft>
                <a:spcPts val="0"/>
              </a:spcAft>
              <a:buNone/>
            </a:pPr>
            <a:r>
              <a:rPr lang="en"/>
              <a:t>The arrows point to the predator, or the animal that eats the other animal. </a:t>
            </a:r>
            <a:endParaRPr/>
          </a:p>
          <a:p>
            <a:pPr indent="0" lvl="0" marL="0" rtl="0" algn="l">
              <a:spcBef>
                <a:spcPts val="1600"/>
              </a:spcBef>
              <a:spcAft>
                <a:spcPts val="1600"/>
              </a:spcAft>
              <a:buNone/>
            </a:pPr>
            <a:r>
              <a:rPr lang="en"/>
              <a:t>Prey are animals that get eaten.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ph idx="1" type="body"/>
          </p:nvPr>
        </p:nvSpPr>
        <p:spPr>
          <a:xfrm>
            <a:off x="2410100" y="813350"/>
            <a:ext cx="6321600" cy="378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Predators are important to ecosystems because they limit the size of prey populations. When the number of prey animlas is smaller, producers and other resources in an ecosystem are less likely to run out. </a:t>
            </a:r>
            <a:endParaRPr/>
          </a:p>
        </p:txBody>
      </p:sp>
      <p:pic>
        <p:nvPicPr>
          <p:cNvPr id="147" name="Google Shape;147;p24"/>
          <p:cNvPicPr preferRelativeResize="0"/>
          <p:nvPr/>
        </p:nvPicPr>
        <p:blipFill>
          <a:blip r:embed="rId3">
            <a:alphaModFix/>
          </a:blip>
          <a:stretch>
            <a:fillRect/>
          </a:stretch>
        </p:blipFill>
        <p:spPr>
          <a:xfrm>
            <a:off x="2410100" y="2152775"/>
            <a:ext cx="6648024" cy="2990725"/>
          </a:xfrm>
          <a:prstGeom prst="rect">
            <a:avLst/>
          </a:prstGeom>
          <a:noFill/>
          <a:ln>
            <a:noFill/>
          </a:ln>
        </p:spPr>
      </p:pic>
      <p:pic>
        <p:nvPicPr>
          <p:cNvPr id="148" name="Google Shape;148;p24"/>
          <p:cNvPicPr preferRelativeResize="0"/>
          <p:nvPr/>
        </p:nvPicPr>
        <p:blipFill>
          <a:blip r:embed="rId4">
            <a:alphaModFix/>
          </a:blip>
          <a:stretch>
            <a:fillRect/>
          </a:stretch>
        </p:blipFill>
        <p:spPr>
          <a:xfrm>
            <a:off x="152400" y="152400"/>
            <a:ext cx="2105301" cy="29907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Energy Pyramid</a:t>
            </a:r>
            <a:endParaRPr/>
          </a:p>
        </p:txBody>
      </p:sp>
      <p:sp>
        <p:nvSpPr>
          <p:cNvPr id="154" name="Google Shape;154;p25"/>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energy pyramid is a diagram that shows the amount of energy available at each level of the ecosystem.</a:t>
            </a:r>
            <a:endParaRPr/>
          </a:p>
          <a:p>
            <a:pPr indent="0" lvl="0" marL="0" rtl="0" algn="l">
              <a:spcBef>
                <a:spcPts val="1600"/>
              </a:spcBef>
              <a:spcAft>
                <a:spcPts val="0"/>
              </a:spcAft>
              <a:buNone/>
            </a:pPr>
            <a:r>
              <a:rPr lang="en"/>
              <a:t>Energy pyramids show that it takes a huge number of organisms to support an ecosystem. </a:t>
            </a:r>
            <a:endParaRPr/>
          </a:p>
          <a:p>
            <a:pPr indent="0" lvl="0" marL="0" rtl="0" algn="l">
              <a:spcBef>
                <a:spcPts val="1600"/>
              </a:spcBef>
              <a:spcAft>
                <a:spcPts val="1600"/>
              </a:spcAft>
              <a:buNone/>
            </a:pPr>
            <a:r>
              <a:rPr lang="en"/>
              <a:t>In any ecosystem the number of producers is greater than the number of herbivores. There are also more herbivores than there are carnivores. All of this is so in order to keep the ecosystem in balance.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in an ecosystem</a:t>
            </a:r>
            <a:endParaRPr/>
          </a:p>
        </p:txBody>
      </p:sp>
      <p:sp>
        <p:nvSpPr>
          <p:cNvPr id="160" name="Google Shape;160;p26"/>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Sometimes, change does happen though. When top carnivores are removed from the food chain, prey populations aren’t controlled. When there is more prey and less predators, the prey start to eat more of the producers. </a:t>
            </a:r>
            <a:endParaRPr/>
          </a:p>
          <a:p>
            <a:pPr indent="0" lvl="0" marL="0" rtl="0" algn="l">
              <a:spcBef>
                <a:spcPts val="1600"/>
              </a:spcBef>
              <a:spcAft>
                <a:spcPts val="0"/>
              </a:spcAft>
              <a:buNone/>
            </a:pPr>
            <a:r>
              <a:rPr lang="en"/>
              <a:t>For example: In a forest, if you remove the bobcat, there will be more mice, birds, and raccoons. If there are more mice, birds and raccoons, then they will eat more grass and berries and there will be less food for the animals. </a:t>
            </a:r>
            <a:endParaRPr/>
          </a:p>
          <a:p>
            <a:pPr indent="0" lvl="0" marL="0" rtl="0" algn="l">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Changes in an ecosystem</a:t>
            </a:r>
            <a:endParaRPr/>
          </a:p>
        </p:txBody>
      </p:sp>
      <p:sp>
        <p:nvSpPr>
          <p:cNvPr id="166" name="Google Shape;166;p27"/>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Sometimes, a single population can grow out of control. For example, a red tide is a sudden explosive growth of single-celled algae in coastal areas. The algae is toxic. It then gets eaten by organisms in the water, like fish. This kills the fish and then reduces the energy available to predators that would usually eat the fish. </a:t>
            </a:r>
            <a:endParaRPr/>
          </a:p>
        </p:txBody>
      </p:sp>
      <p:pic>
        <p:nvPicPr>
          <p:cNvPr id="167" name="Google Shape;167;p27"/>
          <p:cNvPicPr preferRelativeResize="0"/>
          <p:nvPr/>
        </p:nvPicPr>
        <p:blipFill>
          <a:blip r:embed="rId3">
            <a:alphaModFix/>
          </a:blip>
          <a:stretch>
            <a:fillRect/>
          </a:stretch>
        </p:blipFill>
        <p:spPr>
          <a:xfrm>
            <a:off x="0" y="-70100"/>
            <a:ext cx="2477025"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an ecosystem?</a:t>
            </a:r>
            <a:endParaRPr/>
          </a:p>
        </p:txBody>
      </p:sp>
      <p:sp>
        <p:nvSpPr>
          <p:cNvPr id="79" name="Google Shape;79;p14"/>
          <p:cNvSpPr txBox="1"/>
          <p:nvPr>
            <p:ph idx="1" type="body"/>
          </p:nvPr>
        </p:nvSpPr>
        <p:spPr>
          <a:xfrm>
            <a:off x="2410100" y="1595775"/>
            <a:ext cx="6321600" cy="330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-An ecosystem includes all the living and non-living things in an environment. </a:t>
            </a:r>
            <a:endParaRPr sz="1600"/>
          </a:p>
          <a:p>
            <a:pPr indent="0" lvl="0" marL="0" rtl="0" algn="l">
              <a:spcBef>
                <a:spcPts val="1600"/>
              </a:spcBef>
              <a:spcAft>
                <a:spcPts val="0"/>
              </a:spcAft>
              <a:buNone/>
            </a:pPr>
            <a:r>
              <a:rPr lang="en" sz="1600"/>
              <a:t>Picture a forest for a minute:</a:t>
            </a:r>
            <a:endParaRPr sz="1600"/>
          </a:p>
          <a:p>
            <a:pPr indent="0" lvl="0" marL="0" rtl="0" algn="l">
              <a:spcBef>
                <a:spcPts val="1600"/>
              </a:spcBef>
              <a:spcAft>
                <a:spcPts val="0"/>
              </a:spcAft>
              <a:buNone/>
            </a:pPr>
            <a:r>
              <a:rPr lang="en" sz="1600"/>
              <a:t>-Plants and animals are biotic factors, or living things in the environment. </a:t>
            </a:r>
            <a:endParaRPr sz="1600"/>
          </a:p>
          <a:p>
            <a:pPr indent="0" lvl="0" marL="0" rtl="0" algn="l">
              <a:spcBef>
                <a:spcPts val="1600"/>
              </a:spcBef>
              <a:spcAft>
                <a:spcPts val="0"/>
              </a:spcAft>
              <a:buNone/>
            </a:pPr>
            <a:r>
              <a:rPr lang="en" sz="1600"/>
              <a:t>-Rocks, water, and air are some of the abiotic factors, or non-living things in the environment. </a:t>
            </a:r>
            <a:endParaRPr sz="1600"/>
          </a:p>
          <a:p>
            <a:pPr indent="0" lvl="0" marL="0" rtl="0" algn="l">
              <a:spcBef>
                <a:spcPts val="1600"/>
              </a:spcBef>
              <a:spcAft>
                <a:spcPts val="1600"/>
              </a:spcAft>
              <a:buNone/>
            </a:pPr>
            <a:r>
              <a:rPr lang="en" sz="1600"/>
              <a:t>-All of these biotic and abiotic factors make up an ecosystem</a:t>
            </a:r>
            <a:endParaRPr sz="1600"/>
          </a:p>
        </p:txBody>
      </p:sp>
      <p:pic>
        <p:nvPicPr>
          <p:cNvPr id="80" name="Google Shape;80;p14"/>
          <p:cNvPicPr preferRelativeResize="0"/>
          <p:nvPr/>
        </p:nvPicPr>
        <p:blipFill>
          <a:blip r:embed="rId3">
            <a:alphaModFix/>
          </a:blip>
          <a:stretch>
            <a:fillRect/>
          </a:stretch>
        </p:blipFill>
        <p:spPr>
          <a:xfrm>
            <a:off x="0" y="0"/>
            <a:ext cx="2464700" cy="5040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continued...</a:t>
            </a:r>
            <a:endParaRPr/>
          </a:p>
        </p:txBody>
      </p:sp>
      <p:sp>
        <p:nvSpPr>
          <p:cNvPr id="86" name="Google Shape;86;p15"/>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-Biotic and abiotic factors in an ecosystem interact and supply the needs of living things. </a:t>
            </a:r>
            <a:endParaRPr/>
          </a:p>
          <a:p>
            <a:pPr indent="0" lvl="0" marL="0" rtl="0" algn="l">
              <a:spcBef>
                <a:spcPts val="1600"/>
              </a:spcBef>
              <a:spcAft>
                <a:spcPts val="1600"/>
              </a:spcAft>
              <a:buNone/>
            </a:pPr>
            <a:r>
              <a:rPr lang="en"/>
              <a:t>-For example, plants (biotic) need soil (abiotic) to grow and survive. Plants (biotic) also provide food for many animals (also biotic) in the forest. </a:t>
            </a:r>
            <a:endParaRPr/>
          </a:p>
        </p:txBody>
      </p:sp>
      <p:pic>
        <p:nvPicPr>
          <p:cNvPr id="87" name="Google Shape;87;p15"/>
          <p:cNvPicPr preferRelativeResize="0"/>
          <p:nvPr/>
        </p:nvPicPr>
        <p:blipFill>
          <a:blip r:embed="rId3">
            <a:alphaModFix/>
          </a:blip>
          <a:stretch>
            <a:fillRect/>
          </a:stretch>
        </p:blipFill>
        <p:spPr>
          <a:xfrm>
            <a:off x="0" y="0"/>
            <a:ext cx="2501648" cy="50772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continued...</a:t>
            </a:r>
            <a:endParaRPr/>
          </a:p>
        </p:txBody>
      </p:sp>
      <p:sp>
        <p:nvSpPr>
          <p:cNvPr id="93" name="Google Shape;93;p16"/>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organisms in an ecosystem can sorted into different populations. A population includes all members of the same species. For example, all the blue spruce trees in a forest make a population. </a:t>
            </a:r>
            <a:endParaRPr/>
          </a:p>
          <a:p>
            <a:pPr indent="0" lvl="0" marL="0" rtl="0" algn="l">
              <a:spcBef>
                <a:spcPts val="1600"/>
              </a:spcBef>
              <a:spcAft>
                <a:spcPts val="1600"/>
              </a:spcAft>
              <a:buNone/>
            </a:pPr>
            <a:r>
              <a:rPr lang="en"/>
              <a:t>-Together, many different populations make a community. A community includes all the living things in an ecosystem. A community can have thousands of populations. </a:t>
            </a:r>
            <a:endParaRPr/>
          </a:p>
        </p:txBody>
      </p:sp>
      <p:pic>
        <p:nvPicPr>
          <p:cNvPr id="94" name="Google Shape;94;p16"/>
          <p:cNvPicPr preferRelativeResize="0"/>
          <p:nvPr/>
        </p:nvPicPr>
        <p:blipFill>
          <a:blip r:embed="rId3">
            <a:alphaModFix/>
          </a:blip>
          <a:stretch>
            <a:fillRect/>
          </a:stretch>
        </p:blipFill>
        <p:spPr>
          <a:xfrm>
            <a:off x="0" y="86275"/>
            <a:ext cx="2410099" cy="4978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Food Chains</a:t>
            </a:r>
            <a:endParaRPr/>
          </a:p>
        </p:txBody>
      </p:sp>
      <p:sp>
        <p:nvSpPr>
          <p:cNvPr id="100" name="Google Shape;100;p17"/>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path that energy and nutrients follow in an ecosystem is called a food chain. Food chains model the relationships between living things in an ecosystem. In a food chain, energy flows in one direction. </a:t>
            </a:r>
            <a:endParaRPr/>
          </a:p>
          <a:p>
            <a:pPr indent="0" lvl="0" marL="0" rtl="0" algn="l">
              <a:spcBef>
                <a:spcPts val="1600"/>
              </a:spcBef>
              <a:spcAft>
                <a:spcPts val="0"/>
              </a:spcAft>
              <a:buNone/>
            </a:pPr>
            <a:r>
              <a:rPr lang="en"/>
              <a:t>-The energy is a food chain starts with the Sun. </a:t>
            </a:r>
            <a:endParaRPr/>
          </a:p>
          <a:p>
            <a:pPr indent="0" lvl="0" marL="0" rtl="0" algn="l">
              <a:spcBef>
                <a:spcPts val="1600"/>
              </a:spcBef>
              <a:spcAft>
                <a:spcPts val="1600"/>
              </a:spcAft>
              <a:buNone/>
            </a:pPr>
            <a:r>
              <a:rPr lang="en"/>
              <a:t>-Producers are organisms that use the Sun’s energy to make sugar and oxygen. What living things do you know of use the sun’s energy to make sugar and oxygen???</a:t>
            </a:r>
            <a:endParaRPr/>
          </a:p>
        </p:txBody>
      </p:sp>
      <p:pic>
        <p:nvPicPr>
          <p:cNvPr id="101" name="Google Shape;101;p17"/>
          <p:cNvPicPr preferRelativeResize="0"/>
          <p:nvPr/>
        </p:nvPicPr>
        <p:blipFill>
          <a:blip r:embed="rId3">
            <a:alphaModFix/>
          </a:blip>
          <a:stretch>
            <a:fillRect/>
          </a:stretch>
        </p:blipFill>
        <p:spPr>
          <a:xfrm>
            <a:off x="152400" y="1363750"/>
            <a:ext cx="2105313" cy="21053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idx="1" type="body"/>
          </p:nvPr>
        </p:nvSpPr>
        <p:spPr>
          <a:xfrm>
            <a:off x="4128350" y="505250"/>
            <a:ext cx="4603500" cy="409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PLANTS! </a:t>
            </a:r>
            <a:endParaRPr/>
          </a:p>
          <a:p>
            <a:pPr indent="0" lvl="0" marL="0" rtl="0" algn="l">
              <a:spcBef>
                <a:spcPts val="1600"/>
              </a:spcBef>
              <a:spcAft>
                <a:spcPts val="0"/>
              </a:spcAft>
              <a:buNone/>
            </a:pPr>
            <a:r>
              <a:rPr lang="en"/>
              <a:t>-Plants are producers. </a:t>
            </a:r>
            <a:endParaRPr/>
          </a:p>
          <a:p>
            <a:pPr indent="0" lvl="0" marL="0" rtl="0" algn="l">
              <a:spcBef>
                <a:spcPts val="1600"/>
              </a:spcBef>
              <a:spcAft>
                <a:spcPts val="0"/>
              </a:spcAft>
              <a:buNone/>
            </a:pPr>
            <a:r>
              <a:rPr lang="en"/>
              <a:t>-Consumers are any animal that eats plants or other animals (view the picture on page 144 of your textbook)</a:t>
            </a:r>
            <a:endParaRPr/>
          </a:p>
          <a:p>
            <a:pPr indent="0" lvl="0" marL="0" rtl="0" algn="l">
              <a:spcBef>
                <a:spcPts val="1600"/>
              </a:spcBef>
              <a:spcAft>
                <a:spcPts val="1600"/>
              </a:spcAft>
              <a:buNone/>
            </a:pPr>
            <a:r>
              <a:t/>
            </a:r>
            <a:endParaRPr/>
          </a:p>
        </p:txBody>
      </p:sp>
      <p:pic>
        <p:nvPicPr>
          <p:cNvPr id="107" name="Google Shape;107;p18"/>
          <p:cNvPicPr preferRelativeResize="0"/>
          <p:nvPr/>
        </p:nvPicPr>
        <p:blipFill>
          <a:blip r:embed="rId3">
            <a:alphaModFix/>
          </a:blip>
          <a:stretch>
            <a:fillRect/>
          </a:stretch>
        </p:blipFill>
        <p:spPr>
          <a:xfrm>
            <a:off x="-49300" y="152400"/>
            <a:ext cx="4029776" cy="49002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Herbivores</a:t>
            </a:r>
            <a:endParaRPr/>
          </a:p>
        </p:txBody>
      </p:sp>
      <p:sp>
        <p:nvSpPr>
          <p:cNvPr id="113" name="Google Shape;113;p19"/>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Animals that eat producers only are called herbivores. </a:t>
            </a:r>
            <a:endParaRPr/>
          </a:p>
          <a:p>
            <a:pPr indent="0" lvl="0" marL="0" rtl="0" algn="l">
              <a:spcBef>
                <a:spcPts val="1600"/>
              </a:spcBef>
              <a:spcAft>
                <a:spcPts val="0"/>
              </a:spcAft>
              <a:buNone/>
            </a:pPr>
            <a:r>
              <a:rPr lang="en"/>
              <a:t>This means they only eat plants. </a:t>
            </a:r>
            <a:endParaRPr/>
          </a:p>
          <a:p>
            <a:pPr indent="0" lvl="0" marL="0" rtl="0" algn="l">
              <a:spcBef>
                <a:spcPts val="1600"/>
              </a:spcBef>
              <a:spcAft>
                <a:spcPts val="1600"/>
              </a:spcAft>
              <a:buNone/>
            </a:pPr>
            <a:r>
              <a:rPr lang="en"/>
              <a:t>Some examples of herbivores are squirrels, some birds, some insects, and grazing animals (like deer). </a:t>
            </a:r>
            <a:endParaRPr/>
          </a:p>
        </p:txBody>
      </p:sp>
      <p:pic>
        <p:nvPicPr>
          <p:cNvPr id="114" name="Google Shape;114;p19"/>
          <p:cNvPicPr preferRelativeResize="0"/>
          <p:nvPr/>
        </p:nvPicPr>
        <p:blipFill>
          <a:blip r:embed="rId3">
            <a:alphaModFix/>
          </a:blip>
          <a:stretch>
            <a:fillRect/>
          </a:stretch>
        </p:blipFill>
        <p:spPr>
          <a:xfrm>
            <a:off x="0" y="669325"/>
            <a:ext cx="2400250" cy="3298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Carnivores		</a:t>
            </a:r>
            <a:endParaRPr/>
          </a:p>
        </p:txBody>
      </p:sp>
      <p:sp>
        <p:nvSpPr>
          <p:cNvPr id="120" name="Google Shape;120;p20"/>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Animals </a:t>
            </a:r>
            <a:r>
              <a:rPr lang="en"/>
              <a:t>that eat other animals arecarnivores. </a:t>
            </a:r>
            <a:endParaRPr/>
          </a:p>
          <a:p>
            <a:pPr indent="0" lvl="0" marL="0" rtl="0" algn="l">
              <a:spcBef>
                <a:spcPts val="1600"/>
              </a:spcBef>
              <a:spcAft>
                <a:spcPts val="1600"/>
              </a:spcAft>
              <a:buNone/>
            </a:pPr>
            <a:r>
              <a:rPr lang="en"/>
              <a:t>Examples of carnivores are bobcats and hawks. These animals usually have very sharp teeth used for eating meat. </a:t>
            </a:r>
            <a:endParaRPr/>
          </a:p>
        </p:txBody>
      </p:sp>
      <p:pic>
        <p:nvPicPr>
          <p:cNvPr id="121" name="Google Shape;121;p20"/>
          <p:cNvPicPr preferRelativeResize="0"/>
          <p:nvPr/>
        </p:nvPicPr>
        <p:blipFill>
          <a:blip r:embed="rId3">
            <a:alphaModFix/>
          </a:blip>
          <a:stretch>
            <a:fillRect/>
          </a:stretch>
        </p:blipFill>
        <p:spPr>
          <a:xfrm>
            <a:off x="-49300" y="788700"/>
            <a:ext cx="2538624" cy="3475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Omnivores</a:t>
            </a:r>
            <a:endParaRPr/>
          </a:p>
        </p:txBody>
      </p:sp>
      <p:sp>
        <p:nvSpPr>
          <p:cNvPr id="127" name="Google Shape;127;p21"/>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Animals that eat both plants and animals are called omnivores. WE are omnivores. </a:t>
            </a:r>
            <a:endParaRPr/>
          </a:p>
          <a:p>
            <a:pPr indent="0" lvl="0" marL="0" rtl="0" algn="l">
              <a:spcBef>
                <a:spcPts val="1600"/>
              </a:spcBef>
              <a:spcAft>
                <a:spcPts val="1600"/>
              </a:spcAft>
              <a:buNone/>
            </a:pPr>
            <a:r>
              <a:rPr lang="en"/>
              <a:t>Other examples of omnivores are raccoons, mice, woodpeckers, and some crabs. </a:t>
            </a:r>
            <a:endParaRPr/>
          </a:p>
        </p:txBody>
      </p:sp>
      <p:pic>
        <p:nvPicPr>
          <p:cNvPr id="128" name="Google Shape;128;p21"/>
          <p:cNvPicPr preferRelativeResize="0"/>
          <p:nvPr/>
        </p:nvPicPr>
        <p:blipFill>
          <a:blip r:embed="rId3">
            <a:alphaModFix/>
          </a:blip>
          <a:stretch>
            <a:fillRect/>
          </a:stretch>
        </p:blipFill>
        <p:spPr>
          <a:xfrm>
            <a:off x="-261500" y="1211350"/>
            <a:ext cx="2760352" cy="3142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