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9" r:id="rId4"/>
    <p:sldId id="261" r:id="rId5"/>
    <p:sldId id="276" r:id="rId6"/>
    <p:sldId id="267" r:id="rId7"/>
    <p:sldId id="268" r:id="rId8"/>
    <p:sldId id="270" r:id="rId9"/>
    <p:sldId id="271" r:id="rId10"/>
    <p:sldId id="272" r:id="rId11"/>
    <p:sldId id="273" r:id="rId12"/>
    <p:sldId id="269" r:id="rId13"/>
    <p:sldId id="275" r:id="rId14"/>
  </p:sldIdLst>
  <p:sldSz cx="9753600" cy="7315200"/>
  <p:notesSz cx="7010400" cy="9296400"/>
  <p:embeddedFontLst>
    <p:embeddedFont>
      <p:font typeface="Century Gothic" panose="020B0502020202020204" pitchFamily="34" charset="0"/>
      <p:regular r:id="rId16"/>
      <p:bold r:id="rId17"/>
      <p:italic r:id="rId18"/>
      <p:boldItalic r:id="rId19"/>
    </p:embeddedFont>
    <p:embeddedFont>
      <p:font typeface="Century Gothic Paneuropean"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5B"/>
    <a:srgbClr val="1A4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F22E05-D4C5-4FDF-B7B9-9FD76D9B1053}" v="51" dt="2025-07-25T16:16:58.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082" autoAdjust="0"/>
  </p:normalViewPr>
  <p:slideViewPr>
    <p:cSldViewPr>
      <p:cViewPr varScale="1">
        <p:scale>
          <a:sx n="98" d="100"/>
          <a:sy n="98" d="100"/>
        </p:scale>
        <p:origin x="17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EA815B-D1D0-4257-AD14-CF8A01E00C73}" type="datetimeFigureOut">
              <a:rPr lang="en-US" smtClean="0"/>
              <a:t>8/11/2025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9A33E8-17F1-4A2D-9D26-AD280AAAFE7A}" type="slidenum">
              <a:rPr lang="en-US" smtClean="0"/>
              <a:t>‹#›</a:t>
            </a:fld>
            <a:endParaRPr lang="en-US"/>
          </a:p>
        </p:txBody>
      </p:sp>
    </p:spTree>
    <p:extLst>
      <p:ext uri="{BB962C8B-B14F-4D97-AF65-F5344CB8AC3E}">
        <p14:creationId xmlns:p14="http://schemas.microsoft.com/office/powerpoint/2010/main" val="255402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A33E8-17F1-4A2D-9D26-AD280AAAFE7A}" type="slidenum">
              <a:rPr lang="en-US" smtClean="0"/>
              <a:t>1</a:t>
            </a:fld>
            <a:endParaRPr lang="en-US"/>
          </a:p>
        </p:txBody>
      </p:sp>
    </p:spTree>
    <p:extLst>
      <p:ext uri="{BB962C8B-B14F-4D97-AF65-F5344CB8AC3E}">
        <p14:creationId xmlns:p14="http://schemas.microsoft.com/office/powerpoint/2010/main" val="52626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753600" cy="1618144"/>
          </a:xfrm>
          <a:prstGeom prst="rect">
            <a:avLst/>
          </a:prstGeom>
          <a:solidFill>
            <a:srgbClr val="1A436B"/>
          </a:solidFill>
        </p:spPr>
        <p:txBody>
          <a:bodyPr/>
          <a:lstStyle/>
          <a:p>
            <a:endParaRPr lang="en-US"/>
          </a:p>
        </p:txBody>
      </p:sp>
      <p:sp>
        <p:nvSpPr>
          <p:cNvPr id="3" name="AutoShape 3"/>
          <p:cNvSpPr/>
          <p:nvPr/>
        </p:nvSpPr>
        <p:spPr>
          <a:xfrm>
            <a:off x="9728" y="1676400"/>
            <a:ext cx="9753600" cy="5524862"/>
          </a:xfrm>
          <a:prstGeom prst="rect">
            <a:avLst/>
          </a:prstGeom>
          <a:solidFill>
            <a:srgbClr val="FFD05B"/>
          </a:solidFill>
        </p:spPr>
        <p:txBody>
          <a:bodyPr/>
          <a:lstStyle/>
          <a:p>
            <a:endParaRPr lang="en-US"/>
          </a:p>
        </p:txBody>
      </p:sp>
      <p:sp>
        <p:nvSpPr>
          <p:cNvPr id="4" name="Freeform 4"/>
          <p:cNvSpPr/>
          <p:nvPr/>
        </p:nvSpPr>
        <p:spPr>
          <a:xfrm>
            <a:off x="2508672" y="237552"/>
            <a:ext cx="4685625" cy="4671455"/>
          </a:xfrm>
          <a:custGeom>
            <a:avLst/>
            <a:gdLst/>
            <a:ahLst/>
            <a:cxnLst/>
            <a:rect l="l" t="t" r="r" b="b"/>
            <a:pathLst>
              <a:path w="4685625" h="4671455">
                <a:moveTo>
                  <a:pt x="0" y="0"/>
                </a:moveTo>
                <a:lnTo>
                  <a:pt x="4685625" y="0"/>
                </a:lnTo>
                <a:lnTo>
                  <a:pt x="4685625" y="4671455"/>
                </a:lnTo>
                <a:lnTo>
                  <a:pt x="0" y="4671455"/>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379667" y="5334000"/>
            <a:ext cx="7383333" cy="1205458"/>
          </a:xfrm>
          <a:prstGeom prst="rect">
            <a:avLst/>
          </a:prstGeom>
        </p:spPr>
        <p:txBody>
          <a:bodyPr wrap="square" lIns="0" tIns="0" rIns="0" bIns="0" rtlCol="0" anchor="t">
            <a:spAutoFit/>
          </a:bodyPr>
          <a:lstStyle/>
          <a:p>
            <a:pPr algn="ctr">
              <a:lnSpc>
                <a:spcPts val="4680"/>
              </a:lnSpc>
            </a:pPr>
            <a:r>
              <a:rPr lang="en-US" sz="4457" dirty="0">
                <a:solidFill>
                  <a:srgbClr val="1A436B"/>
                </a:solidFill>
                <a:latin typeface="Century Gothic" panose="020B0502020202020204" pitchFamily="34" charset="0"/>
              </a:rPr>
              <a:t>Title IX and Bullying Training</a:t>
            </a:r>
          </a:p>
          <a:p>
            <a:pPr algn="ctr">
              <a:lnSpc>
                <a:spcPts val="4680"/>
              </a:lnSpc>
            </a:pPr>
            <a:r>
              <a:rPr lang="en-US" sz="4457" dirty="0">
                <a:solidFill>
                  <a:srgbClr val="1A436B"/>
                </a:solidFill>
                <a:latin typeface="Century Gothic" panose="020B0502020202020204" pitchFamily="34" charset="0"/>
              </a:rPr>
              <a:t>Middle and High School</a:t>
            </a:r>
          </a:p>
        </p:txBody>
      </p:sp>
    </p:spTree>
  </p:cSld>
  <p:clrMapOvr>
    <a:masterClrMapping/>
  </p:clrMapOvr>
  <mc:AlternateContent xmlns:mc="http://schemas.openxmlformats.org/markup-compatibility/2006" xmlns:p14="http://schemas.microsoft.com/office/powerpoint/2010/main">
    <mc:Choice Requires="p14">
      <p:transition spd="slow" p14:dur="2000" advTm="12721"/>
    </mc:Choice>
    <mc:Fallback xmlns="">
      <p:transition spd="slow" advTm="127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57644-D7EE-1C64-945B-F9F9B7E8D050}"/>
            </a:ext>
          </a:extLst>
        </p:cNvPr>
        <p:cNvGrpSpPr/>
        <p:nvPr/>
      </p:nvGrpSpPr>
      <p:grpSpPr>
        <a:xfrm>
          <a:off x="0" y="0"/>
          <a:ext cx="0" cy="0"/>
          <a:chOff x="0" y="0"/>
          <a:chExt cx="0" cy="0"/>
        </a:xfrm>
      </p:grpSpPr>
      <p:sp>
        <p:nvSpPr>
          <p:cNvPr id="5" name="AutoShape 5">
            <a:extLst>
              <a:ext uri="{FF2B5EF4-FFF2-40B4-BE49-F238E27FC236}">
                <a16:creationId xmlns:a16="http://schemas.microsoft.com/office/drawing/2014/main" id="{B000BDEC-C5A7-3E6C-C910-5483E41769F1}"/>
              </a:ext>
            </a:extLst>
          </p:cNvPr>
          <p:cNvSpPr/>
          <p:nvPr/>
        </p:nvSpPr>
        <p:spPr>
          <a:xfrm>
            <a:off x="0" y="0"/>
            <a:ext cx="9753600" cy="1679514"/>
          </a:xfrm>
          <a:prstGeom prst="rect">
            <a:avLst/>
          </a:prstGeom>
          <a:solidFill>
            <a:srgbClr val="1A436B"/>
          </a:solidFill>
        </p:spPr>
        <p:txBody>
          <a:bodyPr/>
          <a:lstStyle/>
          <a:p>
            <a:endParaRPr lang="en-US"/>
          </a:p>
        </p:txBody>
      </p:sp>
      <p:sp>
        <p:nvSpPr>
          <p:cNvPr id="6" name="AutoShape 6">
            <a:extLst>
              <a:ext uri="{FF2B5EF4-FFF2-40B4-BE49-F238E27FC236}">
                <a16:creationId xmlns:a16="http://schemas.microsoft.com/office/drawing/2014/main" id="{6BD106D2-7154-E83E-BC8F-795F814F016C}"/>
              </a:ext>
            </a:extLst>
          </p:cNvPr>
          <p:cNvSpPr/>
          <p:nvPr/>
        </p:nvSpPr>
        <p:spPr>
          <a:xfrm>
            <a:off x="0" y="1606648"/>
            <a:ext cx="9753600" cy="132812"/>
          </a:xfrm>
          <a:prstGeom prst="rect">
            <a:avLst/>
          </a:prstGeom>
          <a:solidFill>
            <a:srgbClr val="FFD05B"/>
          </a:solidFill>
        </p:spPr>
        <p:txBody>
          <a:bodyPr/>
          <a:lstStyle/>
          <a:p>
            <a:endParaRPr lang="en-US"/>
          </a:p>
        </p:txBody>
      </p:sp>
      <p:sp>
        <p:nvSpPr>
          <p:cNvPr id="7" name="Freeform 7">
            <a:extLst>
              <a:ext uri="{FF2B5EF4-FFF2-40B4-BE49-F238E27FC236}">
                <a16:creationId xmlns:a16="http://schemas.microsoft.com/office/drawing/2014/main" id="{C857EA8C-92FC-50D0-F0F2-4B422BCFF9CA}"/>
              </a:ext>
            </a:extLst>
          </p:cNvPr>
          <p:cNvSpPr/>
          <p:nvPr/>
        </p:nvSpPr>
        <p:spPr>
          <a:xfrm>
            <a:off x="165860" y="127086"/>
            <a:ext cx="2196340" cy="2235114"/>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15" name="AutoShape 15">
            <a:extLst>
              <a:ext uri="{FF2B5EF4-FFF2-40B4-BE49-F238E27FC236}">
                <a16:creationId xmlns:a16="http://schemas.microsoft.com/office/drawing/2014/main" id="{2C391454-4AFF-FE27-DC28-8240B05EC4E6}"/>
              </a:ext>
            </a:extLst>
          </p:cNvPr>
          <p:cNvSpPr/>
          <p:nvPr/>
        </p:nvSpPr>
        <p:spPr>
          <a:xfrm>
            <a:off x="0" y="7026190"/>
            <a:ext cx="9753600" cy="289010"/>
          </a:xfrm>
          <a:prstGeom prst="rect">
            <a:avLst/>
          </a:prstGeom>
          <a:solidFill>
            <a:srgbClr val="1A436B"/>
          </a:solidFill>
        </p:spPr>
        <p:txBody>
          <a:bodyPr/>
          <a:lstStyle/>
          <a:p>
            <a:endParaRPr lang="en-US"/>
          </a:p>
        </p:txBody>
      </p:sp>
      <p:sp>
        <p:nvSpPr>
          <p:cNvPr id="2" name="TextBox 1">
            <a:extLst>
              <a:ext uri="{FF2B5EF4-FFF2-40B4-BE49-F238E27FC236}">
                <a16:creationId xmlns:a16="http://schemas.microsoft.com/office/drawing/2014/main" id="{483A306C-376C-08FA-8CB4-64897B2A463E}"/>
              </a:ext>
            </a:extLst>
          </p:cNvPr>
          <p:cNvSpPr txBox="1"/>
          <p:nvPr/>
        </p:nvSpPr>
        <p:spPr>
          <a:xfrm>
            <a:off x="457200" y="2667000"/>
            <a:ext cx="9067800" cy="3323987"/>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Century Gothic" panose="020B0502020202020204" pitchFamily="34" charset="0"/>
                <a:ea typeface="+mn-lt"/>
                <a:cs typeface="+mn-lt"/>
              </a:rPr>
              <a:t>Acts of bullying shall be subject to a range of consequences through the discipline process. </a:t>
            </a:r>
          </a:p>
          <a:p>
            <a:r>
              <a:rPr lang="en-US" sz="2400" dirty="0">
                <a:latin typeface="Century Gothic" panose="020B0502020202020204" pitchFamily="34" charset="0"/>
                <a:ea typeface="+mn-lt"/>
                <a:cs typeface="+mn-lt"/>
              </a:rPr>
              <a:t> </a:t>
            </a:r>
          </a:p>
          <a:p>
            <a:pPr marL="457200" indent="-457200">
              <a:buFont typeface="Arial" panose="020B0604020202020204" pitchFamily="34" charset="0"/>
              <a:buChar char="•"/>
            </a:pPr>
            <a:r>
              <a:rPr lang="en-US" sz="2400" dirty="0">
                <a:latin typeface="Century Gothic" panose="020B0502020202020204" pitchFamily="34" charset="0"/>
                <a:ea typeface="+mn-lt"/>
                <a:cs typeface="+mn-lt"/>
              </a:rPr>
              <a:t>Georgia law mandates that upon a finding by the disciplinary hearing officer, panel, or tribunal, a student in </a:t>
            </a:r>
            <a:r>
              <a:rPr lang="en-US" sz="2400" b="1" u="sng" dirty="0">
                <a:latin typeface="Century Gothic" panose="020B0502020202020204" pitchFamily="34" charset="0"/>
                <a:ea typeface="+mn-lt"/>
                <a:cs typeface="+mn-lt"/>
              </a:rPr>
              <a:t>grades 6-12 </a:t>
            </a:r>
            <a:r>
              <a:rPr lang="en-US" sz="2400" dirty="0">
                <a:latin typeface="Century Gothic" panose="020B0502020202020204" pitchFamily="34" charset="0"/>
                <a:ea typeface="+mn-lt"/>
                <a:cs typeface="+mn-lt"/>
              </a:rPr>
              <a:t>who has committed the offense of bullying for the </a:t>
            </a:r>
            <a:r>
              <a:rPr lang="en-US" sz="2400" b="1" u="sng" dirty="0">
                <a:highlight>
                  <a:srgbClr val="00FFFF"/>
                </a:highlight>
                <a:latin typeface="Century Gothic" panose="020B0502020202020204" pitchFamily="34" charset="0"/>
                <a:ea typeface="+mn-lt"/>
                <a:cs typeface="+mn-lt"/>
              </a:rPr>
              <a:t>third</a:t>
            </a:r>
            <a:r>
              <a:rPr lang="en-US" sz="2400" b="1" u="sng" dirty="0">
                <a:latin typeface="Century Gothic" panose="020B0502020202020204" pitchFamily="34" charset="0"/>
                <a:ea typeface="+mn-lt"/>
                <a:cs typeface="+mn-lt"/>
              </a:rPr>
              <a:t> </a:t>
            </a:r>
            <a:r>
              <a:rPr lang="en-US" sz="2400" dirty="0">
                <a:latin typeface="Century Gothic" panose="020B0502020202020204" pitchFamily="34" charset="0"/>
                <a:ea typeface="+mn-lt"/>
                <a:cs typeface="+mn-lt"/>
              </a:rPr>
              <a:t>time in a school year shall be assigned to an alternative school/program.  </a:t>
            </a:r>
            <a:endParaRPr lang="en-US" sz="2400" dirty="0">
              <a:latin typeface="Century Gothic" panose="020B0502020202020204" pitchFamily="34" charset="0"/>
            </a:endParaRPr>
          </a:p>
          <a:p>
            <a:pPr marL="457200" indent="-457200">
              <a:buFont typeface="Arial"/>
              <a:buChar char="•"/>
            </a:pPr>
            <a:endParaRPr lang="en-US" dirty="0"/>
          </a:p>
        </p:txBody>
      </p:sp>
      <p:sp>
        <p:nvSpPr>
          <p:cNvPr id="4" name="TextBox 3">
            <a:extLst>
              <a:ext uri="{FF2B5EF4-FFF2-40B4-BE49-F238E27FC236}">
                <a16:creationId xmlns:a16="http://schemas.microsoft.com/office/drawing/2014/main" id="{DF6B6824-B5D1-D52E-FF0A-00A0BC34A02C}"/>
              </a:ext>
            </a:extLst>
          </p:cNvPr>
          <p:cNvSpPr txBox="1"/>
          <p:nvPr/>
        </p:nvSpPr>
        <p:spPr>
          <a:xfrm>
            <a:off x="2299460" y="457200"/>
            <a:ext cx="7225540" cy="707886"/>
          </a:xfrm>
          <a:prstGeom prst="rect">
            <a:avLst/>
          </a:prstGeom>
          <a:noFill/>
        </p:spPr>
        <p:txBody>
          <a:bodyPr wrap="square" rtlCol="0">
            <a:spAutoFit/>
          </a:bodyPr>
          <a:lstStyle/>
          <a:p>
            <a:r>
              <a:rPr lang="en-US" sz="4000" dirty="0">
                <a:solidFill>
                  <a:srgbClr val="FFD05B"/>
                </a:solidFill>
                <a:latin typeface="Century Gothic" panose="020B0502020202020204" pitchFamily="34" charset="0"/>
                <a:ea typeface="+mn-lt"/>
                <a:cs typeface="+mn-lt"/>
              </a:rPr>
              <a:t>  Mandatory Consequences</a:t>
            </a:r>
            <a:endParaRPr lang="en-US" sz="4000" dirty="0">
              <a:solidFill>
                <a:srgbClr val="FFD05B"/>
              </a:solidFill>
              <a:latin typeface="Century Gothic" panose="020B0502020202020204" pitchFamily="34" charset="0"/>
            </a:endParaRPr>
          </a:p>
        </p:txBody>
      </p:sp>
    </p:spTree>
    <p:extLst>
      <p:ext uri="{BB962C8B-B14F-4D97-AF65-F5344CB8AC3E}">
        <p14:creationId xmlns:p14="http://schemas.microsoft.com/office/powerpoint/2010/main" val="3309190936"/>
      </p:ext>
    </p:extLst>
  </p:cSld>
  <p:clrMapOvr>
    <a:masterClrMapping/>
  </p:clrMapOvr>
  <mc:AlternateContent xmlns:mc="http://schemas.openxmlformats.org/markup-compatibility/2006" xmlns:p14="http://schemas.microsoft.com/office/powerpoint/2010/main">
    <mc:Choice Requires="p14">
      <p:transition spd="slow" p14:dur="2000" advTm="38650"/>
    </mc:Choice>
    <mc:Fallback xmlns="">
      <p:transition spd="slow" advTm="386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A9A34-75A4-33AA-6CFD-BBAC131E8BC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857E68F-7797-A68D-C224-0771556A3EEC}"/>
              </a:ext>
            </a:extLst>
          </p:cNvPr>
          <p:cNvSpPr/>
          <p:nvPr/>
        </p:nvSpPr>
        <p:spPr>
          <a:xfrm>
            <a:off x="0" y="0"/>
            <a:ext cx="9753600" cy="1679514"/>
          </a:xfrm>
          <a:prstGeom prst="rect">
            <a:avLst/>
          </a:prstGeom>
          <a:solidFill>
            <a:srgbClr val="1A436B"/>
          </a:solidFill>
        </p:spPr>
        <p:txBody>
          <a:bodyPr/>
          <a:lstStyle/>
          <a:p>
            <a:endParaRPr lang="en-US"/>
          </a:p>
        </p:txBody>
      </p:sp>
      <p:sp>
        <p:nvSpPr>
          <p:cNvPr id="3" name="AutoShape 3">
            <a:extLst>
              <a:ext uri="{FF2B5EF4-FFF2-40B4-BE49-F238E27FC236}">
                <a16:creationId xmlns:a16="http://schemas.microsoft.com/office/drawing/2014/main" id="{01DF09D6-7C13-720F-1C8D-68A276BD54A3}"/>
              </a:ext>
            </a:extLst>
          </p:cNvPr>
          <p:cNvSpPr/>
          <p:nvPr/>
        </p:nvSpPr>
        <p:spPr>
          <a:xfrm>
            <a:off x="0" y="1606648"/>
            <a:ext cx="9753600" cy="132812"/>
          </a:xfrm>
          <a:prstGeom prst="rect">
            <a:avLst/>
          </a:prstGeom>
          <a:solidFill>
            <a:srgbClr val="FFD05B"/>
          </a:solidFill>
        </p:spPr>
        <p:txBody>
          <a:bodyPr/>
          <a:lstStyle/>
          <a:p>
            <a:endParaRPr lang="en-US"/>
          </a:p>
        </p:txBody>
      </p:sp>
      <p:sp>
        <p:nvSpPr>
          <p:cNvPr id="4" name="Freeform 4">
            <a:extLst>
              <a:ext uri="{FF2B5EF4-FFF2-40B4-BE49-F238E27FC236}">
                <a16:creationId xmlns:a16="http://schemas.microsoft.com/office/drawing/2014/main" id="{DEE68D14-34AF-93F8-5BE9-ADE599962DCB}"/>
              </a:ext>
            </a:extLst>
          </p:cNvPr>
          <p:cNvSpPr/>
          <p:nvPr/>
        </p:nvSpPr>
        <p:spPr>
          <a:xfrm>
            <a:off x="173401" y="82378"/>
            <a:ext cx="2029099" cy="2028332"/>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7" name="AutoShape 7">
            <a:extLst>
              <a:ext uri="{FF2B5EF4-FFF2-40B4-BE49-F238E27FC236}">
                <a16:creationId xmlns:a16="http://schemas.microsoft.com/office/drawing/2014/main" id="{97B129CC-5990-BDB8-4D51-5E0C5412561A}"/>
              </a:ext>
            </a:extLst>
          </p:cNvPr>
          <p:cNvSpPr/>
          <p:nvPr/>
        </p:nvSpPr>
        <p:spPr>
          <a:xfrm>
            <a:off x="0" y="7026190"/>
            <a:ext cx="9753600" cy="289010"/>
          </a:xfrm>
          <a:prstGeom prst="rect">
            <a:avLst/>
          </a:prstGeom>
          <a:solidFill>
            <a:srgbClr val="1A436B"/>
          </a:solidFill>
        </p:spPr>
        <p:txBody>
          <a:bodyPr/>
          <a:lstStyle/>
          <a:p>
            <a:endParaRPr lang="en-US"/>
          </a:p>
        </p:txBody>
      </p:sp>
      <p:sp>
        <p:nvSpPr>
          <p:cNvPr id="8" name="TextBox 6">
            <a:extLst>
              <a:ext uri="{FF2B5EF4-FFF2-40B4-BE49-F238E27FC236}">
                <a16:creationId xmlns:a16="http://schemas.microsoft.com/office/drawing/2014/main" id="{B8421AC4-FCDA-1244-FC5D-ACDA671AD617}"/>
              </a:ext>
            </a:extLst>
          </p:cNvPr>
          <p:cNvSpPr txBox="1"/>
          <p:nvPr/>
        </p:nvSpPr>
        <p:spPr>
          <a:xfrm>
            <a:off x="2375900" y="391462"/>
            <a:ext cx="7225300" cy="724044"/>
          </a:xfrm>
          <a:prstGeom prst="rect">
            <a:avLst/>
          </a:prstGeom>
        </p:spPr>
        <p:txBody>
          <a:bodyPr lIns="0" tIns="0" rIns="0" bIns="0" rtlCol="0" anchor="t">
            <a:spAutoFit/>
          </a:bodyPr>
          <a:lstStyle/>
          <a:p>
            <a:pPr algn="ctr">
              <a:lnSpc>
                <a:spcPts val="6720"/>
              </a:lnSpc>
            </a:pPr>
            <a:r>
              <a:rPr lang="en-US" sz="2800" dirty="0">
                <a:solidFill>
                  <a:srgbClr val="FFD05B"/>
                </a:solidFill>
                <a:latin typeface="Century Gothic" panose="020B0502020202020204" pitchFamily="34" charset="0"/>
              </a:rPr>
              <a:t>Reporting Sexual Harassment &amp; Bullying</a:t>
            </a:r>
          </a:p>
        </p:txBody>
      </p:sp>
      <p:sp>
        <p:nvSpPr>
          <p:cNvPr id="9" name="Rectangle: Rounded Corners 8">
            <a:extLst>
              <a:ext uri="{FF2B5EF4-FFF2-40B4-BE49-F238E27FC236}">
                <a16:creationId xmlns:a16="http://schemas.microsoft.com/office/drawing/2014/main" id="{7F3FE632-D177-1404-39D3-D030A41492DB}"/>
              </a:ext>
            </a:extLst>
          </p:cNvPr>
          <p:cNvSpPr/>
          <p:nvPr/>
        </p:nvSpPr>
        <p:spPr>
          <a:xfrm>
            <a:off x="381001" y="2444429"/>
            <a:ext cx="2895599" cy="4323029"/>
          </a:xfrm>
          <a:prstGeom prst="roundRect">
            <a:avLst/>
          </a:prstGeom>
          <a:solidFill>
            <a:srgbClr val="1A436B"/>
          </a:solidFill>
          <a:ln>
            <a:solidFill>
              <a:srgbClr val="1A4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8627875-AE5A-E169-CA3B-05ED0DB07011}"/>
              </a:ext>
            </a:extLst>
          </p:cNvPr>
          <p:cNvSpPr/>
          <p:nvPr/>
        </p:nvSpPr>
        <p:spPr>
          <a:xfrm>
            <a:off x="3467103" y="2464402"/>
            <a:ext cx="2781298" cy="4265288"/>
          </a:xfrm>
          <a:prstGeom prst="roundRect">
            <a:avLst/>
          </a:prstGeom>
          <a:solidFill>
            <a:srgbClr val="1A436B"/>
          </a:solidFill>
          <a:ln>
            <a:solidFill>
              <a:srgbClr val="1A4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1800" dirty="0">
              <a:solidFill>
                <a:schemeClr val="bg1"/>
              </a:solidFill>
              <a:latin typeface="Century Gothic" panose="020B0502020202020204" pitchFamily="34" charset="0"/>
              <a:cs typeface="Century Gothic Paneuropean" panose="020B0604020202020204" charset="0"/>
            </a:endParaRPr>
          </a:p>
        </p:txBody>
      </p:sp>
      <p:sp>
        <p:nvSpPr>
          <p:cNvPr id="12" name="Rectangle: Rounded Corners 11">
            <a:extLst>
              <a:ext uri="{FF2B5EF4-FFF2-40B4-BE49-F238E27FC236}">
                <a16:creationId xmlns:a16="http://schemas.microsoft.com/office/drawing/2014/main" id="{94B73772-8D09-7952-9B36-C9E164AC0BF2}"/>
              </a:ext>
            </a:extLst>
          </p:cNvPr>
          <p:cNvSpPr/>
          <p:nvPr/>
        </p:nvSpPr>
        <p:spPr>
          <a:xfrm>
            <a:off x="6476999" y="2464402"/>
            <a:ext cx="2895599" cy="4265287"/>
          </a:xfrm>
          <a:prstGeom prst="roundRect">
            <a:avLst/>
          </a:prstGeom>
          <a:solidFill>
            <a:srgbClr val="1A436B"/>
          </a:solidFill>
          <a:ln>
            <a:solidFill>
              <a:srgbClr val="1A4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E0D8CD-DEC1-AA08-C199-5EAD12F6E0BF}"/>
              </a:ext>
            </a:extLst>
          </p:cNvPr>
          <p:cNvSpPr txBox="1"/>
          <p:nvPr/>
        </p:nvSpPr>
        <p:spPr>
          <a:xfrm>
            <a:off x="381000" y="2369442"/>
            <a:ext cx="2857505" cy="4008087"/>
          </a:xfrm>
          <a:prstGeom prst="rect">
            <a:avLst/>
          </a:prstGeom>
          <a:noFill/>
        </p:spPr>
        <p:txBody>
          <a:bodyPr wrap="square">
            <a:spAutoFit/>
          </a:bodyPr>
          <a:lstStyle/>
          <a:p>
            <a:pPr lvl="0" algn="ctr"/>
            <a:endParaRPr lang="en-US" dirty="0">
              <a:solidFill>
                <a:schemeClr val="bg1"/>
              </a:solidFill>
              <a:latin typeface="Century Gothic" panose="020B0502020202020204" pitchFamily="34" charset="0"/>
              <a:cs typeface="Century Gothic Paneuropean" panose="020B0604020202020204" charset="0"/>
            </a:endParaRPr>
          </a:p>
          <a:p>
            <a:pPr lvl="0" algn="ctr"/>
            <a:r>
              <a:rPr lang="en-US" dirty="0">
                <a:solidFill>
                  <a:schemeClr val="bg1"/>
                </a:solidFill>
                <a:latin typeface="Century Gothic" panose="020B0502020202020204" pitchFamily="34" charset="0"/>
                <a:cs typeface="Century Gothic Paneuropean" panose="020B0604020202020204" charset="0"/>
              </a:rPr>
              <a:t>If a teacher witnesses harassment or bullying, the teacher will immediately report it to a school administrator.</a:t>
            </a:r>
          </a:p>
          <a:p>
            <a:pPr algn="ctr"/>
            <a:endParaRPr lang="en-US" dirty="0">
              <a:solidFill>
                <a:schemeClr val="bg1"/>
              </a:solidFill>
              <a:latin typeface="Century Gothic" panose="020B0502020202020204" pitchFamily="34" charset="0"/>
            </a:endParaRPr>
          </a:p>
          <a:p>
            <a:pPr algn="ctr"/>
            <a:r>
              <a:rPr lang="en-US" dirty="0">
                <a:solidFill>
                  <a:schemeClr val="bg1"/>
                </a:solidFill>
                <a:latin typeface="Century Gothic" panose="020B0502020202020204" pitchFamily="34" charset="0"/>
              </a:rPr>
              <a:t>If a student witnesses harassment or bullying, that student should report this to the teacher, counselor, or administrator.</a:t>
            </a:r>
          </a:p>
          <a:p>
            <a:pPr lvl="0" algn="ctr"/>
            <a:endParaRPr lang="en-US" dirty="0">
              <a:solidFill>
                <a:schemeClr val="bg1"/>
              </a:solidFill>
              <a:latin typeface="Century Gothic" panose="020B0502020202020204" pitchFamily="34" charset="0"/>
              <a:cs typeface="Century Gothic Paneuropean" panose="020B0604020202020204" charset="0"/>
            </a:endParaRPr>
          </a:p>
        </p:txBody>
      </p:sp>
      <p:sp>
        <p:nvSpPr>
          <p:cNvPr id="16" name="TextBox 15">
            <a:extLst>
              <a:ext uri="{FF2B5EF4-FFF2-40B4-BE49-F238E27FC236}">
                <a16:creationId xmlns:a16="http://schemas.microsoft.com/office/drawing/2014/main" id="{EB2D1249-CBD5-0B0C-5261-465112ACA224}"/>
              </a:ext>
            </a:extLst>
          </p:cNvPr>
          <p:cNvSpPr txBox="1"/>
          <p:nvPr/>
        </p:nvSpPr>
        <p:spPr>
          <a:xfrm>
            <a:off x="6438905" y="2639776"/>
            <a:ext cx="2933692" cy="4052695"/>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Students are encouraged to report incidents, whether they are the victim or if they witness this occurring to other students.  Our concern is that all students feel safe at school.</a:t>
            </a:r>
          </a:p>
          <a:p>
            <a:pPr marL="342900" indent="-342900" algn="ctr">
              <a:buFont typeface="Arial" panose="020B0604020202020204" pitchFamily="34" charset="0"/>
              <a:buChar char="•"/>
            </a:pPr>
            <a:endParaRPr lang="en-US" dirty="0">
              <a:solidFill>
                <a:schemeClr val="bg1"/>
              </a:solidFill>
              <a:latin typeface="Century Gothic" panose="020B0502020202020204" pitchFamily="34" charset="0"/>
            </a:endParaRPr>
          </a:p>
          <a:p>
            <a:pPr algn="ctr"/>
            <a:r>
              <a:rPr lang="en-US" dirty="0">
                <a:solidFill>
                  <a:schemeClr val="bg1"/>
                </a:solidFill>
                <a:latin typeface="Century Gothic" panose="020B0502020202020204" pitchFamily="34" charset="0"/>
              </a:rPr>
              <a:t>A counselor is always available to talk to students about these topics.</a:t>
            </a:r>
          </a:p>
        </p:txBody>
      </p:sp>
      <p:sp>
        <p:nvSpPr>
          <p:cNvPr id="5" name="TextBox 4">
            <a:extLst>
              <a:ext uri="{FF2B5EF4-FFF2-40B4-BE49-F238E27FC236}">
                <a16:creationId xmlns:a16="http://schemas.microsoft.com/office/drawing/2014/main" id="{5D6B33B2-941C-95D8-0190-E8A49D1505CC}"/>
              </a:ext>
            </a:extLst>
          </p:cNvPr>
          <p:cNvSpPr txBox="1"/>
          <p:nvPr/>
        </p:nvSpPr>
        <p:spPr>
          <a:xfrm>
            <a:off x="3352803" y="2639776"/>
            <a:ext cx="2895599" cy="2944699"/>
          </a:xfrm>
          <a:prstGeom prst="rect">
            <a:avLst/>
          </a:prstGeom>
          <a:noFill/>
        </p:spPr>
        <p:txBody>
          <a:bodyPr wrap="square" rtlCol="0">
            <a:spAutoFit/>
          </a:bodyPr>
          <a:lstStyle/>
          <a:p>
            <a:pPr lvl="0" algn="ctr"/>
            <a:r>
              <a:rPr lang="en-US" dirty="0">
                <a:solidFill>
                  <a:schemeClr val="bg1"/>
                </a:solidFill>
                <a:latin typeface="Century Gothic" panose="020B0502020202020204" pitchFamily="34" charset="0"/>
                <a:cs typeface="Century Gothic Paneuropean" panose="020B0604020202020204" charset="0"/>
              </a:rPr>
              <a:t> Harassment and bullying should be reported to an administrator, teacher or counselor at each school. </a:t>
            </a:r>
          </a:p>
          <a:p>
            <a:pPr lvl="0" algn="ctr"/>
            <a:endParaRPr lang="en-US" dirty="0">
              <a:solidFill>
                <a:schemeClr val="bg1"/>
              </a:solidFill>
              <a:latin typeface="Century Gothic" panose="020B0502020202020204" pitchFamily="34" charset="0"/>
              <a:cs typeface="Century Gothic Paneuropean" panose="020B0604020202020204" charset="0"/>
            </a:endParaRPr>
          </a:p>
          <a:p>
            <a:pPr lvl="0" algn="ctr"/>
            <a:r>
              <a:rPr lang="en-US" dirty="0">
                <a:solidFill>
                  <a:schemeClr val="bg1"/>
                </a:solidFill>
                <a:latin typeface="Century Gothic" panose="020B0502020202020204" pitchFamily="34" charset="0"/>
                <a:cs typeface="Century Gothic Paneuropean" panose="020B0604020202020204" charset="0"/>
              </a:rPr>
              <a:t>Both can also be reported through the Anonymous Alerts app.</a:t>
            </a:r>
          </a:p>
        </p:txBody>
      </p:sp>
    </p:spTree>
    <p:extLst>
      <p:ext uri="{BB962C8B-B14F-4D97-AF65-F5344CB8AC3E}">
        <p14:creationId xmlns:p14="http://schemas.microsoft.com/office/powerpoint/2010/main" val="3221214677"/>
      </p:ext>
    </p:extLst>
  </p:cSld>
  <p:clrMapOvr>
    <a:masterClrMapping/>
  </p:clrMapOvr>
  <mc:AlternateContent xmlns:mc="http://schemas.openxmlformats.org/markup-compatibility/2006" xmlns:p14="http://schemas.microsoft.com/office/powerpoint/2010/main">
    <mc:Choice Requires="p14">
      <p:transition spd="slow" p14:dur="2000" advTm="21725"/>
    </mc:Choice>
    <mc:Fallback xmlns="">
      <p:transition spd="slow" advTm="2172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38744-DB1D-AA1A-7ABF-6BA0AB71C6B1}"/>
            </a:ext>
          </a:extLst>
        </p:cNvPr>
        <p:cNvGrpSpPr/>
        <p:nvPr/>
      </p:nvGrpSpPr>
      <p:grpSpPr>
        <a:xfrm>
          <a:off x="0" y="0"/>
          <a:ext cx="0" cy="0"/>
          <a:chOff x="0" y="0"/>
          <a:chExt cx="0" cy="0"/>
        </a:xfrm>
      </p:grpSpPr>
      <p:sp>
        <p:nvSpPr>
          <p:cNvPr id="5" name="AutoShape 5">
            <a:extLst>
              <a:ext uri="{FF2B5EF4-FFF2-40B4-BE49-F238E27FC236}">
                <a16:creationId xmlns:a16="http://schemas.microsoft.com/office/drawing/2014/main" id="{EF3860B6-3FB9-BF0A-0EBB-18AFCAB7E4C4}"/>
              </a:ext>
            </a:extLst>
          </p:cNvPr>
          <p:cNvSpPr/>
          <p:nvPr/>
        </p:nvSpPr>
        <p:spPr>
          <a:xfrm>
            <a:off x="0" y="0"/>
            <a:ext cx="9753600" cy="1679514"/>
          </a:xfrm>
          <a:prstGeom prst="rect">
            <a:avLst/>
          </a:prstGeom>
          <a:solidFill>
            <a:srgbClr val="1A436B"/>
          </a:solidFill>
        </p:spPr>
        <p:txBody>
          <a:bodyPr/>
          <a:lstStyle/>
          <a:p>
            <a:endParaRPr lang="en-US"/>
          </a:p>
        </p:txBody>
      </p:sp>
      <p:sp>
        <p:nvSpPr>
          <p:cNvPr id="6" name="AutoShape 6">
            <a:extLst>
              <a:ext uri="{FF2B5EF4-FFF2-40B4-BE49-F238E27FC236}">
                <a16:creationId xmlns:a16="http://schemas.microsoft.com/office/drawing/2014/main" id="{6EB87ED1-95B3-BC17-3E9F-FEDE2C732792}"/>
              </a:ext>
            </a:extLst>
          </p:cNvPr>
          <p:cNvSpPr/>
          <p:nvPr/>
        </p:nvSpPr>
        <p:spPr>
          <a:xfrm>
            <a:off x="0" y="1606648"/>
            <a:ext cx="9753600" cy="132812"/>
          </a:xfrm>
          <a:prstGeom prst="rect">
            <a:avLst/>
          </a:prstGeom>
          <a:solidFill>
            <a:srgbClr val="FFD05B"/>
          </a:solidFill>
        </p:spPr>
        <p:txBody>
          <a:bodyPr/>
          <a:lstStyle/>
          <a:p>
            <a:endParaRPr lang="en-US"/>
          </a:p>
        </p:txBody>
      </p:sp>
      <p:sp>
        <p:nvSpPr>
          <p:cNvPr id="7" name="Freeform 7">
            <a:extLst>
              <a:ext uri="{FF2B5EF4-FFF2-40B4-BE49-F238E27FC236}">
                <a16:creationId xmlns:a16="http://schemas.microsoft.com/office/drawing/2014/main" id="{4F0001D1-C0E4-BFE0-8815-8290C55263FD}"/>
              </a:ext>
            </a:extLst>
          </p:cNvPr>
          <p:cNvSpPr/>
          <p:nvPr/>
        </p:nvSpPr>
        <p:spPr>
          <a:xfrm>
            <a:off x="165860" y="127086"/>
            <a:ext cx="2196340" cy="2235114"/>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15" name="AutoShape 15">
            <a:extLst>
              <a:ext uri="{FF2B5EF4-FFF2-40B4-BE49-F238E27FC236}">
                <a16:creationId xmlns:a16="http://schemas.microsoft.com/office/drawing/2014/main" id="{12C4FF60-F40E-2571-DF74-9A2325B9376B}"/>
              </a:ext>
            </a:extLst>
          </p:cNvPr>
          <p:cNvSpPr/>
          <p:nvPr/>
        </p:nvSpPr>
        <p:spPr>
          <a:xfrm>
            <a:off x="0" y="7026190"/>
            <a:ext cx="9753600" cy="289010"/>
          </a:xfrm>
          <a:prstGeom prst="rect">
            <a:avLst/>
          </a:prstGeom>
          <a:solidFill>
            <a:srgbClr val="1A436B"/>
          </a:solidFill>
        </p:spPr>
        <p:txBody>
          <a:bodyPr/>
          <a:lstStyle/>
          <a:p>
            <a:endParaRPr lang="en-US"/>
          </a:p>
        </p:txBody>
      </p:sp>
      <p:sp>
        <p:nvSpPr>
          <p:cNvPr id="2" name="TextBox 1">
            <a:extLst>
              <a:ext uri="{FF2B5EF4-FFF2-40B4-BE49-F238E27FC236}">
                <a16:creationId xmlns:a16="http://schemas.microsoft.com/office/drawing/2014/main" id="{E64EC5F3-E6B4-3359-0397-748081B33BEA}"/>
              </a:ext>
            </a:extLst>
          </p:cNvPr>
          <p:cNvSpPr txBox="1"/>
          <p:nvPr/>
        </p:nvSpPr>
        <p:spPr>
          <a:xfrm>
            <a:off x="381000" y="2362200"/>
            <a:ext cx="8991600" cy="4493538"/>
          </a:xfrm>
          <a:prstGeom prst="rect">
            <a:avLst/>
          </a:prstGeom>
          <a:noFill/>
        </p:spPr>
        <p:txBody>
          <a:bodyPr wrap="square" rtlCol="0">
            <a:spAutoFit/>
          </a:bodyPr>
          <a:lstStyle/>
          <a:p>
            <a:r>
              <a:rPr lang="en-US" sz="2200" dirty="0">
                <a:latin typeface="Century Gothic" panose="020B0502020202020204" pitchFamily="34" charset="0"/>
                <a:ea typeface="+mn-lt"/>
                <a:cs typeface="+mn-lt"/>
              </a:rPr>
              <a:t>When our school receives a complaint of sexual harassment or bullying, we will:</a:t>
            </a:r>
          </a:p>
          <a:p>
            <a:pPr marL="342900" indent="-342900">
              <a:buFont typeface="Arial" panose="020B0604020202020204" pitchFamily="34" charset="0"/>
              <a:buChar char="•"/>
            </a:pPr>
            <a:r>
              <a:rPr lang="en-US" sz="2200" dirty="0">
                <a:latin typeface="Century Gothic" panose="020B0502020202020204" pitchFamily="34" charset="0"/>
                <a:ea typeface="+mn-lt"/>
                <a:cs typeface="+mn-lt"/>
              </a:rPr>
              <a:t>Promptly investigate, talk to all witnesses, and look at all evidence </a:t>
            </a:r>
          </a:p>
          <a:p>
            <a:pPr marL="342900" indent="-342900">
              <a:buFont typeface="Arial" panose="020B0604020202020204" pitchFamily="34" charset="0"/>
              <a:buChar char="•"/>
            </a:pPr>
            <a:r>
              <a:rPr lang="en-US" sz="2200" dirty="0">
                <a:latin typeface="Century Gothic" panose="020B0502020202020204" pitchFamily="34" charset="0"/>
                <a:ea typeface="+mn-lt"/>
                <a:cs typeface="+mn-lt"/>
              </a:rPr>
              <a:t>Determine what occurred</a:t>
            </a:r>
          </a:p>
          <a:p>
            <a:pPr marL="342900" indent="-342900">
              <a:buFont typeface="Arial" panose="020B0604020202020204" pitchFamily="34" charset="0"/>
              <a:buChar char="•"/>
            </a:pPr>
            <a:r>
              <a:rPr lang="en-US" sz="2200" dirty="0">
                <a:latin typeface="Century Gothic" panose="020B0502020202020204" pitchFamily="34" charset="0"/>
                <a:ea typeface="+mn-lt"/>
                <a:cs typeface="+mn-lt"/>
              </a:rPr>
              <a:t>Take appropriate steps to resolve the situation</a:t>
            </a:r>
          </a:p>
          <a:p>
            <a:pPr marL="342900" indent="-342900">
              <a:buFont typeface="Arial" panose="020B0604020202020204" pitchFamily="34" charset="0"/>
              <a:buChar char="•"/>
            </a:pPr>
            <a:r>
              <a:rPr lang="en-US" sz="2200" dirty="0">
                <a:latin typeface="Century Gothic" panose="020B0502020202020204" pitchFamily="34" charset="0"/>
                <a:ea typeface="+mn-lt"/>
                <a:cs typeface="+mn-lt"/>
              </a:rPr>
              <a:t>Contact parents to let them know about the situation</a:t>
            </a:r>
          </a:p>
          <a:p>
            <a:pPr marL="342900" indent="-342900">
              <a:buFont typeface="Arial" panose="020B0604020202020204" pitchFamily="34" charset="0"/>
              <a:buChar char="•"/>
            </a:pPr>
            <a:r>
              <a:rPr lang="en-US" sz="2200" dirty="0">
                <a:latin typeface="Century Gothic" panose="020B0502020202020204" pitchFamily="34" charset="0"/>
                <a:ea typeface="+mn-lt"/>
                <a:cs typeface="+mn-lt"/>
              </a:rPr>
              <a:t>Not tolerate any form of retaliation against a student who reports harassment</a:t>
            </a:r>
          </a:p>
          <a:p>
            <a:pPr marL="342900" indent="-342900">
              <a:buFont typeface="Arial" panose="020B0604020202020204" pitchFamily="34" charset="0"/>
              <a:buChar char="•"/>
            </a:pPr>
            <a:endParaRPr lang="en-US" sz="2200" dirty="0">
              <a:latin typeface="Century Gothic" panose="020B0502020202020204" pitchFamily="34" charset="0"/>
              <a:ea typeface="+mn-lt"/>
              <a:cs typeface="+mn-lt"/>
            </a:endParaRPr>
          </a:p>
          <a:p>
            <a:r>
              <a:rPr lang="en-US" sz="2200" dirty="0">
                <a:latin typeface="Century Gothic" panose="020B0502020202020204" pitchFamily="34" charset="0"/>
                <a:ea typeface="+mn-lt"/>
                <a:cs typeface="+mn-lt"/>
              </a:rPr>
              <a:t>We will do all that we can to make certain our students feel safe!</a:t>
            </a:r>
            <a:endParaRPr lang="en-US" sz="2200" dirty="0">
              <a:latin typeface="Century Gothic" panose="020B0502020202020204" pitchFamily="34" charset="0"/>
            </a:endParaRPr>
          </a:p>
          <a:p>
            <a:pPr marL="342900" indent="-342900">
              <a:buFont typeface="Arial" panose="020B0604020202020204" pitchFamily="34" charset="0"/>
              <a:buChar char="•"/>
            </a:pPr>
            <a:endParaRPr lang="en-US" sz="2200" dirty="0">
              <a:ea typeface="+mn-lt"/>
              <a:cs typeface="+mn-lt"/>
            </a:endParaRPr>
          </a:p>
          <a:p>
            <a:endParaRPr lang="en-US" sz="2200" dirty="0"/>
          </a:p>
        </p:txBody>
      </p:sp>
      <p:sp>
        <p:nvSpPr>
          <p:cNvPr id="4" name="TextBox 3">
            <a:extLst>
              <a:ext uri="{FF2B5EF4-FFF2-40B4-BE49-F238E27FC236}">
                <a16:creationId xmlns:a16="http://schemas.microsoft.com/office/drawing/2014/main" id="{32114DD2-286F-D5CB-F152-647E3B69FA1B}"/>
              </a:ext>
            </a:extLst>
          </p:cNvPr>
          <p:cNvSpPr txBox="1"/>
          <p:nvPr/>
        </p:nvSpPr>
        <p:spPr>
          <a:xfrm>
            <a:off x="2743200" y="457200"/>
            <a:ext cx="6629400" cy="707886"/>
          </a:xfrm>
          <a:prstGeom prst="rect">
            <a:avLst/>
          </a:prstGeom>
          <a:noFill/>
        </p:spPr>
        <p:txBody>
          <a:bodyPr wrap="square" rtlCol="0">
            <a:spAutoFit/>
          </a:bodyPr>
          <a:lstStyle/>
          <a:p>
            <a:r>
              <a:rPr lang="en-US" sz="4000" dirty="0">
                <a:solidFill>
                  <a:srgbClr val="FFD05B"/>
                </a:solidFill>
                <a:latin typeface="Century Gothic" panose="020B0502020202020204" pitchFamily="34" charset="0"/>
                <a:ea typeface="+mn-lt"/>
                <a:cs typeface="+mn-lt"/>
              </a:rPr>
              <a:t>School’s Responsibility</a:t>
            </a:r>
            <a:endParaRPr lang="en-US" sz="4000" dirty="0">
              <a:solidFill>
                <a:srgbClr val="FFD05B"/>
              </a:solidFill>
              <a:latin typeface="Century Gothic" panose="020B0502020202020204" pitchFamily="34" charset="0"/>
            </a:endParaRPr>
          </a:p>
        </p:txBody>
      </p:sp>
    </p:spTree>
    <p:extLst>
      <p:ext uri="{BB962C8B-B14F-4D97-AF65-F5344CB8AC3E}">
        <p14:creationId xmlns:p14="http://schemas.microsoft.com/office/powerpoint/2010/main" val="6702594"/>
      </p:ext>
    </p:extLst>
  </p:cSld>
  <p:clrMapOvr>
    <a:masterClrMapping/>
  </p:clrMapOvr>
  <mc:AlternateContent xmlns:mc="http://schemas.openxmlformats.org/markup-compatibility/2006" xmlns:p14="http://schemas.microsoft.com/office/powerpoint/2010/main">
    <mc:Choice Requires="p14">
      <p:transition spd="slow" p14:dur="2000" advTm="38650"/>
    </mc:Choice>
    <mc:Fallback xmlns="">
      <p:transition spd="slow" advTm="3865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2DF1B-FE57-4C01-0B94-BD721661D8B3}"/>
            </a:ext>
          </a:extLst>
        </p:cNvPr>
        <p:cNvGrpSpPr/>
        <p:nvPr/>
      </p:nvGrpSpPr>
      <p:grpSpPr>
        <a:xfrm>
          <a:off x="0" y="0"/>
          <a:ext cx="0" cy="0"/>
          <a:chOff x="0" y="0"/>
          <a:chExt cx="0" cy="0"/>
        </a:xfrm>
      </p:grpSpPr>
      <p:sp>
        <p:nvSpPr>
          <p:cNvPr id="5" name="AutoShape 5">
            <a:extLst>
              <a:ext uri="{FF2B5EF4-FFF2-40B4-BE49-F238E27FC236}">
                <a16:creationId xmlns:a16="http://schemas.microsoft.com/office/drawing/2014/main" id="{2A962C8F-921D-77E7-BEE6-BA9F22060D95}"/>
              </a:ext>
            </a:extLst>
          </p:cNvPr>
          <p:cNvSpPr/>
          <p:nvPr/>
        </p:nvSpPr>
        <p:spPr>
          <a:xfrm>
            <a:off x="0" y="0"/>
            <a:ext cx="9753600" cy="1679514"/>
          </a:xfrm>
          <a:prstGeom prst="rect">
            <a:avLst/>
          </a:prstGeom>
          <a:solidFill>
            <a:srgbClr val="1A436B"/>
          </a:solidFill>
        </p:spPr>
        <p:txBody>
          <a:bodyPr/>
          <a:lstStyle/>
          <a:p>
            <a:endParaRPr lang="en-US"/>
          </a:p>
        </p:txBody>
      </p:sp>
      <p:sp>
        <p:nvSpPr>
          <p:cNvPr id="6" name="AutoShape 6">
            <a:extLst>
              <a:ext uri="{FF2B5EF4-FFF2-40B4-BE49-F238E27FC236}">
                <a16:creationId xmlns:a16="http://schemas.microsoft.com/office/drawing/2014/main" id="{9AA8C93B-EFCF-F0D7-7EA8-ADA58A7D27DC}"/>
              </a:ext>
            </a:extLst>
          </p:cNvPr>
          <p:cNvSpPr/>
          <p:nvPr/>
        </p:nvSpPr>
        <p:spPr>
          <a:xfrm>
            <a:off x="0" y="1606648"/>
            <a:ext cx="9753600" cy="132812"/>
          </a:xfrm>
          <a:prstGeom prst="rect">
            <a:avLst/>
          </a:prstGeom>
          <a:solidFill>
            <a:srgbClr val="FFD05B"/>
          </a:solidFill>
        </p:spPr>
        <p:txBody>
          <a:bodyPr/>
          <a:lstStyle/>
          <a:p>
            <a:endParaRPr lang="en-US"/>
          </a:p>
        </p:txBody>
      </p:sp>
      <p:sp>
        <p:nvSpPr>
          <p:cNvPr id="7" name="Freeform 7">
            <a:extLst>
              <a:ext uri="{FF2B5EF4-FFF2-40B4-BE49-F238E27FC236}">
                <a16:creationId xmlns:a16="http://schemas.microsoft.com/office/drawing/2014/main" id="{BE8434AC-4788-9FF5-784E-949ACF4AF327}"/>
              </a:ext>
            </a:extLst>
          </p:cNvPr>
          <p:cNvSpPr/>
          <p:nvPr/>
        </p:nvSpPr>
        <p:spPr>
          <a:xfrm>
            <a:off x="165860" y="127086"/>
            <a:ext cx="2196340" cy="2235114"/>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15" name="AutoShape 15">
            <a:extLst>
              <a:ext uri="{FF2B5EF4-FFF2-40B4-BE49-F238E27FC236}">
                <a16:creationId xmlns:a16="http://schemas.microsoft.com/office/drawing/2014/main" id="{5704207A-D60E-C32B-9A28-6D88361BC721}"/>
              </a:ext>
            </a:extLst>
          </p:cNvPr>
          <p:cNvSpPr/>
          <p:nvPr/>
        </p:nvSpPr>
        <p:spPr>
          <a:xfrm>
            <a:off x="0" y="7026190"/>
            <a:ext cx="9753600" cy="289010"/>
          </a:xfrm>
          <a:prstGeom prst="rect">
            <a:avLst/>
          </a:prstGeom>
          <a:solidFill>
            <a:srgbClr val="1A436B"/>
          </a:solidFill>
        </p:spPr>
        <p:txBody>
          <a:bodyPr/>
          <a:lstStyle/>
          <a:p>
            <a:endParaRPr lang="en-US"/>
          </a:p>
        </p:txBody>
      </p:sp>
      <p:sp>
        <p:nvSpPr>
          <p:cNvPr id="4" name="TextBox 3">
            <a:extLst>
              <a:ext uri="{FF2B5EF4-FFF2-40B4-BE49-F238E27FC236}">
                <a16:creationId xmlns:a16="http://schemas.microsoft.com/office/drawing/2014/main" id="{B9ED35B6-FFD2-3F6F-AAD2-A30778CD4351}"/>
              </a:ext>
            </a:extLst>
          </p:cNvPr>
          <p:cNvSpPr txBox="1"/>
          <p:nvPr/>
        </p:nvSpPr>
        <p:spPr>
          <a:xfrm>
            <a:off x="2299460" y="457200"/>
            <a:ext cx="7225540" cy="523220"/>
          </a:xfrm>
          <a:prstGeom prst="rect">
            <a:avLst/>
          </a:prstGeom>
          <a:noFill/>
        </p:spPr>
        <p:txBody>
          <a:bodyPr wrap="square" rtlCol="0">
            <a:spAutoFit/>
          </a:bodyPr>
          <a:lstStyle/>
          <a:p>
            <a:r>
              <a:rPr lang="en-US" sz="2800" dirty="0">
                <a:solidFill>
                  <a:srgbClr val="FFD05B"/>
                </a:solidFill>
                <a:latin typeface="Century Gothic" panose="020B0502020202020204" pitchFamily="34" charset="0"/>
                <a:ea typeface="+mn-lt"/>
                <a:cs typeface="+mn-lt"/>
              </a:rPr>
              <a:t>  If you see something, say something!</a:t>
            </a:r>
            <a:endParaRPr lang="en-US" sz="2800" dirty="0">
              <a:solidFill>
                <a:srgbClr val="FFD05B"/>
              </a:solidFill>
              <a:latin typeface="Century Gothic" panose="020B0502020202020204" pitchFamily="34" charset="0"/>
            </a:endParaRPr>
          </a:p>
        </p:txBody>
      </p:sp>
      <p:pic>
        <p:nvPicPr>
          <p:cNvPr id="1028" name="Picture 4" descr="&quot;Say something if you see something&quot; sign - Signs2Schools">
            <a:extLst>
              <a:ext uri="{FF2B5EF4-FFF2-40B4-BE49-F238E27FC236}">
                <a16:creationId xmlns:a16="http://schemas.microsoft.com/office/drawing/2014/main" id="{106B1048-4555-5AD0-122E-893D77099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12" y="2121076"/>
            <a:ext cx="2968625" cy="4196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4B6E1CE-A8D0-096C-6F5B-147203FB4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89286"/>
            <a:ext cx="3565320" cy="356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504452"/>
      </p:ext>
    </p:extLst>
  </p:cSld>
  <p:clrMapOvr>
    <a:masterClrMapping/>
  </p:clrMapOvr>
  <mc:AlternateContent xmlns:mc="http://schemas.openxmlformats.org/markup-compatibility/2006" xmlns:p14="http://schemas.microsoft.com/office/powerpoint/2010/main">
    <mc:Choice Requires="p14">
      <p:transition spd="slow" p14:dur="2000" advTm="38650"/>
    </mc:Choice>
    <mc:Fallback xmlns="">
      <p:transition spd="slow" advTm="386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753600" cy="1679514"/>
          </a:xfrm>
          <a:prstGeom prst="rect">
            <a:avLst/>
          </a:prstGeom>
          <a:solidFill>
            <a:srgbClr val="1A436B"/>
          </a:solidFill>
        </p:spPr>
        <p:txBody>
          <a:bodyPr/>
          <a:lstStyle/>
          <a:p>
            <a:endParaRPr lang="en-US"/>
          </a:p>
        </p:txBody>
      </p:sp>
      <p:sp>
        <p:nvSpPr>
          <p:cNvPr id="3" name="AutoShape 3"/>
          <p:cNvSpPr/>
          <p:nvPr/>
        </p:nvSpPr>
        <p:spPr>
          <a:xfrm>
            <a:off x="0" y="1606648"/>
            <a:ext cx="9753600" cy="132812"/>
          </a:xfrm>
          <a:prstGeom prst="rect">
            <a:avLst/>
          </a:prstGeom>
          <a:solidFill>
            <a:srgbClr val="FFD05B"/>
          </a:solidFill>
        </p:spPr>
        <p:txBody>
          <a:bodyPr/>
          <a:lstStyle/>
          <a:p>
            <a:endParaRPr lang="en-US"/>
          </a:p>
        </p:txBody>
      </p:sp>
      <p:sp>
        <p:nvSpPr>
          <p:cNvPr id="5" name="Freeform 5"/>
          <p:cNvSpPr/>
          <p:nvPr/>
        </p:nvSpPr>
        <p:spPr>
          <a:xfrm>
            <a:off x="165860" y="127086"/>
            <a:ext cx="2257700" cy="2250872"/>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286000" y="644966"/>
            <a:ext cx="6943633" cy="622735"/>
          </a:xfrm>
          <a:prstGeom prst="rect">
            <a:avLst/>
          </a:prstGeom>
        </p:spPr>
        <p:txBody>
          <a:bodyPr lIns="0" tIns="0" rIns="0" bIns="0" rtlCol="0" anchor="t">
            <a:spAutoFit/>
          </a:bodyPr>
          <a:lstStyle/>
          <a:p>
            <a:pPr algn="ctr">
              <a:lnSpc>
                <a:spcPts val="4680"/>
              </a:lnSpc>
            </a:pPr>
            <a:r>
              <a:rPr lang="en-US" sz="6000" dirty="0">
                <a:solidFill>
                  <a:srgbClr val="FFD05B"/>
                </a:solidFill>
                <a:latin typeface="Century Gothic" panose="020B0502020202020204" pitchFamily="34" charset="0"/>
              </a:rPr>
              <a:t>Title IX and Bullying</a:t>
            </a:r>
          </a:p>
        </p:txBody>
      </p:sp>
      <p:sp>
        <p:nvSpPr>
          <p:cNvPr id="8" name="AutoShape 8"/>
          <p:cNvSpPr/>
          <p:nvPr/>
        </p:nvSpPr>
        <p:spPr>
          <a:xfrm>
            <a:off x="0" y="7026190"/>
            <a:ext cx="9753600" cy="289010"/>
          </a:xfrm>
          <a:prstGeom prst="rect">
            <a:avLst/>
          </a:prstGeom>
          <a:solidFill>
            <a:srgbClr val="1A436B"/>
          </a:solidFill>
        </p:spPr>
        <p:txBody>
          <a:bodyPr/>
          <a:lstStyle/>
          <a:p>
            <a:endParaRPr lang="en-US"/>
          </a:p>
        </p:txBody>
      </p:sp>
      <p:sp>
        <p:nvSpPr>
          <p:cNvPr id="9" name="TextBox 8">
            <a:extLst>
              <a:ext uri="{FF2B5EF4-FFF2-40B4-BE49-F238E27FC236}">
                <a16:creationId xmlns:a16="http://schemas.microsoft.com/office/drawing/2014/main" id="{0120A8CE-6CD2-F7FD-84C9-A3EC463AD166}"/>
              </a:ext>
            </a:extLst>
          </p:cNvPr>
          <p:cNvSpPr txBox="1"/>
          <p:nvPr/>
        </p:nvSpPr>
        <p:spPr>
          <a:xfrm>
            <a:off x="1219200" y="2430053"/>
            <a:ext cx="7620000"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entury Gothic" panose="020B0502020202020204" pitchFamily="34" charset="0"/>
              </a:rPr>
              <a:t>The Houston County School District is committed to creating a safe and effective learning environment for all students. </a:t>
            </a:r>
          </a:p>
          <a:p>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The district believes every student has the right to learn in a safe and secure environment. </a:t>
            </a:r>
          </a:p>
          <a:p>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All district employees, students, and parents are informed twice a year on the steps and procedures for reporting sexual harassment and bullying.</a:t>
            </a:r>
          </a:p>
        </p:txBody>
      </p:sp>
    </p:spTree>
  </p:cSld>
  <p:clrMapOvr>
    <a:masterClrMapping/>
  </p:clrMapOvr>
  <mc:AlternateContent xmlns:mc="http://schemas.openxmlformats.org/markup-compatibility/2006" xmlns:p14="http://schemas.microsoft.com/office/powerpoint/2010/main">
    <mc:Choice Requires="p14">
      <p:transition spd="slow" p14:dur="2000" advTm="17463"/>
    </mc:Choice>
    <mc:Fallback xmlns="">
      <p:transition spd="slow" advTm="1746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753600" cy="1679514"/>
          </a:xfrm>
          <a:prstGeom prst="rect">
            <a:avLst/>
          </a:prstGeom>
          <a:solidFill>
            <a:srgbClr val="1A436B"/>
          </a:solidFill>
        </p:spPr>
        <p:txBody>
          <a:bodyPr/>
          <a:lstStyle/>
          <a:p>
            <a:endParaRPr lang="en-US"/>
          </a:p>
        </p:txBody>
      </p:sp>
      <p:sp>
        <p:nvSpPr>
          <p:cNvPr id="3" name="AutoShape 3"/>
          <p:cNvSpPr/>
          <p:nvPr/>
        </p:nvSpPr>
        <p:spPr>
          <a:xfrm>
            <a:off x="0" y="1606648"/>
            <a:ext cx="9753600" cy="132812"/>
          </a:xfrm>
          <a:prstGeom prst="rect">
            <a:avLst/>
          </a:prstGeom>
          <a:solidFill>
            <a:srgbClr val="FFD05B"/>
          </a:solidFill>
        </p:spPr>
        <p:txBody>
          <a:bodyPr/>
          <a:lstStyle/>
          <a:p>
            <a:endParaRPr lang="en-US"/>
          </a:p>
        </p:txBody>
      </p:sp>
      <p:sp>
        <p:nvSpPr>
          <p:cNvPr id="4" name="Freeform 4"/>
          <p:cNvSpPr/>
          <p:nvPr/>
        </p:nvSpPr>
        <p:spPr>
          <a:xfrm>
            <a:off x="165860" y="127086"/>
            <a:ext cx="2257700" cy="2250872"/>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2601944" y="542925"/>
            <a:ext cx="6420136" cy="828675"/>
          </a:xfrm>
          <a:prstGeom prst="rect">
            <a:avLst/>
          </a:prstGeom>
        </p:spPr>
        <p:txBody>
          <a:bodyPr lIns="0" tIns="0" rIns="0" bIns="0" rtlCol="0" anchor="t">
            <a:spAutoFit/>
          </a:bodyPr>
          <a:lstStyle/>
          <a:p>
            <a:pPr>
              <a:lnSpc>
                <a:spcPts val="6300"/>
              </a:lnSpc>
            </a:pPr>
            <a:r>
              <a:rPr lang="en-US" sz="6000" dirty="0">
                <a:solidFill>
                  <a:srgbClr val="FFD05B"/>
                </a:solidFill>
                <a:latin typeface="Century Gothic" panose="020B0502020202020204" pitchFamily="34" charset="0"/>
              </a:rPr>
              <a:t>        History</a:t>
            </a:r>
          </a:p>
        </p:txBody>
      </p:sp>
      <p:sp>
        <p:nvSpPr>
          <p:cNvPr id="9" name="Rectangle: Rounded Corners 8">
            <a:extLst>
              <a:ext uri="{FF2B5EF4-FFF2-40B4-BE49-F238E27FC236}">
                <a16:creationId xmlns:a16="http://schemas.microsoft.com/office/drawing/2014/main" id="{27C9623A-FAA3-9AED-B8E2-FC1DF863412C}"/>
              </a:ext>
            </a:extLst>
          </p:cNvPr>
          <p:cNvSpPr/>
          <p:nvPr/>
        </p:nvSpPr>
        <p:spPr>
          <a:xfrm>
            <a:off x="381001" y="2590800"/>
            <a:ext cx="4114800" cy="4175760"/>
          </a:xfrm>
          <a:prstGeom prst="roundRect">
            <a:avLst/>
          </a:prstGeom>
          <a:solidFill>
            <a:srgbClr val="1A436B"/>
          </a:solidFill>
          <a:ln>
            <a:solidFill>
              <a:srgbClr val="1A4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604685" y="2999270"/>
            <a:ext cx="3657600" cy="2215991"/>
          </a:xfrm>
          <a:prstGeom prst="rect">
            <a:avLst/>
          </a:prstGeom>
        </p:spPr>
        <p:txBody>
          <a:bodyPr wrap="square" lIns="0" tIns="0" rIns="0" bIns="0" rtlCol="0" anchor="t">
            <a:spAutoFit/>
          </a:bodyPr>
          <a:lstStyle/>
          <a:p>
            <a:pPr lvl="0" algn="ctr"/>
            <a:r>
              <a:rPr lang="en-US" sz="2000" dirty="0">
                <a:solidFill>
                  <a:schemeClr val="bg1"/>
                </a:solidFill>
                <a:latin typeface="Century Gothic" panose="020B0502020202020204" pitchFamily="34" charset="0"/>
                <a:cs typeface="Century Gothic Paneuropean" panose="020B0604020202020204" charset="0"/>
              </a:rPr>
              <a:t>Federal law Title IX of the Education Amendments of 1972 prohibits discrimination based on sex, including sexual harassment in education programs and activities</a:t>
            </a:r>
            <a:r>
              <a:rPr lang="en-US" sz="2400" dirty="0">
                <a:solidFill>
                  <a:schemeClr val="bg1"/>
                </a:solidFill>
                <a:latin typeface="Century Gothic" panose="020B0502020202020204" pitchFamily="34" charset="0"/>
                <a:cs typeface="Century Gothic Paneuropean" panose="020B0604020202020204" charset="0"/>
              </a:rPr>
              <a:t>.</a:t>
            </a:r>
          </a:p>
        </p:txBody>
      </p:sp>
      <p:sp>
        <p:nvSpPr>
          <p:cNvPr id="8" name="AutoShape 15">
            <a:extLst>
              <a:ext uri="{FF2B5EF4-FFF2-40B4-BE49-F238E27FC236}">
                <a16:creationId xmlns:a16="http://schemas.microsoft.com/office/drawing/2014/main" id="{89B88267-29D0-7479-22DB-70AF12684E99}"/>
              </a:ext>
            </a:extLst>
          </p:cNvPr>
          <p:cNvSpPr/>
          <p:nvPr/>
        </p:nvSpPr>
        <p:spPr>
          <a:xfrm>
            <a:off x="0" y="7026190"/>
            <a:ext cx="9753600" cy="289010"/>
          </a:xfrm>
          <a:prstGeom prst="rect">
            <a:avLst/>
          </a:prstGeom>
          <a:solidFill>
            <a:srgbClr val="1A436B"/>
          </a:solidFill>
        </p:spPr>
        <p:txBody>
          <a:bodyPr/>
          <a:lstStyle/>
          <a:p>
            <a:endParaRPr lang="en-US"/>
          </a:p>
        </p:txBody>
      </p:sp>
      <p:sp>
        <p:nvSpPr>
          <p:cNvPr id="11" name="Rectangle: Rounded Corners 10">
            <a:extLst>
              <a:ext uri="{FF2B5EF4-FFF2-40B4-BE49-F238E27FC236}">
                <a16:creationId xmlns:a16="http://schemas.microsoft.com/office/drawing/2014/main" id="{B562B0FC-4D89-416E-F92E-72949DFE53A6}"/>
              </a:ext>
            </a:extLst>
          </p:cNvPr>
          <p:cNvSpPr/>
          <p:nvPr/>
        </p:nvSpPr>
        <p:spPr>
          <a:xfrm>
            <a:off x="5224616" y="2590800"/>
            <a:ext cx="4114800" cy="4175760"/>
          </a:xfrm>
          <a:prstGeom prst="roundRect">
            <a:avLst/>
          </a:prstGeom>
          <a:solidFill>
            <a:srgbClr val="1A436B"/>
          </a:solidFill>
          <a:ln>
            <a:solidFill>
              <a:srgbClr val="1A4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6">
            <a:extLst>
              <a:ext uri="{FF2B5EF4-FFF2-40B4-BE49-F238E27FC236}">
                <a16:creationId xmlns:a16="http://schemas.microsoft.com/office/drawing/2014/main" id="{973742AB-8F2E-9000-4D2D-A6C8051E6853}"/>
              </a:ext>
            </a:extLst>
          </p:cNvPr>
          <p:cNvSpPr txBox="1"/>
          <p:nvPr/>
        </p:nvSpPr>
        <p:spPr>
          <a:xfrm>
            <a:off x="5491315" y="3014510"/>
            <a:ext cx="3657600" cy="1846659"/>
          </a:xfrm>
          <a:prstGeom prst="rect">
            <a:avLst/>
          </a:prstGeom>
        </p:spPr>
        <p:txBody>
          <a:bodyPr wrap="square" lIns="0" tIns="0" rIns="0" bIns="0" rtlCol="0" anchor="t">
            <a:spAutoFit/>
          </a:bodyPr>
          <a:lstStyle/>
          <a:p>
            <a:pPr lvl="0" algn="ctr"/>
            <a:r>
              <a:rPr lang="en-US" sz="2000" dirty="0">
                <a:solidFill>
                  <a:schemeClr val="bg1"/>
                </a:solidFill>
                <a:latin typeface="Century Gothic" panose="020B0502020202020204" pitchFamily="34" charset="0"/>
                <a:cs typeface="Century Gothic Paneuropean" panose="020B0604020202020204" charset="0"/>
              </a:rPr>
              <a:t>Department of Education’s Office of Civil Rights (OCR) is the federal agency responsible for the enforcement of Title IX in schools. </a:t>
            </a:r>
          </a:p>
        </p:txBody>
      </p:sp>
    </p:spTree>
  </p:cSld>
  <p:clrMapOvr>
    <a:masterClrMapping/>
  </p:clrMapOvr>
  <mc:AlternateContent xmlns:mc="http://schemas.openxmlformats.org/markup-compatibility/2006" xmlns:p14="http://schemas.microsoft.com/office/powerpoint/2010/main">
    <mc:Choice Requires="p14">
      <p:transition spd="slow" p14:dur="2000" advTm="30081"/>
    </mc:Choice>
    <mc:Fallback xmlns="">
      <p:transition spd="slow" advTm="300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753600" cy="1679514"/>
          </a:xfrm>
          <a:prstGeom prst="rect">
            <a:avLst/>
          </a:prstGeom>
          <a:solidFill>
            <a:srgbClr val="1A436B"/>
          </a:solidFill>
        </p:spPr>
        <p:txBody>
          <a:bodyPr/>
          <a:lstStyle/>
          <a:p>
            <a:endParaRPr lang="en-US" dirty="0"/>
          </a:p>
        </p:txBody>
      </p:sp>
      <p:sp>
        <p:nvSpPr>
          <p:cNvPr id="3" name="AutoShape 3"/>
          <p:cNvSpPr/>
          <p:nvPr/>
        </p:nvSpPr>
        <p:spPr>
          <a:xfrm>
            <a:off x="0" y="1606648"/>
            <a:ext cx="9753600" cy="132812"/>
          </a:xfrm>
          <a:prstGeom prst="rect">
            <a:avLst/>
          </a:prstGeom>
          <a:solidFill>
            <a:srgbClr val="FFD05B"/>
          </a:solidFill>
        </p:spPr>
        <p:txBody>
          <a:bodyPr/>
          <a:lstStyle/>
          <a:p>
            <a:endParaRPr lang="en-US"/>
          </a:p>
        </p:txBody>
      </p:sp>
      <p:sp>
        <p:nvSpPr>
          <p:cNvPr id="4" name="Freeform 4"/>
          <p:cNvSpPr/>
          <p:nvPr/>
        </p:nvSpPr>
        <p:spPr>
          <a:xfrm>
            <a:off x="165860" y="127086"/>
            <a:ext cx="2257700" cy="2250872"/>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685800" y="2536806"/>
            <a:ext cx="8498212" cy="4739759"/>
          </a:xfrm>
          <a:prstGeom prst="rect">
            <a:avLst/>
          </a:prstGeom>
        </p:spPr>
        <p:txBody>
          <a:bodyPr wrap="square" lIns="0" tIns="0" rIns="0" bIns="0" rtlCol="0" anchor="t">
            <a:spAutoFit/>
          </a:bodyPr>
          <a:lstStyle/>
          <a:p>
            <a:pPr marL="0" indent="0">
              <a:buNone/>
            </a:pPr>
            <a:r>
              <a:rPr lang="en-US" sz="2400" dirty="0">
                <a:latin typeface="Century Gothic" panose="020B0502020202020204" pitchFamily="34" charset="0"/>
                <a:cs typeface="Century Gothic Paneuropean" panose="020B0604020202020204" charset="0"/>
              </a:rPr>
              <a:t>The Law States:</a:t>
            </a:r>
          </a:p>
          <a:p>
            <a:pPr marL="0" indent="0">
              <a:buNone/>
            </a:pPr>
            <a:r>
              <a:rPr lang="en-US" sz="2400" dirty="0">
                <a:latin typeface="Century Gothic" panose="020B0502020202020204" pitchFamily="34" charset="0"/>
                <a:cs typeface="Century Gothic Paneuropean" panose="020B0604020202020204" charset="0"/>
              </a:rPr>
              <a:t>“No person in the United States shall, based on sex, be excluded from participation in, be denied the benefits of, or be subjected to discrimination under any education program or activity receiving federal financial assistance.</a:t>
            </a:r>
          </a:p>
          <a:p>
            <a:pPr marL="0" indent="0">
              <a:buNone/>
            </a:pPr>
            <a:endParaRPr lang="en-US" sz="2400" dirty="0">
              <a:latin typeface="Century Gothic" panose="020B0502020202020204" pitchFamily="34" charset="0"/>
              <a:cs typeface="Century Gothic Paneuropean" panose="020B0604020202020204" charset="0"/>
            </a:endParaRPr>
          </a:p>
          <a:p>
            <a:pPr marL="0" indent="0">
              <a:buNone/>
            </a:pPr>
            <a:r>
              <a:rPr lang="en-US" sz="2400" dirty="0">
                <a:latin typeface="Century Gothic" panose="020B0502020202020204" pitchFamily="34" charset="0"/>
                <a:cs typeface="Century Gothic Paneuropean" panose="020B0604020202020204" charset="0"/>
              </a:rPr>
              <a:t>Title IX protects students from harassment connected to any of the academic, educational, extracurricular, and other programs or activities of the schools, regardless of the location.</a:t>
            </a:r>
          </a:p>
          <a:p>
            <a:pPr marL="0" indent="0">
              <a:buNone/>
            </a:pPr>
            <a:endParaRPr lang="en-US" sz="2400" dirty="0">
              <a:solidFill>
                <a:srgbClr val="1A436B"/>
              </a:solidFill>
              <a:latin typeface="Century Gothic" panose="020B0502020202020204" pitchFamily="34" charset="0"/>
              <a:cs typeface="Century Gothic Paneuropean" panose="020B0604020202020204" charset="0"/>
            </a:endParaRPr>
          </a:p>
          <a:p>
            <a:pPr marL="0" indent="0">
              <a:buNone/>
            </a:pPr>
            <a:endParaRPr lang="en-US" sz="2000" dirty="0">
              <a:solidFill>
                <a:srgbClr val="1A436B"/>
              </a:solidFill>
              <a:latin typeface="Century Gothic" panose="020B0502020202020204" pitchFamily="34" charset="0"/>
              <a:cs typeface="Century Gothic Paneuropean" panose="020B0604020202020204" charset="0"/>
            </a:endParaRPr>
          </a:p>
          <a:p>
            <a:pPr marL="0" indent="0" algn="ctr">
              <a:buNone/>
            </a:pPr>
            <a:endParaRPr lang="en-US" sz="2400" dirty="0">
              <a:solidFill>
                <a:srgbClr val="1A436B"/>
              </a:solidFill>
              <a:latin typeface="Century Gothic" panose="020B0502020202020204" pitchFamily="34" charset="0"/>
              <a:cs typeface="Century Gothic Paneuropean" panose="020B0604020202020204" charset="0"/>
            </a:endParaRPr>
          </a:p>
        </p:txBody>
      </p:sp>
      <p:sp>
        <p:nvSpPr>
          <p:cNvPr id="7" name="AutoShape 7"/>
          <p:cNvSpPr/>
          <p:nvPr/>
        </p:nvSpPr>
        <p:spPr>
          <a:xfrm>
            <a:off x="0" y="7026190"/>
            <a:ext cx="9753600" cy="289010"/>
          </a:xfrm>
          <a:prstGeom prst="rect">
            <a:avLst/>
          </a:prstGeom>
          <a:solidFill>
            <a:srgbClr val="1A436B"/>
          </a:solidFill>
        </p:spPr>
        <p:txBody>
          <a:bodyPr/>
          <a:lstStyle/>
          <a:p>
            <a:endParaRPr lang="en-US"/>
          </a:p>
        </p:txBody>
      </p:sp>
      <p:sp>
        <p:nvSpPr>
          <p:cNvPr id="8" name="TextBox 8">
            <a:extLst>
              <a:ext uri="{FF2B5EF4-FFF2-40B4-BE49-F238E27FC236}">
                <a16:creationId xmlns:a16="http://schemas.microsoft.com/office/drawing/2014/main" id="{6177B8A4-5F9E-6D74-3B1E-FAF3CA7DC54F}"/>
              </a:ext>
            </a:extLst>
          </p:cNvPr>
          <p:cNvSpPr txBox="1"/>
          <p:nvPr/>
        </p:nvSpPr>
        <p:spPr>
          <a:xfrm>
            <a:off x="2423560" y="381000"/>
            <a:ext cx="6760452" cy="602729"/>
          </a:xfrm>
          <a:prstGeom prst="rect">
            <a:avLst/>
          </a:prstGeom>
        </p:spPr>
        <p:txBody>
          <a:bodyPr wrap="square" lIns="0" tIns="0" rIns="0" bIns="0" rtlCol="0" anchor="t">
            <a:spAutoFit/>
          </a:bodyPr>
          <a:lstStyle/>
          <a:p>
            <a:pPr algn="ctr">
              <a:lnSpc>
                <a:spcPts val="4680"/>
              </a:lnSpc>
            </a:pPr>
            <a:r>
              <a:rPr lang="en-US" sz="4500" dirty="0">
                <a:solidFill>
                  <a:srgbClr val="FFD05B"/>
                </a:solidFill>
                <a:latin typeface="Century Gothic" panose="020B0502020202020204" pitchFamily="34" charset="0"/>
              </a:rPr>
              <a:t>Title IX Facts</a:t>
            </a:r>
            <a:endParaRPr lang="en-US" sz="4500" dirty="0">
              <a:solidFill>
                <a:srgbClr val="FFD05B"/>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687"/>
    </mc:Choice>
    <mc:Fallback xmlns="">
      <p:transition spd="slow" advTm="306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5175B7CD-6E7D-A48C-F350-2255E345591B}"/>
              </a:ext>
            </a:extLst>
          </p:cNvPr>
          <p:cNvSpPr>
            <a:spLocks noGrp="1"/>
          </p:cNvSpPr>
          <p:nvPr>
            <p:ph type="title"/>
          </p:nvPr>
        </p:nvSpPr>
        <p:spPr>
          <a:xfrm>
            <a:off x="0" y="0"/>
            <a:ext cx="9753600" cy="1524000"/>
          </a:xfrm>
          <a:prstGeom prst="rect">
            <a:avLst/>
          </a:prstGeom>
          <a:solidFill>
            <a:srgbClr val="1A436B"/>
          </a:solidFill>
        </p:spPr>
        <p:txBody>
          <a:bodyPr/>
          <a:lstStyle/>
          <a:p>
            <a:r>
              <a:rPr lang="en-US" dirty="0">
                <a:solidFill>
                  <a:srgbClr val="FFC000"/>
                </a:solidFill>
              </a:rPr>
              <a:t>             </a:t>
            </a:r>
            <a:r>
              <a:rPr lang="en-US" sz="4000" dirty="0">
                <a:solidFill>
                  <a:srgbClr val="FFD05B"/>
                </a:solidFill>
                <a:latin typeface="Century Gothic" panose="020B0502020202020204" pitchFamily="34" charset="0"/>
              </a:rPr>
              <a:t>What is Sexual Harassment?</a:t>
            </a:r>
          </a:p>
        </p:txBody>
      </p:sp>
      <p:sp>
        <p:nvSpPr>
          <p:cNvPr id="9" name="AutoShape 3">
            <a:extLst>
              <a:ext uri="{FF2B5EF4-FFF2-40B4-BE49-F238E27FC236}">
                <a16:creationId xmlns:a16="http://schemas.microsoft.com/office/drawing/2014/main" id="{9AC33FB2-2E0A-5955-E683-B7259C65B021}"/>
              </a:ext>
            </a:extLst>
          </p:cNvPr>
          <p:cNvSpPr/>
          <p:nvPr/>
        </p:nvSpPr>
        <p:spPr>
          <a:xfrm>
            <a:off x="0" y="1524000"/>
            <a:ext cx="9753600" cy="215460"/>
          </a:xfrm>
          <a:prstGeom prst="rect">
            <a:avLst/>
          </a:prstGeom>
          <a:solidFill>
            <a:srgbClr val="FFD05B"/>
          </a:solidFill>
        </p:spPr>
        <p:txBody>
          <a:bodyPr/>
          <a:lstStyle/>
          <a:p>
            <a:endParaRPr lang="en-US"/>
          </a:p>
        </p:txBody>
      </p:sp>
      <p:sp>
        <p:nvSpPr>
          <p:cNvPr id="11" name="Freeform 4">
            <a:extLst>
              <a:ext uri="{FF2B5EF4-FFF2-40B4-BE49-F238E27FC236}">
                <a16:creationId xmlns:a16="http://schemas.microsoft.com/office/drawing/2014/main" id="{90839996-BC02-2937-69BB-ADD6C6CEEEC8}"/>
              </a:ext>
            </a:extLst>
          </p:cNvPr>
          <p:cNvSpPr/>
          <p:nvPr/>
        </p:nvSpPr>
        <p:spPr>
          <a:xfrm>
            <a:off x="134980" y="474764"/>
            <a:ext cx="2257700" cy="2250872"/>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6D107B43-1418-F017-3959-7CB91C168789}"/>
              </a:ext>
            </a:extLst>
          </p:cNvPr>
          <p:cNvSpPr txBox="1"/>
          <p:nvPr/>
        </p:nvSpPr>
        <p:spPr>
          <a:xfrm>
            <a:off x="990600" y="2971800"/>
            <a:ext cx="8305800"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entury Gothic" panose="020B0502020202020204" pitchFamily="34" charset="0"/>
              </a:rPr>
              <a:t>Sexual Harassment of a student that is so severe, pervasive, and objectively offensive that it effectively denies the student equal access to an educational program or activity. </a:t>
            </a:r>
          </a:p>
          <a:p>
            <a:pPr marL="285750" indent="-285750">
              <a:buFont typeface="Arial" panose="020B0604020202020204" pitchFamily="34" charset="0"/>
              <a:buChar char="•"/>
            </a:pPr>
            <a:endParaRPr lang="en-US" sz="2400" dirty="0">
              <a:latin typeface="Century Gothic" panose="020B0502020202020204" pitchFamily="34" charset="0"/>
            </a:endParaRPr>
          </a:p>
          <a:p>
            <a:pPr marL="285750" indent="-285750">
              <a:buFont typeface="Arial" panose="020B0604020202020204" pitchFamily="34" charset="0"/>
              <a:buChar char="•"/>
            </a:pPr>
            <a:r>
              <a:rPr lang="en-US" sz="2400" dirty="0">
                <a:latin typeface="Century Gothic" panose="020B0502020202020204" pitchFamily="34" charset="0"/>
              </a:rPr>
              <a:t>Sexual Harassment is unwelcome conduct of a sexual nature.</a:t>
            </a:r>
          </a:p>
          <a:p>
            <a:pPr marL="285750" indent="-285750">
              <a:buFont typeface="Arial" panose="020B0604020202020204" pitchFamily="34" charset="0"/>
              <a:buChar char="•"/>
            </a:pPr>
            <a:endParaRPr lang="en-US" sz="2400"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29020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753600" cy="1679514"/>
          </a:xfrm>
          <a:prstGeom prst="rect">
            <a:avLst/>
          </a:prstGeom>
          <a:solidFill>
            <a:srgbClr val="1A436B"/>
          </a:solidFill>
        </p:spPr>
        <p:txBody>
          <a:bodyPr/>
          <a:lstStyle/>
          <a:p>
            <a:endParaRPr lang="en-US"/>
          </a:p>
        </p:txBody>
      </p:sp>
      <p:sp>
        <p:nvSpPr>
          <p:cNvPr id="3" name="AutoShape 3"/>
          <p:cNvSpPr/>
          <p:nvPr/>
        </p:nvSpPr>
        <p:spPr>
          <a:xfrm>
            <a:off x="0" y="1606648"/>
            <a:ext cx="9753600" cy="132812"/>
          </a:xfrm>
          <a:prstGeom prst="rect">
            <a:avLst/>
          </a:prstGeom>
          <a:solidFill>
            <a:srgbClr val="FFD05B"/>
          </a:solidFill>
        </p:spPr>
        <p:txBody>
          <a:bodyPr/>
          <a:lstStyle/>
          <a:p>
            <a:endParaRPr lang="en-US"/>
          </a:p>
        </p:txBody>
      </p:sp>
      <p:sp>
        <p:nvSpPr>
          <p:cNvPr id="4" name="Freeform 4"/>
          <p:cNvSpPr/>
          <p:nvPr/>
        </p:nvSpPr>
        <p:spPr>
          <a:xfrm>
            <a:off x="165860" y="127086"/>
            <a:ext cx="2257700" cy="2250872"/>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7" name="AutoShape 7"/>
          <p:cNvSpPr/>
          <p:nvPr/>
        </p:nvSpPr>
        <p:spPr>
          <a:xfrm>
            <a:off x="0" y="7026190"/>
            <a:ext cx="9753600" cy="289010"/>
          </a:xfrm>
          <a:prstGeom prst="rect">
            <a:avLst/>
          </a:prstGeom>
          <a:solidFill>
            <a:srgbClr val="1A436B"/>
          </a:solidFill>
        </p:spPr>
        <p:txBody>
          <a:bodyPr/>
          <a:lstStyle/>
          <a:p>
            <a:endParaRPr lang="en-US"/>
          </a:p>
        </p:txBody>
      </p:sp>
      <p:sp>
        <p:nvSpPr>
          <p:cNvPr id="8" name="TextBox 6">
            <a:extLst>
              <a:ext uri="{FF2B5EF4-FFF2-40B4-BE49-F238E27FC236}">
                <a16:creationId xmlns:a16="http://schemas.microsoft.com/office/drawing/2014/main" id="{5A6187C4-35BD-3425-3CD7-3DC804FE9144}"/>
              </a:ext>
            </a:extLst>
          </p:cNvPr>
          <p:cNvSpPr txBox="1"/>
          <p:nvPr/>
        </p:nvSpPr>
        <p:spPr>
          <a:xfrm>
            <a:off x="2375900" y="391462"/>
            <a:ext cx="7225300" cy="758221"/>
          </a:xfrm>
          <a:prstGeom prst="rect">
            <a:avLst/>
          </a:prstGeom>
        </p:spPr>
        <p:txBody>
          <a:bodyPr lIns="0" tIns="0" rIns="0" bIns="0" rtlCol="0" anchor="t">
            <a:spAutoFit/>
          </a:bodyPr>
          <a:lstStyle/>
          <a:p>
            <a:pPr algn="ctr">
              <a:lnSpc>
                <a:spcPts val="6720"/>
              </a:lnSpc>
            </a:pPr>
            <a:r>
              <a:rPr lang="en-US" sz="4000" dirty="0">
                <a:solidFill>
                  <a:srgbClr val="FFD05B"/>
                </a:solidFill>
                <a:latin typeface="Century Gothic" panose="020B0502020202020204" pitchFamily="34" charset="0"/>
              </a:rPr>
              <a:t>What is Sexual Harassment?</a:t>
            </a:r>
          </a:p>
        </p:txBody>
      </p:sp>
      <p:sp>
        <p:nvSpPr>
          <p:cNvPr id="9" name="Rectangle: Rounded Corners 8">
            <a:extLst>
              <a:ext uri="{FF2B5EF4-FFF2-40B4-BE49-F238E27FC236}">
                <a16:creationId xmlns:a16="http://schemas.microsoft.com/office/drawing/2014/main" id="{A34CF3F7-E4F9-6356-9285-EDE514FB2662}"/>
              </a:ext>
            </a:extLst>
          </p:cNvPr>
          <p:cNvSpPr/>
          <p:nvPr/>
        </p:nvSpPr>
        <p:spPr>
          <a:xfrm>
            <a:off x="304799" y="2939787"/>
            <a:ext cx="2971801" cy="4026455"/>
          </a:xfrm>
          <a:prstGeom prst="roundRect">
            <a:avLst/>
          </a:prstGeom>
          <a:solidFill>
            <a:srgbClr val="1A436B"/>
          </a:solidFill>
          <a:ln>
            <a:solidFill>
              <a:srgbClr val="1A4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BF9B613-87A6-9FFE-39B8-2AF250B1445A}"/>
              </a:ext>
            </a:extLst>
          </p:cNvPr>
          <p:cNvSpPr/>
          <p:nvPr/>
        </p:nvSpPr>
        <p:spPr>
          <a:xfrm>
            <a:off x="3429000" y="2939789"/>
            <a:ext cx="2895599" cy="4026454"/>
          </a:xfrm>
          <a:prstGeom prst="roundRect">
            <a:avLst/>
          </a:prstGeom>
          <a:solidFill>
            <a:srgbClr val="1A436B"/>
          </a:solidFill>
          <a:ln>
            <a:solidFill>
              <a:srgbClr val="1A4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1800" dirty="0">
              <a:solidFill>
                <a:schemeClr val="bg1"/>
              </a:solidFill>
              <a:latin typeface="Century Gothic" panose="020B0502020202020204" pitchFamily="34" charset="0"/>
              <a:cs typeface="Century Gothic Paneuropean" panose="020B0604020202020204" charset="0"/>
            </a:endParaRPr>
          </a:p>
        </p:txBody>
      </p:sp>
      <p:sp>
        <p:nvSpPr>
          <p:cNvPr id="12" name="Rectangle: Rounded Corners 11">
            <a:extLst>
              <a:ext uri="{FF2B5EF4-FFF2-40B4-BE49-F238E27FC236}">
                <a16:creationId xmlns:a16="http://schemas.microsoft.com/office/drawing/2014/main" id="{6140C516-BD17-2B09-58FE-4FA99E49CBF5}"/>
              </a:ext>
            </a:extLst>
          </p:cNvPr>
          <p:cNvSpPr/>
          <p:nvPr/>
        </p:nvSpPr>
        <p:spPr>
          <a:xfrm>
            <a:off x="6476999" y="2939787"/>
            <a:ext cx="2895599" cy="4026455"/>
          </a:xfrm>
          <a:prstGeom prst="roundRect">
            <a:avLst/>
          </a:prstGeom>
          <a:solidFill>
            <a:srgbClr val="1A436B"/>
          </a:solidFill>
          <a:ln>
            <a:solidFill>
              <a:srgbClr val="1A4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6AB692F-8DD2-F97F-8960-B8CC75FC7894}"/>
              </a:ext>
            </a:extLst>
          </p:cNvPr>
          <p:cNvSpPr txBox="1"/>
          <p:nvPr/>
        </p:nvSpPr>
        <p:spPr>
          <a:xfrm>
            <a:off x="381002" y="3219022"/>
            <a:ext cx="2819400" cy="3693319"/>
          </a:xfrm>
          <a:prstGeom prst="rect">
            <a:avLst/>
          </a:prstGeom>
          <a:noFill/>
        </p:spPr>
        <p:txBody>
          <a:bodyPr wrap="square">
            <a:spAutoFit/>
          </a:bodyPr>
          <a:lstStyle/>
          <a:p>
            <a:pPr lvl="0"/>
            <a:r>
              <a:rPr lang="en-US" b="1" u="sng" dirty="0">
                <a:solidFill>
                  <a:schemeClr val="bg1"/>
                </a:solidFill>
                <a:latin typeface="Century Gothic" panose="020B0502020202020204" pitchFamily="34" charset="0"/>
                <a:cs typeface="Century Gothic Paneuropean" panose="020B0604020202020204" charset="0"/>
              </a:rPr>
              <a:t>Verbal Harassment</a:t>
            </a:r>
          </a:p>
          <a:p>
            <a:pPr marL="285750" lvl="0" indent="-285750">
              <a:buFont typeface="Arial" panose="020B0604020202020204" pitchFamily="34" charset="0"/>
              <a:buChar char="•"/>
            </a:pPr>
            <a:r>
              <a:rPr lang="en-US" dirty="0">
                <a:solidFill>
                  <a:schemeClr val="bg1"/>
                </a:solidFill>
                <a:latin typeface="Century Gothic" panose="020B0502020202020204" pitchFamily="34" charset="0"/>
                <a:cs typeface="Century Gothic Paneuropean" panose="020B0604020202020204" charset="0"/>
              </a:rPr>
              <a:t>Comments about a person’s body.</a:t>
            </a:r>
          </a:p>
          <a:p>
            <a:pPr marL="285750" lvl="0" indent="-285750">
              <a:buFont typeface="Arial" panose="020B0604020202020204" pitchFamily="34" charset="0"/>
              <a:buChar char="•"/>
            </a:pPr>
            <a:r>
              <a:rPr lang="en-US" dirty="0">
                <a:solidFill>
                  <a:schemeClr val="bg1"/>
                </a:solidFill>
                <a:latin typeface="Century Gothic" panose="020B0502020202020204" pitchFamily="34" charset="0"/>
                <a:cs typeface="Century Gothic Paneuropean" panose="020B0604020202020204" charset="0"/>
              </a:rPr>
              <a:t>Spreading rumors that may be considered sexual.</a:t>
            </a:r>
          </a:p>
          <a:p>
            <a:pPr marL="285750" lvl="0" indent="-285750">
              <a:buFont typeface="Arial" panose="020B0604020202020204" pitchFamily="34" charset="0"/>
              <a:buChar char="•"/>
            </a:pPr>
            <a:r>
              <a:rPr lang="en-US" dirty="0">
                <a:solidFill>
                  <a:schemeClr val="bg1"/>
                </a:solidFill>
                <a:latin typeface="Century Gothic" panose="020B0502020202020204" pitchFamily="34" charset="0"/>
                <a:cs typeface="Century Gothic Paneuropean" panose="020B0604020202020204" charset="0"/>
              </a:rPr>
              <a:t>Sexual remarks or accusations.</a:t>
            </a:r>
          </a:p>
          <a:p>
            <a:pPr marL="285750" lvl="0" indent="-285750">
              <a:buFont typeface="Arial" panose="020B0604020202020204" pitchFamily="34" charset="0"/>
              <a:buChar char="•"/>
            </a:pPr>
            <a:r>
              <a:rPr lang="en-US" dirty="0">
                <a:solidFill>
                  <a:schemeClr val="bg1"/>
                </a:solidFill>
                <a:latin typeface="Century Gothic" panose="020B0502020202020204" pitchFamily="34" charset="0"/>
                <a:cs typeface="Century Gothic Paneuropean" panose="020B0604020202020204" charset="0"/>
              </a:rPr>
              <a:t>Telling “dirty jokes” or stories that make those listening feel uncomfortable.</a:t>
            </a:r>
          </a:p>
          <a:p>
            <a:pPr lvl="0" algn="ctr"/>
            <a:endParaRPr lang="en-US" dirty="0">
              <a:solidFill>
                <a:schemeClr val="bg1"/>
              </a:solidFill>
              <a:latin typeface="Century Gothic" panose="020B0502020202020204" pitchFamily="34" charset="0"/>
              <a:cs typeface="Century Gothic Paneuropean" panose="020B0604020202020204" charset="0"/>
            </a:endParaRPr>
          </a:p>
        </p:txBody>
      </p:sp>
      <p:sp>
        <p:nvSpPr>
          <p:cNvPr id="16" name="TextBox 15">
            <a:extLst>
              <a:ext uri="{FF2B5EF4-FFF2-40B4-BE49-F238E27FC236}">
                <a16:creationId xmlns:a16="http://schemas.microsoft.com/office/drawing/2014/main" id="{4B94C780-3566-D772-B459-438427E0A6EC}"/>
              </a:ext>
            </a:extLst>
          </p:cNvPr>
          <p:cNvSpPr txBox="1"/>
          <p:nvPr/>
        </p:nvSpPr>
        <p:spPr>
          <a:xfrm>
            <a:off x="6591299" y="3159075"/>
            <a:ext cx="2552701" cy="3139321"/>
          </a:xfrm>
          <a:prstGeom prst="rect">
            <a:avLst/>
          </a:prstGeom>
          <a:noFill/>
        </p:spPr>
        <p:txBody>
          <a:bodyPr wrap="square">
            <a:spAutoFit/>
          </a:bodyPr>
          <a:lstStyle/>
          <a:p>
            <a:pPr lvl="0"/>
            <a:r>
              <a:rPr lang="en-US" b="1" u="sng" dirty="0">
                <a:solidFill>
                  <a:schemeClr val="bg1"/>
                </a:solidFill>
                <a:latin typeface="Century Gothic" panose="020B0502020202020204" pitchFamily="34" charset="0"/>
                <a:cs typeface="Century Gothic Paneuropean" panose="020B0604020202020204" charset="0"/>
              </a:rPr>
              <a:t>Physical Harassment</a:t>
            </a:r>
          </a:p>
          <a:p>
            <a:pPr marL="285750" lvl="0" indent="-285750">
              <a:buFont typeface="Arial" panose="020B0604020202020204" pitchFamily="34" charset="0"/>
              <a:buChar char="•"/>
            </a:pPr>
            <a:r>
              <a:rPr lang="en-US" dirty="0">
                <a:solidFill>
                  <a:schemeClr val="bg1"/>
                </a:solidFill>
                <a:latin typeface="Century Gothic" panose="020B0502020202020204" pitchFamily="34" charset="0"/>
                <a:cs typeface="Century Gothic Paneuropean" panose="020B0604020202020204" charset="0"/>
              </a:rPr>
              <a:t>Grabbing or touching oneself or another student in a sexual manner that is unwanted, uncomfortable, embarrassing, or offensive</a:t>
            </a:r>
          </a:p>
          <a:p>
            <a:pPr marL="285750" lvl="0" indent="-285750">
              <a:buFont typeface="Arial" panose="020B0604020202020204" pitchFamily="34" charset="0"/>
              <a:buChar char="•"/>
            </a:pPr>
            <a:r>
              <a:rPr lang="en-US" dirty="0">
                <a:solidFill>
                  <a:schemeClr val="bg1"/>
                </a:solidFill>
                <a:latin typeface="Century Gothic" panose="020B0502020202020204" pitchFamily="34" charset="0"/>
                <a:cs typeface="Century Gothic Paneuropean" panose="020B0604020202020204" charset="0"/>
              </a:rPr>
              <a:t>Sexual assault</a:t>
            </a:r>
            <a:endParaRPr lang="en-US" dirty="0">
              <a:solidFill>
                <a:schemeClr val="bg1"/>
              </a:solidFill>
              <a:latin typeface="Century Gothic Paneuropean" panose="020B0604020202020204" charset="0"/>
              <a:cs typeface="Century Gothic Paneuropean" panose="020B0604020202020204" charset="0"/>
            </a:endParaRPr>
          </a:p>
        </p:txBody>
      </p:sp>
      <p:sp>
        <p:nvSpPr>
          <p:cNvPr id="5" name="TextBox 4">
            <a:extLst>
              <a:ext uri="{FF2B5EF4-FFF2-40B4-BE49-F238E27FC236}">
                <a16:creationId xmlns:a16="http://schemas.microsoft.com/office/drawing/2014/main" id="{6A5A8D75-571E-DE60-0624-5B4B3D5E3451}"/>
              </a:ext>
            </a:extLst>
          </p:cNvPr>
          <p:cNvSpPr txBox="1"/>
          <p:nvPr/>
        </p:nvSpPr>
        <p:spPr>
          <a:xfrm>
            <a:off x="3429000" y="2864601"/>
            <a:ext cx="2895599" cy="3693319"/>
          </a:xfrm>
          <a:prstGeom prst="rect">
            <a:avLst/>
          </a:prstGeom>
          <a:noFill/>
        </p:spPr>
        <p:txBody>
          <a:bodyPr wrap="square" rtlCol="0">
            <a:spAutoFit/>
          </a:bodyPr>
          <a:lstStyle/>
          <a:p>
            <a:endParaRPr lang="en-US" b="1" u="sng" dirty="0">
              <a:solidFill>
                <a:schemeClr val="bg1"/>
              </a:solidFill>
              <a:latin typeface="Century Gothic" panose="020B0502020202020204" pitchFamily="34" charset="0"/>
            </a:endParaRPr>
          </a:p>
          <a:p>
            <a:r>
              <a:rPr lang="en-US" b="1" u="sng" dirty="0">
                <a:solidFill>
                  <a:schemeClr val="bg1"/>
                </a:solidFill>
                <a:latin typeface="Century Gothic" panose="020B0502020202020204" pitchFamily="34" charset="0"/>
              </a:rPr>
              <a:t>Non-Verbal Harassment</a:t>
            </a:r>
          </a:p>
          <a:p>
            <a:pPr marL="285750" indent="-285750">
              <a:buFont typeface="Arial" panose="020B0604020202020204" pitchFamily="34" charset="0"/>
              <a:buChar char="•"/>
            </a:pPr>
            <a:r>
              <a:rPr lang="en-US" dirty="0">
                <a:solidFill>
                  <a:schemeClr val="bg1"/>
                </a:solidFill>
                <a:latin typeface="Century Gothic" panose="020B0502020202020204" pitchFamily="34" charset="0"/>
              </a:rPr>
              <a:t>Displaying or distributing sexually explicit drawings or pictures</a:t>
            </a:r>
          </a:p>
          <a:p>
            <a:pPr marL="285750" indent="-285750">
              <a:buFont typeface="Arial" panose="020B0604020202020204" pitchFamily="34" charset="0"/>
              <a:buChar char="•"/>
            </a:pPr>
            <a:r>
              <a:rPr lang="en-US" dirty="0">
                <a:solidFill>
                  <a:schemeClr val="bg1"/>
                </a:solidFill>
                <a:latin typeface="Century Gothic" panose="020B0502020202020204" pitchFamily="34" charset="0"/>
              </a:rPr>
              <a:t>Writing graffiti of a sexual nature</a:t>
            </a:r>
          </a:p>
          <a:p>
            <a:pPr marL="285750" indent="-285750">
              <a:buFont typeface="Arial" panose="020B0604020202020204" pitchFamily="34" charset="0"/>
              <a:buChar char="•"/>
            </a:pPr>
            <a:r>
              <a:rPr lang="en-US" dirty="0">
                <a:solidFill>
                  <a:schemeClr val="bg1"/>
                </a:solidFill>
                <a:latin typeface="Century Gothic" panose="020B0502020202020204" pitchFamily="34" charset="0"/>
              </a:rPr>
              <a:t>Sending crude or sexually descriptive emails, letters, texts</a:t>
            </a:r>
          </a:p>
          <a:p>
            <a:pPr marL="285750" indent="-285750">
              <a:buFont typeface="Arial" panose="020B0604020202020204" pitchFamily="34" charset="0"/>
              <a:buChar char="•"/>
            </a:pPr>
            <a:r>
              <a:rPr lang="en-US" dirty="0">
                <a:solidFill>
                  <a:schemeClr val="bg1"/>
                </a:solidFill>
                <a:latin typeface="Century Gothic" panose="020B0502020202020204" pitchFamily="34" charset="0"/>
              </a:rPr>
              <a:t>Making obscene gestures</a:t>
            </a:r>
          </a:p>
        </p:txBody>
      </p:sp>
      <p:sp>
        <p:nvSpPr>
          <p:cNvPr id="6" name="TextBox 5">
            <a:extLst>
              <a:ext uri="{FF2B5EF4-FFF2-40B4-BE49-F238E27FC236}">
                <a16:creationId xmlns:a16="http://schemas.microsoft.com/office/drawing/2014/main" id="{A80795C5-9B32-67DB-0201-5FC2983C34C4}"/>
              </a:ext>
            </a:extLst>
          </p:cNvPr>
          <p:cNvSpPr txBox="1"/>
          <p:nvPr/>
        </p:nvSpPr>
        <p:spPr>
          <a:xfrm>
            <a:off x="2423560" y="1739459"/>
            <a:ext cx="6720440" cy="1077218"/>
          </a:xfrm>
          <a:prstGeom prst="rect">
            <a:avLst/>
          </a:prstGeom>
          <a:noFill/>
        </p:spPr>
        <p:txBody>
          <a:bodyPr wrap="square" rtlCol="0">
            <a:spAutoFit/>
          </a:bodyPr>
          <a:lstStyle/>
          <a:p>
            <a:r>
              <a:rPr lang="en-US" sz="1600" dirty="0">
                <a:latin typeface="Century Gothic" panose="020B0502020202020204" pitchFamily="34" charset="0"/>
              </a:rPr>
              <a:t>Three Types of Sexual Harassment:</a:t>
            </a:r>
          </a:p>
          <a:p>
            <a:pPr marL="285750" indent="-285750">
              <a:buFont typeface="Arial" panose="020B0604020202020204" pitchFamily="34" charset="0"/>
              <a:buChar char="•"/>
            </a:pPr>
            <a:r>
              <a:rPr lang="en-US" sz="1600" dirty="0">
                <a:latin typeface="Century Gothic" panose="020B0502020202020204" pitchFamily="34" charset="0"/>
              </a:rPr>
              <a:t>Objectively offensive &amp; denies a student access to education</a:t>
            </a:r>
          </a:p>
          <a:p>
            <a:pPr marL="285750" indent="-285750">
              <a:buFont typeface="Arial" panose="020B0604020202020204" pitchFamily="34" charset="0"/>
              <a:buChar char="•"/>
            </a:pPr>
            <a:r>
              <a:rPr lang="en-US" sz="1600" dirty="0">
                <a:latin typeface="Century Gothic" panose="020B0502020202020204" pitchFamily="34" charset="0"/>
              </a:rPr>
              <a:t>Quid Pro Quo (this for that)</a:t>
            </a:r>
          </a:p>
          <a:p>
            <a:pPr marL="285750" indent="-285750">
              <a:buFont typeface="Arial" panose="020B0604020202020204" pitchFamily="34" charset="0"/>
              <a:buChar char="•"/>
            </a:pPr>
            <a:r>
              <a:rPr lang="en-US" sz="1600" dirty="0">
                <a:latin typeface="Century Gothic" panose="020B0502020202020204" pitchFamily="34" charset="0"/>
              </a:rPr>
              <a:t>Sexual Assault </a:t>
            </a:r>
          </a:p>
        </p:txBody>
      </p:sp>
    </p:spTree>
  </p:cSld>
  <p:clrMapOvr>
    <a:masterClrMapping/>
  </p:clrMapOvr>
  <mc:AlternateContent xmlns:mc="http://schemas.openxmlformats.org/markup-compatibility/2006" xmlns:p14="http://schemas.microsoft.com/office/powerpoint/2010/main">
    <mc:Choice Requires="p14">
      <p:transition spd="slow" p14:dur="2000" advTm="21725"/>
    </mc:Choice>
    <mc:Fallback xmlns="">
      <p:transition spd="slow" advTm="2172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347DC-5849-5F2A-DFB2-5C3ADF66374D}"/>
            </a:ext>
          </a:extLst>
        </p:cNvPr>
        <p:cNvGrpSpPr/>
        <p:nvPr/>
      </p:nvGrpSpPr>
      <p:grpSpPr>
        <a:xfrm>
          <a:off x="0" y="0"/>
          <a:ext cx="0" cy="0"/>
          <a:chOff x="0" y="0"/>
          <a:chExt cx="0" cy="0"/>
        </a:xfrm>
      </p:grpSpPr>
      <p:sp>
        <p:nvSpPr>
          <p:cNvPr id="5" name="AutoShape 5">
            <a:extLst>
              <a:ext uri="{FF2B5EF4-FFF2-40B4-BE49-F238E27FC236}">
                <a16:creationId xmlns:a16="http://schemas.microsoft.com/office/drawing/2014/main" id="{31590E4A-434B-1557-877F-50FB922E59CC}"/>
              </a:ext>
            </a:extLst>
          </p:cNvPr>
          <p:cNvSpPr/>
          <p:nvPr/>
        </p:nvSpPr>
        <p:spPr>
          <a:xfrm>
            <a:off x="0" y="0"/>
            <a:ext cx="9753600" cy="1679514"/>
          </a:xfrm>
          <a:prstGeom prst="rect">
            <a:avLst/>
          </a:prstGeom>
          <a:solidFill>
            <a:srgbClr val="1A436B"/>
          </a:solidFill>
        </p:spPr>
        <p:txBody>
          <a:bodyPr/>
          <a:lstStyle/>
          <a:p>
            <a:endParaRPr lang="en-US"/>
          </a:p>
        </p:txBody>
      </p:sp>
      <p:sp>
        <p:nvSpPr>
          <p:cNvPr id="6" name="AutoShape 6">
            <a:extLst>
              <a:ext uri="{FF2B5EF4-FFF2-40B4-BE49-F238E27FC236}">
                <a16:creationId xmlns:a16="http://schemas.microsoft.com/office/drawing/2014/main" id="{6BB578B4-BE22-E915-8F91-0B053FA2226B}"/>
              </a:ext>
            </a:extLst>
          </p:cNvPr>
          <p:cNvSpPr/>
          <p:nvPr/>
        </p:nvSpPr>
        <p:spPr>
          <a:xfrm>
            <a:off x="0" y="1606648"/>
            <a:ext cx="9753600" cy="132812"/>
          </a:xfrm>
          <a:prstGeom prst="rect">
            <a:avLst/>
          </a:prstGeom>
          <a:solidFill>
            <a:srgbClr val="FFD05B"/>
          </a:solidFill>
        </p:spPr>
        <p:txBody>
          <a:bodyPr/>
          <a:lstStyle/>
          <a:p>
            <a:endParaRPr lang="en-US"/>
          </a:p>
        </p:txBody>
      </p:sp>
      <p:sp>
        <p:nvSpPr>
          <p:cNvPr id="7" name="Freeform 7">
            <a:extLst>
              <a:ext uri="{FF2B5EF4-FFF2-40B4-BE49-F238E27FC236}">
                <a16:creationId xmlns:a16="http://schemas.microsoft.com/office/drawing/2014/main" id="{63D5ED9A-2664-74BA-D99C-4A73B27BFC5E}"/>
              </a:ext>
            </a:extLst>
          </p:cNvPr>
          <p:cNvSpPr/>
          <p:nvPr/>
        </p:nvSpPr>
        <p:spPr>
          <a:xfrm>
            <a:off x="165860" y="127086"/>
            <a:ext cx="2257700" cy="2250872"/>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15" name="AutoShape 15">
            <a:extLst>
              <a:ext uri="{FF2B5EF4-FFF2-40B4-BE49-F238E27FC236}">
                <a16:creationId xmlns:a16="http://schemas.microsoft.com/office/drawing/2014/main" id="{0AB99C8C-D615-4C4E-085C-B1E119029059}"/>
              </a:ext>
            </a:extLst>
          </p:cNvPr>
          <p:cNvSpPr/>
          <p:nvPr/>
        </p:nvSpPr>
        <p:spPr>
          <a:xfrm>
            <a:off x="0" y="7026190"/>
            <a:ext cx="9753600" cy="289010"/>
          </a:xfrm>
          <a:prstGeom prst="rect">
            <a:avLst/>
          </a:prstGeom>
          <a:solidFill>
            <a:srgbClr val="1A436B"/>
          </a:solidFill>
        </p:spPr>
        <p:txBody>
          <a:bodyPr/>
          <a:lstStyle/>
          <a:p>
            <a:endParaRPr lang="en-US"/>
          </a:p>
        </p:txBody>
      </p:sp>
      <p:sp>
        <p:nvSpPr>
          <p:cNvPr id="2" name="TextBox 1">
            <a:extLst>
              <a:ext uri="{FF2B5EF4-FFF2-40B4-BE49-F238E27FC236}">
                <a16:creationId xmlns:a16="http://schemas.microsoft.com/office/drawing/2014/main" id="{F8C440F1-D7B5-B70F-BE47-9CE4E2881E35}"/>
              </a:ext>
            </a:extLst>
          </p:cNvPr>
          <p:cNvSpPr txBox="1"/>
          <p:nvPr/>
        </p:nvSpPr>
        <p:spPr>
          <a:xfrm>
            <a:off x="1295400" y="2136714"/>
            <a:ext cx="8077200" cy="5078313"/>
          </a:xfrm>
          <a:prstGeom prst="rect">
            <a:avLst/>
          </a:prstGeom>
          <a:noFill/>
        </p:spPr>
        <p:txBody>
          <a:bodyPr wrap="square" rtlCol="0">
            <a:spAutoFit/>
          </a:bodyPr>
          <a:lstStyle/>
          <a:p>
            <a:endParaRPr lang="en-US"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ea typeface="+mn-lt"/>
                <a:cs typeface="+mn-lt"/>
              </a:rPr>
              <a:t>Causes another person substantial physical harm or visible bodily harm</a:t>
            </a:r>
          </a:p>
          <a:p>
            <a:pPr marL="342900" indent="-342900">
              <a:buFont typeface="Arial" panose="020B0604020202020204" pitchFamily="34" charset="0"/>
              <a:buChar char="•"/>
            </a:pPr>
            <a:endParaRPr lang="en-US" sz="2400" dirty="0">
              <a:latin typeface="Century Gothic" panose="020B0502020202020204" pitchFamily="34" charset="0"/>
              <a:ea typeface="+mn-lt"/>
              <a:cs typeface="+mn-lt"/>
            </a:endParaRPr>
          </a:p>
          <a:p>
            <a:pPr marL="342900" indent="-342900">
              <a:buFont typeface="Arial" panose="020B0604020202020204" pitchFamily="34" charset="0"/>
              <a:buChar char="•"/>
            </a:pPr>
            <a:r>
              <a:rPr lang="en-US" sz="2400" dirty="0">
                <a:latin typeface="Century Gothic" panose="020B0502020202020204" pitchFamily="34" charset="0"/>
                <a:ea typeface="+mn-lt"/>
                <a:cs typeface="+mn-lt"/>
              </a:rPr>
              <a:t>Affects a student’s education</a:t>
            </a:r>
          </a:p>
          <a:p>
            <a:endParaRPr lang="en-US" sz="2400" dirty="0">
              <a:latin typeface="Century Gothic" panose="020B0502020202020204" pitchFamily="34" charset="0"/>
              <a:ea typeface="+mn-lt"/>
              <a:cs typeface="+mn-lt"/>
            </a:endParaRPr>
          </a:p>
          <a:p>
            <a:pPr marL="342900" indent="-342900">
              <a:buFont typeface="Arial" panose="020B0604020202020204" pitchFamily="34" charset="0"/>
              <a:buChar char="•"/>
            </a:pPr>
            <a:r>
              <a:rPr lang="en-US" sz="2400" dirty="0">
                <a:latin typeface="Century Gothic" panose="020B0502020202020204" pitchFamily="34" charset="0"/>
                <a:ea typeface="+mn-lt"/>
                <a:cs typeface="+mn-lt"/>
              </a:rPr>
              <a:t>Has the effect of substantially disrupting the orderly operation of the school</a:t>
            </a:r>
          </a:p>
          <a:p>
            <a:endParaRPr lang="en-US" sz="2400" dirty="0">
              <a:latin typeface="Century Gothic" panose="020B0502020202020204" pitchFamily="34" charset="0"/>
              <a:ea typeface="+mn-lt"/>
              <a:cs typeface="+mn-lt"/>
            </a:endParaRPr>
          </a:p>
          <a:p>
            <a:pPr marL="342900" indent="-342900">
              <a:buFont typeface="Arial" panose="020B0604020202020204" pitchFamily="34" charset="0"/>
              <a:buChar char="•"/>
            </a:pPr>
            <a:r>
              <a:rPr lang="en-US" sz="2400" dirty="0">
                <a:latin typeface="Century Gothic" panose="020B0502020202020204" pitchFamily="34" charset="0"/>
                <a:ea typeface="+mn-lt"/>
                <a:cs typeface="+mn-lt"/>
              </a:rPr>
              <a:t>Bullying is so severe, persistent, or pervasive that it creates an intimidating or threatening educational environment.</a:t>
            </a:r>
          </a:p>
          <a:p>
            <a:pPr marL="342900" indent="-342900">
              <a:buFont typeface="Arial" panose="020B0604020202020204" pitchFamily="34" charset="0"/>
              <a:buChar char="•"/>
            </a:pPr>
            <a:endParaRPr lang="en-US" sz="2400" dirty="0">
              <a:latin typeface="Century Gothic" panose="020B0502020202020204" pitchFamily="34" charset="0"/>
              <a:ea typeface="+mn-lt"/>
              <a:cs typeface="+mn-lt"/>
            </a:endParaRPr>
          </a:p>
          <a:p>
            <a:pPr marL="342900" indent="-342900">
              <a:buFont typeface="Arial" panose="020B0604020202020204" pitchFamily="34" charset="0"/>
              <a:buChar char="•"/>
            </a:pPr>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D544286B-E770-E2C0-81B2-839B27934E5A}"/>
              </a:ext>
            </a:extLst>
          </p:cNvPr>
          <p:cNvSpPr txBox="1"/>
          <p:nvPr/>
        </p:nvSpPr>
        <p:spPr>
          <a:xfrm>
            <a:off x="2743200" y="457200"/>
            <a:ext cx="6629400" cy="1015663"/>
          </a:xfrm>
          <a:prstGeom prst="rect">
            <a:avLst/>
          </a:prstGeom>
          <a:noFill/>
        </p:spPr>
        <p:txBody>
          <a:bodyPr wrap="square" rtlCol="0">
            <a:spAutoFit/>
          </a:bodyPr>
          <a:lstStyle/>
          <a:p>
            <a:r>
              <a:rPr lang="en-US" sz="6000" dirty="0">
                <a:solidFill>
                  <a:srgbClr val="FFD05B"/>
                </a:solidFill>
                <a:latin typeface="Century Gothic" panose="020B0502020202020204" pitchFamily="34" charset="0"/>
                <a:ea typeface="+mn-lt"/>
                <a:cs typeface="+mn-lt"/>
              </a:rPr>
              <a:t>What is Bullying?</a:t>
            </a:r>
            <a:endParaRPr lang="en-US" sz="6000" dirty="0">
              <a:solidFill>
                <a:srgbClr val="FFD05B"/>
              </a:solidFill>
              <a:latin typeface="Century Gothic" panose="020B0502020202020204" pitchFamily="34" charset="0"/>
            </a:endParaRPr>
          </a:p>
        </p:txBody>
      </p:sp>
    </p:spTree>
    <p:extLst>
      <p:ext uri="{BB962C8B-B14F-4D97-AF65-F5344CB8AC3E}">
        <p14:creationId xmlns:p14="http://schemas.microsoft.com/office/powerpoint/2010/main" val="2796305665"/>
      </p:ext>
    </p:extLst>
  </p:cSld>
  <p:clrMapOvr>
    <a:masterClrMapping/>
  </p:clrMapOvr>
  <mc:AlternateContent xmlns:mc="http://schemas.openxmlformats.org/markup-compatibility/2006" xmlns:p14="http://schemas.microsoft.com/office/powerpoint/2010/main">
    <mc:Choice Requires="p14">
      <p:transition spd="slow" p14:dur="2000" advTm="38650"/>
    </mc:Choice>
    <mc:Fallback xmlns="">
      <p:transition spd="slow" advTm="386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AD111-13D9-5A9C-97DC-F8F3BC1414C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8B1DF39-E6D2-27AF-5A9D-BA8B89311B9D}"/>
              </a:ext>
            </a:extLst>
          </p:cNvPr>
          <p:cNvSpPr/>
          <p:nvPr/>
        </p:nvSpPr>
        <p:spPr>
          <a:xfrm>
            <a:off x="0" y="0"/>
            <a:ext cx="9753600" cy="1679514"/>
          </a:xfrm>
          <a:prstGeom prst="rect">
            <a:avLst/>
          </a:prstGeom>
          <a:solidFill>
            <a:srgbClr val="1A436B"/>
          </a:solidFill>
        </p:spPr>
        <p:txBody>
          <a:bodyPr/>
          <a:lstStyle/>
          <a:p>
            <a:endParaRPr lang="en-US"/>
          </a:p>
        </p:txBody>
      </p:sp>
      <p:sp>
        <p:nvSpPr>
          <p:cNvPr id="3" name="AutoShape 3">
            <a:extLst>
              <a:ext uri="{FF2B5EF4-FFF2-40B4-BE49-F238E27FC236}">
                <a16:creationId xmlns:a16="http://schemas.microsoft.com/office/drawing/2014/main" id="{01FE4987-6EBE-3ED9-EAF2-4120200D6ACA}"/>
              </a:ext>
            </a:extLst>
          </p:cNvPr>
          <p:cNvSpPr/>
          <p:nvPr/>
        </p:nvSpPr>
        <p:spPr>
          <a:xfrm>
            <a:off x="0" y="1606648"/>
            <a:ext cx="9753600" cy="132812"/>
          </a:xfrm>
          <a:prstGeom prst="rect">
            <a:avLst/>
          </a:prstGeom>
          <a:solidFill>
            <a:srgbClr val="FFD05B"/>
          </a:solidFill>
        </p:spPr>
        <p:txBody>
          <a:bodyPr/>
          <a:lstStyle/>
          <a:p>
            <a:endParaRPr lang="en-US"/>
          </a:p>
        </p:txBody>
      </p:sp>
      <p:sp>
        <p:nvSpPr>
          <p:cNvPr id="4" name="Freeform 4">
            <a:extLst>
              <a:ext uri="{FF2B5EF4-FFF2-40B4-BE49-F238E27FC236}">
                <a16:creationId xmlns:a16="http://schemas.microsoft.com/office/drawing/2014/main" id="{969482D8-7298-412C-B622-4C426500A3D0}"/>
              </a:ext>
            </a:extLst>
          </p:cNvPr>
          <p:cNvSpPr/>
          <p:nvPr/>
        </p:nvSpPr>
        <p:spPr>
          <a:xfrm>
            <a:off x="165860" y="127086"/>
            <a:ext cx="2257700" cy="2250872"/>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5" name="TextBox 5">
            <a:extLst>
              <a:ext uri="{FF2B5EF4-FFF2-40B4-BE49-F238E27FC236}">
                <a16:creationId xmlns:a16="http://schemas.microsoft.com/office/drawing/2014/main" id="{20524E31-5140-1CAF-D230-0D34482F68FD}"/>
              </a:ext>
            </a:extLst>
          </p:cNvPr>
          <p:cNvSpPr txBox="1"/>
          <p:nvPr/>
        </p:nvSpPr>
        <p:spPr>
          <a:xfrm>
            <a:off x="2601944" y="542925"/>
            <a:ext cx="6737472" cy="708335"/>
          </a:xfrm>
          <a:prstGeom prst="rect">
            <a:avLst/>
          </a:prstGeom>
        </p:spPr>
        <p:txBody>
          <a:bodyPr wrap="square" lIns="0" tIns="0" rIns="0" bIns="0" rtlCol="0" anchor="t">
            <a:spAutoFit/>
          </a:bodyPr>
          <a:lstStyle/>
          <a:p>
            <a:pPr>
              <a:lnSpc>
                <a:spcPts val="6300"/>
              </a:lnSpc>
            </a:pPr>
            <a:r>
              <a:rPr lang="en-US" sz="3600" dirty="0">
                <a:solidFill>
                  <a:srgbClr val="FFD05B"/>
                </a:solidFill>
                <a:latin typeface="Century Gothic" panose="020B0502020202020204" pitchFamily="34" charset="0"/>
              </a:rPr>
              <a:t>Where Can Bullying Occur?</a:t>
            </a:r>
          </a:p>
        </p:txBody>
      </p:sp>
      <p:sp>
        <p:nvSpPr>
          <p:cNvPr id="9" name="Rectangle: Rounded Corners 8">
            <a:extLst>
              <a:ext uri="{FF2B5EF4-FFF2-40B4-BE49-F238E27FC236}">
                <a16:creationId xmlns:a16="http://schemas.microsoft.com/office/drawing/2014/main" id="{4A2C02DD-CBA1-9738-4D55-1A714CB4346A}"/>
              </a:ext>
            </a:extLst>
          </p:cNvPr>
          <p:cNvSpPr/>
          <p:nvPr/>
        </p:nvSpPr>
        <p:spPr>
          <a:xfrm>
            <a:off x="381001" y="2590800"/>
            <a:ext cx="4114800" cy="4175760"/>
          </a:xfrm>
          <a:prstGeom prst="roundRect">
            <a:avLst/>
          </a:prstGeom>
          <a:solidFill>
            <a:srgbClr val="1A436B"/>
          </a:solidFill>
          <a:ln>
            <a:solidFill>
              <a:srgbClr val="1A4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a:extLst>
              <a:ext uri="{FF2B5EF4-FFF2-40B4-BE49-F238E27FC236}">
                <a16:creationId xmlns:a16="http://schemas.microsoft.com/office/drawing/2014/main" id="{B41A54FE-807B-7176-7FFE-93EF5D896DD0}"/>
              </a:ext>
            </a:extLst>
          </p:cNvPr>
          <p:cNvSpPr txBox="1"/>
          <p:nvPr/>
        </p:nvSpPr>
        <p:spPr>
          <a:xfrm>
            <a:off x="604685" y="2999270"/>
            <a:ext cx="3657600" cy="2215991"/>
          </a:xfrm>
          <a:prstGeom prst="rect">
            <a:avLst/>
          </a:prstGeom>
        </p:spPr>
        <p:txBody>
          <a:bodyPr wrap="square" lIns="0" tIns="0" rIns="0" bIns="0" rtlCol="0" anchor="t">
            <a:spAutoFit/>
          </a:bodyPr>
          <a:lstStyle/>
          <a:p>
            <a:pPr lvl="0" algn="ctr"/>
            <a:r>
              <a:rPr lang="en-US" sz="2400" dirty="0">
                <a:solidFill>
                  <a:schemeClr val="bg1"/>
                </a:solidFill>
                <a:latin typeface="Century Gothic" panose="020B0502020202020204" pitchFamily="34" charset="0"/>
                <a:cs typeface="Century Gothic Paneuropean" panose="020B0604020202020204" charset="0"/>
              </a:rPr>
              <a:t>Bullying can occur on school property, vehicles at school, designated bus stops, or school related functions/activities.</a:t>
            </a:r>
          </a:p>
        </p:txBody>
      </p:sp>
      <p:sp>
        <p:nvSpPr>
          <p:cNvPr id="8" name="AutoShape 15">
            <a:extLst>
              <a:ext uri="{FF2B5EF4-FFF2-40B4-BE49-F238E27FC236}">
                <a16:creationId xmlns:a16="http://schemas.microsoft.com/office/drawing/2014/main" id="{CB3831C4-B082-6C36-6041-A189EE2C0A66}"/>
              </a:ext>
            </a:extLst>
          </p:cNvPr>
          <p:cNvSpPr/>
          <p:nvPr/>
        </p:nvSpPr>
        <p:spPr>
          <a:xfrm>
            <a:off x="0" y="7026190"/>
            <a:ext cx="9753600" cy="289010"/>
          </a:xfrm>
          <a:prstGeom prst="rect">
            <a:avLst/>
          </a:prstGeom>
          <a:solidFill>
            <a:srgbClr val="1A436B"/>
          </a:solidFill>
        </p:spPr>
        <p:txBody>
          <a:bodyPr/>
          <a:lstStyle/>
          <a:p>
            <a:endParaRPr lang="en-US"/>
          </a:p>
        </p:txBody>
      </p:sp>
      <p:sp>
        <p:nvSpPr>
          <p:cNvPr id="11" name="Rectangle: Rounded Corners 10">
            <a:extLst>
              <a:ext uri="{FF2B5EF4-FFF2-40B4-BE49-F238E27FC236}">
                <a16:creationId xmlns:a16="http://schemas.microsoft.com/office/drawing/2014/main" id="{0852F0BB-7ADC-9F1D-5A57-0D07F795516D}"/>
              </a:ext>
            </a:extLst>
          </p:cNvPr>
          <p:cNvSpPr/>
          <p:nvPr/>
        </p:nvSpPr>
        <p:spPr>
          <a:xfrm>
            <a:off x="5224616" y="2590800"/>
            <a:ext cx="4114800" cy="4175760"/>
          </a:xfrm>
          <a:prstGeom prst="roundRect">
            <a:avLst/>
          </a:prstGeom>
          <a:solidFill>
            <a:srgbClr val="1A436B"/>
          </a:solidFill>
          <a:ln>
            <a:solidFill>
              <a:srgbClr val="1A4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6">
            <a:extLst>
              <a:ext uri="{FF2B5EF4-FFF2-40B4-BE49-F238E27FC236}">
                <a16:creationId xmlns:a16="http://schemas.microsoft.com/office/drawing/2014/main" id="{F458E208-2641-1B93-3492-41B9959C84EA}"/>
              </a:ext>
            </a:extLst>
          </p:cNvPr>
          <p:cNvSpPr txBox="1"/>
          <p:nvPr/>
        </p:nvSpPr>
        <p:spPr>
          <a:xfrm>
            <a:off x="5491315" y="3014510"/>
            <a:ext cx="3657600" cy="1477328"/>
          </a:xfrm>
          <a:prstGeom prst="rect">
            <a:avLst/>
          </a:prstGeom>
        </p:spPr>
        <p:txBody>
          <a:bodyPr wrap="square" lIns="0" tIns="0" rIns="0" bIns="0" rtlCol="0" anchor="t">
            <a:spAutoFit/>
          </a:bodyPr>
          <a:lstStyle/>
          <a:p>
            <a:pPr lvl="0" algn="ctr"/>
            <a:r>
              <a:rPr lang="en-US" sz="2400" dirty="0">
                <a:solidFill>
                  <a:schemeClr val="bg1"/>
                </a:solidFill>
                <a:latin typeface="Century Gothic" panose="020B0502020202020204" pitchFamily="34" charset="0"/>
                <a:cs typeface="Century Gothic Paneuropean" panose="020B0604020202020204" charset="0"/>
              </a:rPr>
              <a:t>Bullying can also occur through a computer, cell phone messaging, social media apps.</a:t>
            </a:r>
            <a:endParaRPr lang="en-US" sz="1700" dirty="0">
              <a:solidFill>
                <a:schemeClr val="bg1"/>
              </a:solidFill>
              <a:latin typeface="Century Gothic" panose="020B0502020202020204" pitchFamily="34" charset="0"/>
              <a:cs typeface="Century Gothic Paneuropean" panose="020B0604020202020204" charset="0"/>
            </a:endParaRPr>
          </a:p>
        </p:txBody>
      </p:sp>
    </p:spTree>
    <p:extLst>
      <p:ext uri="{BB962C8B-B14F-4D97-AF65-F5344CB8AC3E}">
        <p14:creationId xmlns:p14="http://schemas.microsoft.com/office/powerpoint/2010/main" val="3594038854"/>
      </p:ext>
    </p:extLst>
  </p:cSld>
  <p:clrMapOvr>
    <a:masterClrMapping/>
  </p:clrMapOvr>
  <mc:AlternateContent xmlns:mc="http://schemas.openxmlformats.org/markup-compatibility/2006" xmlns:p14="http://schemas.microsoft.com/office/powerpoint/2010/main">
    <mc:Choice Requires="p14">
      <p:transition spd="slow" p14:dur="2000" advTm="30081"/>
    </mc:Choice>
    <mc:Fallback xmlns="">
      <p:transition spd="slow" advTm="300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D82A8-7175-4361-1695-FB0EB679E129}"/>
            </a:ext>
          </a:extLst>
        </p:cNvPr>
        <p:cNvGrpSpPr/>
        <p:nvPr/>
      </p:nvGrpSpPr>
      <p:grpSpPr>
        <a:xfrm>
          <a:off x="0" y="0"/>
          <a:ext cx="0" cy="0"/>
          <a:chOff x="0" y="0"/>
          <a:chExt cx="0" cy="0"/>
        </a:xfrm>
      </p:grpSpPr>
      <p:sp>
        <p:nvSpPr>
          <p:cNvPr id="5" name="AutoShape 5">
            <a:extLst>
              <a:ext uri="{FF2B5EF4-FFF2-40B4-BE49-F238E27FC236}">
                <a16:creationId xmlns:a16="http://schemas.microsoft.com/office/drawing/2014/main" id="{A90C8A66-AE48-3BC4-5CEF-5A00688F73DC}"/>
              </a:ext>
            </a:extLst>
          </p:cNvPr>
          <p:cNvSpPr/>
          <p:nvPr/>
        </p:nvSpPr>
        <p:spPr>
          <a:xfrm>
            <a:off x="0" y="0"/>
            <a:ext cx="9753600" cy="1679514"/>
          </a:xfrm>
          <a:prstGeom prst="rect">
            <a:avLst/>
          </a:prstGeom>
          <a:solidFill>
            <a:srgbClr val="1A436B"/>
          </a:solidFill>
        </p:spPr>
        <p:txBody>
          <a:bodyPr/>
          <a:lstStyle/>
          <a:p>
            <a:endParaRPr lang="en-US"/>
          </a:p>
        </p:txBody>
      </p:sp>
      <p:sp>
        <p:nvSpPr>
          <p:cNvPr id="6" name="AutoShape 6">
            <a:extLst>
              <a:ext uri="{FF2B5EF4-FFF2-40B4-BE49-F238E27FC236}">
                <a16:creationId xmlns:a16="http://schemas.microsoft.com/office/drawing/2014/main" id="{709B42BA-4EE1-B603-9ABF-C0F92DABD90D}"/>
              </a:ext>
            </a:extLst>
          </p:cNvPr>
          <p:cNvSpPr/>
          <p:nvPr/>
        </p:nvSpPr>
        <p:spPr>
          <a:xfrm>
            <a:off x="0" y="1606648"/>
            <a:ext cx="9753600" cy="132812"/>
          </a:xfrm>
          <a:prstGeom prst="rect">
            <a:avLst/>
          </a:prstGeom>
          <a:solidFill>
            <a:srgbClr val="FFD05B"/>
          </a:solidFill>
        </p:spPr>
        <p:txBody>
          <a:bodyPr/>
          <a:lstStyle/>
          <a:p>
            <a:endParaRPr lang="en-US"/>
          </a:p>
        </p:txBody>
      </p:sp>
      <p:sp>
        <p:nvSpPr>
          <p:cNvPr id="7" name="Freeform 7">
            <a:extLst>
              <a:ext uri="{FF2B5EF4-FFF2-40B4-BE49-F238E27FC236}">
                <a16:creationId xmlns:a16="http://schemas.microsoft.com/office/drawing/2014/main" id="{4262879F-ACDE-5838-2755-A87EF82DBEAE}"/>
              </a:ext>
            </a:extLst>
          </p:cNvPr>
          <p:cNvSpPr/>
          <p:nvPr/>
        </p:nvSpPr>
        <p:spPr>
          <a:xfrm>
            <a:off x="165860" y="127086"/>
            <a:ext cx="2196340" cy="2235114"/>
          </a:xfrm>
          <a:custGeom>
            <a:avLst/>
            <a:gdLst/>
            <a:ahLst/>
            <a:cxnLst/>
            <a:rect l="l" t="t" r="r" b="b"/>
            <a:pathLst>
              <a:path w="2257700" h="2250872">
                <a:moveTo>
                  <a:pt x="0" y="0"/>
                </a:moveTo>
                <a:lnTo>
                  <a:pt x="2257700" y="0"/>
                </a:lnTo>
                <a:lnTo>
                  <a:pt x="2257700" y="2250872"/>
                </a:lnTo>
                <a:lnTo>
                  <a:pt x="0" y="2250872"/>
                </a:lnTo>
                <a:lnTo>
                  <a:pt x="0" y="0"/>
                </a:lnTo>
                <a:close/>
              </a:path>
            </a:pathLst>
          </a:custGeom>
          <a:blipFill>
            <a:blip r:embed="rId2"/>
            <a:stretch>
              <a:fillRect/>
            </a:stretch>
          </a:blipFill>
        </p:spPr>
        <p:txBody>
          <a:bodyPr/>
          <a:lstStyle/>
          <a:p>
            <a:endParaRPr lang="en-US"/>
          </a:p>
        </p:txBody>
      </p:sp>
      <p:sp>
        <p:nvSpPr>
          <p:cNvPr id="15" name="AutoShape 15">
            <a:extLst>
              <a:ext uri="{FF2B5EF4-FFF2-40B4-BE49-F238E27FC236}">
                <a16:creationId xmlns:a16="http://schemas.microsoft.com/office/drawing/2014/main" id="{FCD072A2-0F0D-B019-9B45-2A9E54795627}"/>
              </a:ext>
            </a:extLst>
          </p:cNvPr>
          <p:cNvSpPr/>
          <p:nvPr/>
        </p:nvSpPr>
        <p:spPr>
          <a:xfrm>
            <a:off x="0" y="7026190"/>
            <a:ext cx="9753600" cy="289010"/>
          </a:xfrm>
          <a:prstGeom prst="rect">
            <a:avLst/>
          </a:prstGeom>
          <a:solidFill>
            <a:srgbClr val="1A436B"/>
          </a:solidFill>
        </p:spPr>
        <p:txBody>
          <a:bodyPr/>
          <a:lstStyle/>
          <a:p>
            <a:endParaRPr lang="en-US"/>
          </a:p>
        </p:txBody>
      </p:sp>
      <p:sp>
        <p:nvSpPr>
          <p:cNvPr id="2" name="TextBox 1">
            <a:extLst>
              <a:ext uri="{FF2B5EF4-FFF2-40B4-BE49-F238E27FC236}">
                <a16:creationId xmlns:a16="http://schemas.microsoft.com/office/drawing/2014/main" id="{7DE35A05-CC5B-F8B1-1DE1-44E881FACB14}"/>
              </a:ext>
            </a:extLst>
          </p:cNvPr>
          <p:cNvSpPr txBox="1"/>
          <p:nvPr/>
        </p:nvSpPr>
        <p:spPr>
          <a:xfrm>
            <a:off x="457200" y="2667000"/>
            <a:ext cx="9067800" cy="2308324"/>
          </a:xfrm>
          <a:prstGeom prst="rect">
            <a:avLst/>
          </a:prstGeom>
          <a:noFill/>
        </p:spPr>
        <p:txBody>
          <a:bodyPr wrap="square" rtlCol="0">
            <a:spAutoFit/>
          </a:bodyPr>
          <a:lstStyle/>
          <a:p>
            <a:pPr marL="457200" indent="-457200">
              <a:buFont typeface="Arial"/>
              <a:buChar char="•"/>
            </a:pPr>
            <a:r>
              <a:rPr lang="en-US" sz="2400" dirty="0">
                <a:latin typeface="Century Gothic" panose="020B0502020202020204" pitchFamily="34" charset="0"/>
                <a:ea typeface="+mn-lt"/>
                <a:cs typeface="+mn-lt"/>
              </a:rPr>
              <a:t>Each student’s Code of Conduct shall also contain provisions that address any off-campus behavior that may result in disciplinary action, such as:  </a:t>
            </a:r>
          </a:p>
          <a:p>
            <a:pPr marL="1371600" lvl="2" indent="-457200">
              <a:buFont typeface="Arial"/>
              <a:buChar char="•"/>
            </a:pPr>
            <a:r>
              <a:rPr lang="en-US" sz="2400" dirty="0">
                <a:latin typeface="Century Gothic" panose="020B0502020202020204" pitchFamily="34" charset="0"/>
                <a:ea typeface="+mn-lt"/>
                <a:cs typeface="+mn-lt"/>
              </a:rPr>
              <a:t>Inappropriate use of cell phones</a:t>
            </a:r>
            <a:endParaRPr lang="en-US" sz="2400" dirty="0">
              <a:latin typeface="Century Gothic" panose="020B0502020202020204" pitchFamily="34" charset="0"/>
            </a:endParaRPr>
          </a:p>
          <a:p>
            <a:pPr marL="1371600" lvl="2" indent="-457200">
              <a:buFont typeface="Arial"/>
              <a:buChar char="•"/>
            </a:pPr>
            <a:r>
              <a:rPr lang="en-US" sz="2400" dirty="0">
                <a:latin typeface="Century Gothic" panose="020B0502020202020204" pitchFamily="34" charset="0"/>
                <a:ea typeface="+mn-lt"/>
                <a:cs typeface="+mn-lt"/>
              </a:rPr>
              <a:t>Inappropriate usage of BOE sites and computer communication</a:t>
            </a:r>
            <a:endParaRPr lang="en-US" sz="2400" dirty="0">
              <a:latin typeface="Century Gothic" panose="020B0502020202020204" pitchFamily="34" charset="0"/>
            </a:endParaRPr>
          </a:p>
        </p:txBody>
      </p:sp>
      <p:sp>
        <p:nvSpPr>
          <p:cNvPr id="4" name="TextBox 3">
            <a:extLst>
              <a:ext uri="{FF2B5EF4-FFF2-40B4-BE49-F238E27FC236}">
                <a16:creationId xmlns:a16="http://schemas.microsoft.com/office/drawing/2014/main" id="{36E72EEB-0A7C-3479-1309-F3DA2D530C70}"/>
              </a:ext>
            </a:extLst>
          </p:cNvPr>
          <p:cNvSpPr txBox="1"/>
          <p:nvPr/>
        </p:nvSpPr>
        <p:spPr>
          <a:xfrm>
            <a:off x="2362200" y="457200"/>
            <a:ext cx="7225540" cy="523220"/>
          </a:xfrm>
          <a:prstGeom prst="rect">
            <a:avLst/>
          </a:prstGeom>
          <a:noFill/>
        </p:spPr>
        <p:txBody>
          <a:bodyPr wrap="square" rtlCol="0">
            <a:spAutoFit/>
          </a:bodyPr>
          <a:lstStyle/>
          <a:p>
            <a:r>
              <a:rPr lang="en-US" sz="2800" dirty="0">
                <a:solidFill>
                  <a:srgbClr val="FFD05B"/>
                </a:solidFill>
                <a:latin typeface="Century Gothic" panose="020B0502020202020204" pitchFamily="34" charset="0"/>
                <a:ea typeface="+mn-lt"/>
                <a:cs typeface="+mn-lt"/>
              </a:rPr>
              <a:t>Cyber-Bullying &amp; Bullying Off Campus</a:t>
            </a:r>
            <a:endParaRPr lang="en-US" sz="2800" dirty="0">
              <a:solidFill>
                <a:srgbClr val="FFD05B"/>
              </a:solidFill>
              <a:latin typeface="Century Gothic" panose="020B0502020202020204" pitchFamily="34" charset="0"/>
            </a:endParaRPr>
          </a:p>
        </p:txBody>
      </p:sp>
    </p:spTree>
    <p:extLst>
      <p:ext uri="{BB962C8B-B14F-4D97-AF65-F5344CB8AC3E}">
        <p14:creationId xmlns:p14="http://schemas.microsoft.com/office/powerpoint/2010/main" val="671663471"/>
      </p:ext>
    </p:extLst>
  </p:cSld>
  <p:clrMapOvr>
    <a:masterClrMapping/>
  </p:clrMapOvr>
  <mc:AlternateContent xmlns:mc="http://schemas.openxmlformats.org/markup-compatibility/2006" xmlns:p14="http://schemas.microsoft.com/office/powerpoint/2010/main">
    <mc:Choice Requires="p14">
      <p:transition spd="slow" p14:dur="2000" advTm="38650"/>
    </mc:Choice>
    <mc:Fallback xmlns="">
      <p:transition spd="slow" advTm="3865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778</Words>
  <Application>Microsoft Office PowerPoint</Application>
  <PresentationFormat>Custom</PresentationFormat>
  <Paragraphs>82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Century Gothic</vt:lpstr>
      <vt:lpstr>Century Gothic Paneuropean</vt:lpstr>
      <vt:lpstr>Calibri</vt:lpstr>
      <vt:lpstr>Arial</vt:lpstr>
      <vt:lpstr>Office Theme</vt:lpstr>
      <vt:lpstr>PowerPoint Presentation</vt:lpstr>
      <vt:lpstr>PowerPoint Presentation</vt:lpstr>
      <vt:lpstr>PowerPoint Presentation</vt:lpstr>
      <vt:lpstr>PowerPoint Presentation</vt:lpstr>
      <vt:lpstr>             What is Sexual Harassment?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23-24 Bullying Powerpiont</dc:title>
  <dc:creator>Rizer, Douglas</dc:creator>
  <cp:lastModifiedBy>Oakley, Rebecca</cp:lastModifiedBy>
  <cp:revision>22</cp:revision>
  <cp:lastPrinted>2025-05-09T13:14:25Z</cp:lastPrinted>
  <dcterms:created xsi:type="dcterms:W3CDTF">2006-08-16T00:00:00Z</dcterms:created>
  <dcterms:modified xsi:type="dcterms:W3CDTF">2025-08-11T15:05:30Z</dcterms:modified>
  <dc:identifier>DAFohElSfU8</dc:identifier>
</cp:coreProperties>
</file>