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7010400" cy="9296400"/>
  <p:embeddedFontLst>
    <p:embeddedFont>
      <p:font typeface="Canva Sans" panose="020B0604020202020204" charset="0"/>
      <p:regular r:id="rId15"/>
    </p:embeddedFont>
    <p:embeddedFont>
      <p:font typeface="DM Sans Bold" panose="020B0604020202020204" charset="0"/>
      <p:regular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61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0A583D6-9B18-45F6-AEFC-2F1AC3CB0DEC}" type="datetime1">
              <a:rPr lang="en-US" smtClean="0"/>
              <a:t>9/6/2023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133E8C2-ADB8-4C4A-A06F-9993347438CA}" type="slidenum">
              <a:rPr lang="en-US" smtClean="0"/>
              <a:t>‹#›</a:t>
            </a:fld>
            <a:endParaRPr lang="en-US"/>
          </a:p>
        </p:txBody>
      </p:sp>
    </p:spTree>
    <p:extLst>
      <p:ext uri="{BB962C8B-B14F-4D97-AF65-F5344CB8AC3E}">
        <p14:creationId xmlns:p14="http://schemas.microsoft.com/office/powerpoint/2010/main" val="25538004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D79A0D3-1097-4F75-B254-031900AECD4F}" type="datetime1">
              <a:rPr lang="en-US" smtClean="0"/>
              <a:t>9/6/2023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463309-9796-4D2A-8F69-0A3346E7C278}" type="slidenum">
              <a:rPr lang="en-US" smtClean="0"/>
              <a:t>‹#›</a:t>
            </a:fld>
            <a:endParaRPr lang="en-US"/>
          </a:p>
        </p:txBody>
      </p:sp>
    </p:spTree>
    <p:extLst>
      <p:ext uri="{BB962C8B-B14F-4D97-AF65-F5344CB8AC3E}">
        <p14:creationId xmlns:p14="http://schemas.microsoft.com/office/powerpoint/2010/main" val="308300271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8992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7566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12E12E-EDA0-4F99-8863-44A3EA3AE645}" type="datetime1">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F7F8A-A288-481C-ABAD-BD5546101190}" type="datetime1">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5B4007-F9A5-4ABC-BB77-3382C386EDAE}" type="datetime1">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00CC3-9448-4C56-B590-940113A8DDB8}" type="datetime1">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EB9FA0-7A2A-4E32-A5C3-755EF3D2E232}" type="datetime1">
              <a:rPr lang="en-US" smtClean="0"/>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86AFE9-94D7-4924-A2B9-227F02AA9319}" type="datetime1">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0D44AD-3DCB-4057-A7E8-C942747DC913}" type="datetime1">
              <a:rPr lang="en-US" smtClean="0"/>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80053D-EDCB-4865-95B8-FF0BD1428F1A}" type="datetime1">
              <a:rPr lang="en-US" smtClean="0"/>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A810E-537E-48F6-B4B1-E1CFF656313A}" type="datetime1">
              <a:rPr lang="en-US" smtClean="0"/>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73436A-8A36-4C26-808F-A44ECF2528FF}" type="datetime1">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714E6B-B9A6-4B1B-9FFE-7D369798B602}" type="datetime1">
              <a:rPr lang="en-US" smtClean="0"/>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DC855-C224-44BE-A510-86E88189078C}" type="datetime1">
              <a:rPr lang="en-US" smtClean="0"/>
              <a:t>9/6/2023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18" Type="http://schemas.openxmlformats.org/officeDocument/2006/relationships/image" Target="../media/image16.svg"/><Relationship Id="rId3" Type="http://schemas.openxmlformats.org/officeDocument/2006/relationships/image" Target="../media/image1.png"/><Relationship Id="rId21" Type="http://schemas.openxmlformats.org/officeDocument/2006/relationships/image" Target="../media/image10.png"/><Relationship Id="rId7" Type="http://schemas.openxmlformats.org/officeDocument/2006/relationships/image" Target="../media/image3.png"/><Relationship Id="rId12" Type="http://schemas.openxmlformats.org/officeDocument/2006/relationships/image" Target="../media/image10.svg"/><Relationship Id="rId17" Type="http://schemas.openxmlformats.org/officeDocument/2006/relationships/image" Target="../media/image8.png"/><Relationship Id="rId2" Type="http://schemas.openxmlformats.org/officeDocument/2006/relationships/hyperlink" Target="https://youtu.be/jUFIE_85KlI?si=NL6KyTSN6Ap6zi24" TargetMode="Externa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image" Target="../media/image8.svg"/><Relationship Id="rId19" Type="http://schemas.openxmlformats.org/officeDocument/2006/relationships/image" Target="../media/image9.pn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svg"/><Relationship Id="rId22" Type="http://schemas.openxmlformats.org/officeDocument/2006/relationships/image" Target="../media/image20.svg"/></Relationships>
</file>

<file path=ppt/slides/_rels/slide1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0.png"/><Relationship Id="rId7" Type="http://schemas.openxmlformats.org/officeDocument/2006/relationships/image" Target="../media/image9.png"/><Relationship Id="rId12" Type="http://schemas.openxmlformats.org/officeDocument/2006/relationships/image" Target="../media/image24.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12.png"/><Relationship Id="rId5" Type="http://schemas.openxmlformats.org/officeDocument/2006/relationships/image" Target="../media/image8.png"/><Relationship Id="rId10" Type="http://schemas.openxmlformats.org/officeDocument/2006/relationships/image" Target="../media/image22.svg"/><Relationship Id="rId4" Type="http://schemas.openxmlformats.org/officeDocument/2006/relationships/image" Target="../media/image20.sv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svg"/><Relationship Id="rId3" Type="http://schemas.openxmlformats.org/officeDocument/2006/relationships/image" Target="../media/image20.svg"/><Relationship Id="rId7" Type="http://schemas.openxmlformats.org/officeDocument/2006/relationships/image" Target="../media/image18.sv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4.svg"/><Relationship Id="rId5" Type="http://schemas.openxmlformats.org/officeDocument/2006/relationships/image" Target="../media/image16.sv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0.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8.svg"/><Relationship Id="rId5" Type="http://schemas.openxmlformats.org/officeDocument/2006/relationships/image" Target="../media/image26.sv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8.svg"/><Relationship Id="rId3" Type="http://schemas.openxmlformats.org/officeDocument/2006/relationships/image" Target="../media/image10.svg"/><Relationship Id="rId7" Type="http://schemas.openxmlformats.org/officeDocument/2006/relationships/image" Target="../media/image16.svg"/><Relationship Id="rId12"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8.svg"/><Relationship Id="rId5" Type="http://schemas.openxmlformats.org/officeDocument/2006/relationships/image" Target="../media/image26.sv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16.sv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8.svg"/><Relationship Id="rId1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20.svg"/><Relationship Id="rId17" Type="http://schemas.openxmlformats.org/officeDocument/2006/relationships/image" Target="../media/image42.svg"/><Relationship Id="rId2" Type="http://schemas.openxmlformats.org/officeDocument/2006/relationships/image" Target="../media/image9.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6.svg"/><Relationship Id="rId5" Type="http://schemas.openxmlformats.org/officeDocument/2006/relationships/image" Target="../media/image32.svg"/><Relationship Id="rId15" Type="http://schemas.openxmlformats.org/officeDocument/2006/relationships/image" Target="../media/image40.svg"/><Relationship Id="rId10"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image" Target="../media/image34.sv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svg"/><Relationship Id="rId3" Type="http://schemas.openxmlformats.org/officeDocument/2006/relationships/image" Target="../media/image10.svg"/><Relationship Id="rId7" Type="http://schemas.openxmlformats.org/officeDocument/2006/relationships/image" Target="../media/image20.svg"/><Relationship Id="rId12"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28.svg"/><Relationship Id="rId5" Type="http://schemas.openxmlformats.org/officeDocument/2006/relationships/image" Target="../media/image16.svg"/><Relationship Id="rId15" Type="http://schemas.openxmlformats.org/officeDocument/2006/relationships/image" Target="../media/image8.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8.svg"/><Relationship Id="rId1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svg"/><Relationship Id="rId3" Type="http://schemas.openxmlformats.org/officeDocument/2006/relationships/image" Target="../media/image10.svg"/><Relationship Id="rId7" Type="http://schemas.openxmlformats.org/officeDocument/2006/relationships/image" Target="../media/image16.svg"/><Relationship Id="rId12"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8.svg"/><Relationship Id="rId5" Type="http://schemas.openxmlformats.org/officeDocument/2006/relationships/image" Target="../media/image26.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20.sv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3E4"/>
        </a:solidFill>
        <a:effectLst/>
      </p:bgPr>
    </p:bg>
    <p:spTree>
      <p:nvGrpSpPr>
        <p:cNvPr id="1" name=""/>
        <p:cNvGrpSpPr/>
        <p:nvPr/>
      </p:nvGrpSpPr>
      <p:grpSpPr>
        <a:xfrm>
          <a:off x="0" y="0"/>
          <a:ext cx="0" cy="0"/>
          <a:chOff x="0" y="0"/>
          <a:chExt cx="0" cy="0"/>
        </a:xfrm>
      </p:grpSpPr>
      <p:sp>
        <p:nvSpPr>
          <p:cNvPr id="2" name="TextBox 2"/>
          <p:cNvSpPr txBox="1"/>
          <p:nvPr/>
        </p:nvSpPr>
        <p:spPr>
          <a:xfrm>
            <a:off x="2754937" y="2783192"/>
            <a:ext cx="12428876" cy="3732689"/>
          </a:xfrm>
          <a:prstGeom prst="rect">
            <a:avLst/>
          </a:prstGeom>
        </p:spPr>
        <p:txBody>
          <a:bodyPr lIns="0" tIns="0" rIns="0" bIns="0" rtlCol="0" anchor="t">
            <a:spAutoFit/>
          </a:bodyPr>
          <a:lstStyle/>
          <a:p>
            <a:pPr marL="0" lvl="0" indent="0" algn="ctr">
              <a:lnSpc>
                <a:spcPts val="15000"/>
              </a:lnSpc>
            </a:pPr>
            <a:r>
              <a:rPr lang="en-US" sz="10000" dirty="0">
                <a:solidFill>
                  <a:srgbClr val="133795"/>
                </a:solidFill>
                <a:latin typeface="DM Sans Bold"/>
              </a:rPr>
              <a:t>Competency </a:t>
            </a:r>
            <a:r>
              <a:rPr lang="en-US" sz="10000" dirty="0" smtClean="0">
                <a:solidFill>
                  <a:srgbClr val="133795"/>
                </a:solidFill>
                <a:latin typeface="DM Sans Bold"/>
              </a:rPr>
              <a:t>Based</a:t>
            </a:r>
          </a:p>
          <a:p>
            <a:pPr marL="0" lvl="0" indent="0" algn="ctr">
              <a:lnSpc>
                <a:spcPts val="15000"/>
              </a:lnSpc>
            </a:pPr>
            <a:r>
              <a:rPr lang="en-US" sz="10000" dirty="0" smtClean="0">
                <a:solidFill>
                  <a:srgbClr val="133795"/>
                </a:solidFill>
                <a:latin typeface="DM Sans Bold"/>
              </a:rPr>
              <a:t>Education</a:t>
            </a:r>
            <a:endParaRPr lang="en-US" sz="10000" dirty="0">
              <a:solidFill>
                <a:srgbClr val="133795"/>
              </a:solidFill>
              <a:latin typeface="DM Sans Bold"/>
            </a:endParaRPr>
          </a:p>
        </p:txBody>
      </p:sp>
      <p:grpSp>
        <p:nvGrpSpPr>
          <p:cNvPr id="3" name="Group 3"/>
          <p:cNvGrpSpPr/>
          <p:nvPr/>
        </p:nvGrpSpPr>
        <p:grpSpPr>
          <a:xfrm>
            <a:off x="5923820" y="7403652"/>
            <a:ext cx="6440358" cy="1665770"/>
            <a:chOff x="0" y="0"/>
            <a:chExt cx="2003360" cy="518160"/>
          </a:xfrm>
        </p:grpSpPr>
        <p:sp>
          <p:nvSpPr>
            <p:cNvPr id="4" name="Freeform 4"/>
            <p:cNvSpPr/>
            <p:nvPr/>
          </p:nvSpPr>
          <p:spPr>
            <a:xfrm>
              <a:off x="6350" y="6350"/>
              <a:ext cx="1990660" cy="505460"/>
            </a:xfrm>
            <a:custGeom>
              <a:avLst/>
              <a:gdLst/>
              <a:ahLst/>
              <a:cxnLst/>
              <a:rect l="l" t="t" r="r" b="b"/>
              <a:pathLst>
                <a:path w="1990660" h="505460">
                  <a:moveTo>
                    <a:pt x="252730" y="0"/>
                  </a:moveTo>
                  <a:lnTo>
                    <a:pt x="1737930" y="0"/>
                  </a:lnTo>
                  <a:cubicBezTo>
                    <a:pt x="1877630" y="0"/>
                    <a:pt x="1990660" y="113030"/>
                    <a:pt x="1990660" y="252730"/>
                  </a:cubicBezTo>
                  <a:cubicBezTo>
                    <a:pt x="1990660" y="392430"/>
                    <a:pt x="1877630" y="505460"/>
                    <a:pt x="1737930" y="505460"/>
                  </a:cubicBezTo>
                  <a:lnTo>
                    <a:pt x="252730" y="505460"/>
                  </a:lnTo>
                  <a:cubicBezTo>
                    <a:pt x="113030" y="505460"/>
                    <a:pt x="0" y="392430"/>
                    <a:pt x="0" y="252730"/>
                  </a:cubicBezTo>
                  <a:cubicBezTo>
                    <a:pt x="0" y="113030"/>
                    <a:pt x="113030" y="0"/>
                    <a:pt x="252730" y="0"/>
                  </a:cubicBezTo>
                  <a:close/>
                </a:path>
              </a:pathLst>
            </a:custGeom>
            <a:solidFill>
              <a:srgbClr val="F36365"/>
            </a:solidFill>
          </p:spPr>
          <p:txBody>
            <a:bodyPr/>
            <a:lstStyle/>
            <a:p>
              <a:endParaRPr lang="en-US"/>
            </a:p>
          </p:txBody>
        </p:sp>
      </p:grpSp>
      <p:sp>
        <p:nvSpPr>
          <p:cNvPr id="5" name="TextBox 5"/>
          <p:cNvSpPr txBox="1"/>
          <p:nvPr/>
        </p:nvSpPr>
        <p:spPr>
          <a:xfrm>
            <a:off x="6191151" y="7949965"/>
            <a:ext cx="5905695" cy="586956"/>
          </a:xfrm>
          <a:prstGeom prst="rect">
            <a:avLst/>
          </a:prstGeom>
        </p:spPr>
        <p:txBody>
          <a:bodyPr lIns="0" tIns="0" rIns="0" bIns="0" rtlCol="0" anchor="t">
            <a:spAutoFit/>
          </a:bodyPr>
          <a:lstStyle/>
          <a:p>
            <a:pPr marL="0" lvl="0" indent="0" algn="ctr">
              <a:lnSpc>
                <a:spcPts val="4787"/>
              </a:lnSpc>
              <a:spcBef>
                <a:spcPct val="0"/>
              </a:spcBef>
            </a:pPr>
            <a:r>
              <a:rPr lang="en-US" sz="3419" spc="-34" dirty="0">
                <a:solidFill>
                  <a:srgbClr val="FFFFFF"/>
                </a:solidFill>
                <a:latin typeface="DM Sans Bold"/>
                <a:hlinkClick r:id="rId2"/>
              </a:rPr>
              <a:t>Video- School of Walk</a:t>
            </a:r>
            <a:endParaRPr lang="en-US" sz="3419" spc="-34" dirty="0">
              <a:solidFill>
                <a:srgbClr val="FFFFFF"/>
              </a:solidFill>
              <a:latin typeface="DM Sans Bold"/>
            </a:endParaRPr>
          </a:p>
        </p:txBody>
      </p:sp>
      <p:sp>
        <p:nvSpPr>
          <p:cNvPr id="6" name="Freeform 6"/>
          <p:cNvSpPr/>
          <p:nvPr/>
        </p:nvSpPr>
        <p:spPr>
          <a:xfrm rot="765625">
            <a:off x="13594153" y="8023993"/>
            <a:ext cx="1883424" cy="2503432"/>
          </a:xfrm>
          <a:custGeom>
            <a:avLst/>
            <a:gdLst/>
            <a:ahLst/>
            <a:cxnLst/>
            <a:rect l="l" t="t" r="r" b="b"/>
            <a:pathLst>
              <a:path w="1883424" h="2503432">
                <a:moveTo>
                  <a:pt x="0" y="0"/>
                </a:moveTo>
                <a:lnTo>
                  <a:pt x="1883423" y="0"/>
                </a:lnTo>
                <a:lnTo>
                  <a:pt x="1883423" y="2503432"/>
                </a:lnTo>
                <a:lnTo>
                  <a:pt x="0" y="250343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7" name="Freeform 7"/>
          <p:cNvSpPr/>
          <p:nvPr/>
        </p:nvSpPr>
        <p:spPr>
          <a:xfrm>
            <a:off x="553836" y="3628314"/>
            <a:ext cx="2798964" cy="2573241"/>
          </a:xfrm>
          <a:custGeom>
            <a:avLst/>
            <a:gdLst/>
            <a:ahLst/>
            <a:cxnLst/>
            <a:rect l="l" t="t" r="r" b="b"/>
            <a:pathLst>
              <a:path w="2798964" h="2573241">
                <a:moveTo>
                  <a:pt x="0" y="0"/>
                </a:moveTo>
                <a:lnTo>
                  <a:pt x="2798964" y="0"/>
                </a:lnTo>
                <a:lnTo>
                  <a:pt x="2798964" y="2573241"/>
                </a:lnTo>
                <a:lnTo>
                  <a:pt x="0" y="257324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8" name="Freeform 8"/>
          <p:cNvSpPr/>
          <p:nvPr/>
        </p:nvSpPr>
        <p:spPr>
          <a:xfrm>
            <a:off x="2428182" y="7227833"/>
            <a:ext cx="3077438" cy="2695822"/>
          </a:xfrm>
          <a:custGeom>
            <a:avLst/>
            <a:gdLst/>
            <a:ahLst/>
            <a:cxnLst/>
            <a:rect l="l" t="t" r="r" b="b"/>
            <a:pathLst>
              <a:path w="3077438" h="2695822">
                <a:moveTo>
                  <a:pt x="0" y="0"/>
                </a:moveTo>
                <a:lnTo>
                  <a:pt x="3077438" y="0"/>
                </a:lnTo>
                <a:lnTo>
                  <a:pt x="3077438" y="2695822"/>
                </a:lnTo>
                <a:lnTo>
                  <a:pt x="0" y="269582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9" name="Freeform 9"/>
          <p:cNvSpPr/>
          <p:nvPr/>
        </p:nvSpPr>
        <p:spPr>
          <a:xfrm>
            <a:off x="2956289" y="532321"/>
            <a:ext cx="1923693" cy="2079819"/>
          </a:xfrm>
          <a:custGeom>
            <a:avLst/>
            <a:gdLst/>
            <a:ahLst/>
            <a:cxnLst/>
            <a:rect l="l" t="t" r="r" b="b"/>
            <a:pathLst>
              <a:path w="1923693" h="2079819">
                <a:moveTo>
                  <a:pt x="0" y="0"/>
                </a:moveTo>
                <a:lnTo>
                  <a:pt x="1923693" y="0"/>
                </a:lnTo>
                <a:lnTo>
                  <a:pt x="1923693" y="2079819"/>
                </a:lnTo>
                <a:lnTo>
                  <a:pt x="0" y="207981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0" name="Freeform 10"/>
          <p:cNvSpPr/>
          <p:nvPr/>
        </p:nvSpPr>
        <p:spPr>
          <a:xfrm>
            <a:off x="15812748" y="1971345"/>
            <a:ext cx="1871417" cy="2386198"/>
          </a:xfrm>
          <a:custGeom>
            <a:avLst/>
            <a:gdLst/>
            <a:ahLst/>
            <a:cxnLst/>
            <a:rect l="l" t="t" r="r" b="b"/>
            <a:pathLst>
              <a:path w="1871417" h="2386198">
                <a:moveTo>
                  <a:pt x="0" y="0"/>
                </a:moveTo>
                <a:lnTo>
                  <a:pt x="1871417" y="0"/>
                </a:lnTo>
                <a:lnTo>
                  <a:pt x="1871417" y="2386199"/>
                </a:lnTo>
                <a:lnTo>
                  <a:pt x="0" y="2386199"/>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11" name="Freeform 11"/>
          <p:cNvSpPr/>
          <p:nvPr/>
        </p:nvSpPr>
        <p:spPr>
          <a:xfrm rot="595823">
            <a:off x="11418273" y="27217"/>
            <a:ext cx="2961569" cy="2287253"/>
          </a:xfrm>
          <a:custGeom>
            <a:avLst/>
            <a:gdLst/>
            <a:ahLst/>
            <a:cxnLst/>
            <a:rect l="l" t="t" r="r" b="b"/>
            <a:pathLst>
              <a:path w="2961569" h="2287253">
                <a:moveTo>
                  <a:pt x="0" y="0"/>
                </a:moveTo>
                <a:lnTo>
                  <a:pt x="2961569" y="0"/>
                </a:lnTo>
                <a:lnTo>
                  <a:pt x="2961569" y="2287252"/>
                </a:lnTo>
                <a:lnTo>
                  <a:pt x="0" y="2287252"/>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12" name="Freeform 12"/>
          <p:cNvSpPr/>
          <p:nvPr/>
        </p:nvSpPr>
        <p:spPr>
          <a:xfrm rot="-711948">
            <a:off x="15742417" y="6364968"/>
            <a:ext cx="1660047" cy="679196"/>
          </a:xfrm>
          <a:custGeom>
            <a:avLst/>
            <a:gdLst/>
            <a:ahLst/>
            <a:cxnLst/>
            <a:rect l="l" t="t" r="r" b="b"/>
            <a:pathLst>
              <a:path w="1660047" h="679196">
                <a:moveTo>
                  <a:pt x="0" y="0"/>
                </a:moveTo>
                <a:lnTo>
                  <a:pt x="1660047" y="0"/>
                </a:lnTo>
                <a:lnTo>
                  <a:pt x="1660047" y="679196"/>
                </a:lnTo>
                <a:lnTo>
                  <a:pt x="0" y="679196"/>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endParaRPr lang="en-US"/>
          </a:p>
        </p:txBody>
      </p:sp>
      <p:sp>
        <p:nvSpPr>
          <p:cNvPr id="13" name="Freeform 13"/>
          <p:cNvSpPr/>
          <p:nvPr/>
        </p:nvSpPr>
        <p:spPr>
          <a:xfrm>
            <a:off x="17128317" y="8326639"/>
            <a:ext cx="261966" cy="249106"/>
          </a:xfrm>
          <a:custGeom>
            <a:avLst/>
            <a:gdLst/>
            <a:ahLst/>
            <a:cxnLst/>
            <a:rect l="l" t="t" r="r" b="b"/>
            <a:pathLst>
              <a:path w="261966" h="249106">
                <a:moveTo>
                  <a:pt x="0" y="0"/>
                </a:moveTo>
                <a:lnTo>
                  <a:pt x="261966" y="0"/>
                </a:lnTo>
                <a:lnTo>
                  <a:pt x="261966" y="249105"/>
                </a:lnTo>
                <a:lnTo>
                  <a:pt x="0" y="249105"/>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en-US"/>
          </a:p>
        </p:txBody>
      </p:sp>
      <p:sp>
        <p:nvSpPr>
          <p:cNvPr id="14" name="Freeform 14"/>
          <p:cNvSpPr/>
          <p:nvPr/>
        </p:nvSpPr>
        <p:spPr>
          <a:xfrm>
            <a:off x="776991" y="1745158"/>
            <a:ext cx="503419" cy="478705"/>
          </a:xfrm>
          <a:custGeom>
            <a:avLst/>
            <a:gdLst/>
            <a:ahLst/>
            <a:cxnLst/>
            <a:rect l="l" t="t" r="r" b="b"/>
            <a:pathLst>
              <a:path w="503419" h="478705">
                <a:moveTo>
                  <a:pt x="0" y="0"/>
                </a:moveTo>
                <a:lnTo>
                  <a:pt x="503418" y="0"/>
                </a:lnTo>
                <a:lnTo>
                  <a:pt x="503418" y="478705"/>
                </a:lnTo>
                <a:lnTo>
                  <a:pt x="0" y="478705"/>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txBody>
          <a:bodyPr/>
          <a:lstStyle/>
          <a:p>
            <a:endParaRPr lang="en-US"/>
          </a:p>
        </p:txBody>
      </p:sp>
      <p:sp>
        <p:nvSpPr>
          <p:cNvPr id="15" name="Freeform 15"/>
          <p:cNvSpPr/>
          <p:nvPr/>
        </p:nvSpPr>
        <p:spPr>
          <a:xfrm>
            <a:off x="7031637" y="1028700"/>
            <a:ext cx="261966" cy="249106"/>
          </a:xfrm>
          <a:custGeom>
            <a:avLst/>
            <a:gdLst/>
            <a:ahLst/>
            <a:cxnLst/>
            <a:rect l="l" t="t" r="r" b="b"/>
            <a:pathLst>
              <a:path w="261966" h="249106">
                <a:moveTo>
                  <a:pt x="0" y="0"/>
                </a:moveTo>
                <a:lnTo>
                  <a:pt x="261966" y="0"/>
                </a:lnTo>
                <a:lnTo>
                  <a:pt x="261966" y="249106"/>
                </a:lnTo>
                <a:lnTo>
                  <a:pt x="0" y="249106"/>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en-US"/>
          </a:p>
        </p:txBody>
      </p:sp>
      <p:sp>
        <p:nvSpPr>
          <p:cNvPr id="16" name="Freeform 16"/>
          <p:cNvSpPr/>
          <p:nvPr/>
        </p:nvSpPr>
        <p:spPr>
          <a:xfrm>
            <a:off x="3918136" y="5963056"/>
            <a:ext cx="261966" cy="249106"/>
          </a:xfrm>
          <a:custGeom>
            <a:avLst/>
            <a:gdLst/>
            <a:ahLst/>
            <a:cxnLst/>
            <a:rect l="l" t="t" r="r" b="b"/>
            <a:pathLst>
              <a:path w="261966" h="249106">
                <a:moveTo>
                  <a:pt x="0" y="0"/>
                </a:moveTo>
                <a:lnTo>
                  <a:pt x="261965" y="0"/>
                </a:lnTo>
                <a:lnTo>
                  <a:pt x="261965" y="249106"/>
                </a:lnTo>
                <a:lnTo>
                  <a:pt x="0" y="249106"/>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txBody>
          <a:bodyPr/>
          <a:lstStyle/>
          <a:p>
            <a:endParaRPr lang="en-US"/>
          </a:p>
        </p:txBody>
      </p:sp>
      <p:sp>
        <p:nvSpPr>
          <p:cNvPr id="17" name="Freeform 17"/>
          <p:cNvSpPr/>
          <p:nvPr/>
        </p:nvSpPr>
        <p:spPr>
          <a:xfrm>
            <a:off x="15106729" y="4772022"/>
            <a:ext cx="503419" cy="478705"/>
          </a:xfrm>
          <a:custGeom>
            <a:avLst/>
            <a:gdLst/>
            <a:ahLst/>
            <a:cxnLst/>
            <a:rect l="l" t="t" r="r" b="b"/>
            <a:pathLst>
              <a:path w="503419" h="478705">
                <a:moveTo>
                  <a:pt x="0" y="0"/>
                </a:moveTo>
                <a:lnTo>
                  <a:pt x="503418" y="0"/>
                </a:lnTo>
                <a:lnTo>
                  <a:pt x="503418" y="478705"/>
                </a:lnTo>
                <a:lnTo>
                  <a:pt x="0" y="478705"/>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txBody>
          <a:bodyPr/>
          <a:lstStyle/>
          <a:p>
            <a:endParaRPr lang="en-US"/>
          </a:p>
        </p:txBody>
      </p:sp>
      <p:sp>
        <p:nvSpPr>
          <p:cNvPr id="18" name="Freeform 18"/>
          <p:cNvSpPr/>
          <p:nvPr/>
        </p:nvSpPr>
        <p:spPr>
          <a:xfrm>
            <a:off x="525281" y="7697087"/>
            <a:ext cx="503419" cy="478705"/>
          </a:xfrm>
          <a:custGeom>
            <a:avLst/>
            <a:gdLst/>
            <a:ahLst/>
            <a:cxnLst/>
            <a:rect l="l" t="t" r="r" b="b"/>
            <a:pathLst>
              <a:path w="503419" h="478705">
                <a:moveTo>
                  <a:pt x="0" y="0"/>
                </a:moveTo>
                <a:lnTo>
                  <a:pt x="503419" y="0"/>
                </a:lnTo>
                <a:lnTo>
                  <a:pt x="503419" y="478706"/>
                </a:lnTo>
                <a:lnTo>
                  <a:pt x="0" y="478706"/>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en-US"/>
          </a:p>
        </p:txBody>
      </p:sp>
      <p:sp>
        <p:nvSpPr>
          <p:cNvPr id="19" name="Freeform 19"/>
          <p:cNvSpPr/>
          <p:nvPr/>
        </p:nvSpPr>
        <p:spPr>
          <a:xfrm>
            <a:off x="10558596" y="9069422"/>
            <a:ext cx="397259" cy="377757"/>
          </a:xfrm>
          <a:custGeom>
            <a:avLst/>
            <a:gdLst/>
            <a:ahLst/>
            <a:cxnLst/>
            <a:rect l="l" t="t" r="r" b="b"/>
            <a:pathLst>
              <a:path w="397259" h="377757">
                <a:moveTo>
                  <a:pt x="0" y="0"/>
                </a:moveTo>
                <a:lnTo>
                  <a:pt x="397259" y="0"/>
                </a:lnTo>
                <a:lnTo>
                  <a:pt x="397259" y="377756"/>
                </a:lnTo>
                <a:lnTo>
                  <a:pt x="0" y="377756"/>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3379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0579157" cy="8229600"/>
            <a:chOff x="0" y="0"/>
            <a:chExt cx="2917516" cy="2269556"/>
          </a:xfrm>
        </p:grpSpPr>
        <p:sp>
          <p:nvSpPr>
            <p:cNvPr id="3" name="Freeform 3"/>
            <p:cNvSpPr/>
            <p:nvPr/>
          </p:nvSpPr>
          <p:spPr>
            <a:xfrm>
              <a:off x="0" y="0"/>
              <a:ext cx="2917516" cy="2269556"/>
            </a:xfrm>
            <a:custGeom>
              <a:avLst/>
              <a:gdLst/>
              <a:ahLst/>
              <a:cxnLst/>
              <a:rect l="l" t="t" r="r" b="b"/>
              <a:pathLst>
                <a:path w="2917516" h="2269556">
                  <a:moveTo>
                    <a:pt x="2793056" y="2269556"/>
                  </a:moveTo>
                  <a:lnTo>
                    <a:pt x="124460" y="2269556"/>
                  </a:lnTo>
                  <a:cubicBezTo>
                    <a:pt x="55880" y="2269556"/>
                    <a:pt x="0" y="2213676"/>
                    <a:pt x="0" y="2145096"/>
                  </a:cubicBezTo>
                  <a:lnTo>
                    <a:pt x="0" y="124460"/>
                  </a:lnTo>
                  <a:cubicBezTo>
                    <a:pt x="0" y="55880"/>
                    <a:pt x="55880" y="0"/>
                    <a:pt x="124460" y="0"/>
                  </a:cubicBezTo>
                  <a:lnTo>
                    <a:pt x="2793056" y="0"/>
                  </a:lnTo>
                  <a:cubicBezTo>
                    <a:pt x="2861636" y="0"/>
                    <a:pt x="2917516" y="55880"/>
                    <a:pt x="2917516" y="124460"/>
                  </a:cubicBezTo>
                  <a:lnTo>
                    <a:pt x="2917516" y="2145096"/>
                  </a:lnTo>
                  <a:cubicBezTo>
                    <a:pt x="2917516" y="2213676"/>
                    <a:pt x="2861636" y="2269556"/>
                    <a:pt x="2793056" y="2269556"/>
                  </a:cubicBezTo>
                  <a:close/>
                </a:path>
              </a:pathLst>
            </a:custGeom>
            <a:solidFill>
              <a:srgbClr val="FFFFFF"/>
            </a:solidFill>
          </p:spPr>
          <p:txBody>
            <a:bodyPr/>
            <a:lstStyle/>
            <a:p>
              <a:endParaRPr lang="en-US"/>
            </a:p>
          </p:txBody>
        </p:sp>
      </p:grpSp>
      <p:sp>
        <p:nvSpPr>
          <p:cNvPr id="4" name="TextBox 4"/>
          <p:cNvSpPr txBox="1"/>
          <p:nvPr/>
        </p:nvSpPr>
        <p:spPr>
          <a:xfrm>
            <a:off x="11839282" y="3317875"/>
            <a:ext cx="5420018" cy="2769989"/>
          </a:xfrm>
          <a:prstGeom prst="rect">
            <a:avLst/>
          </a:prstGeom>
        </p:spPr>
        <p:txBody>
          <a:bodyPr lIns="0" tIns="0" rIns="0" bIns="0" rtlCol="0" anchor="t">
            <a:spAutoFit/>
          </a:bodyPr>
          <a:lstStyle/>
          <a:p>
            <a:pPr marL="0" lvl="0" indent="0" algn="ctr">
              <a:lnSpc>
                <a:spcPts val="7150"/>
              </a:lnSpc>
            </a:pPr>
            <a:r>
              <a:rPr lang="en-US" sz="6500" spc="-65" dirty="0">
                <a:solidFill>
                  <a:srgbClr val="FFFFFF"/>
                </a:solidFill>
                <a:latin typeface="DM Sans Bold"/>
              </a:rPr>
              <a:t>Performance Markers </a:t>
            </a:r>
            <a:endParaRPr lang="en-US" sz="6500" spc="-65" dirty="0" smtClean="0">
              <a:solidFill>
                <a:srgbClr val="FFFFFF"/>
              </a:solidFill>
              <a:latin typeface="DM Sans Bold"/>
            </a:endParaRPr>
          </a:p>
          <a:p>
            <a:pPr marL="0" lvl="0" indent="0" algn="ctr">
              <a:lnSpc>
                <a:spcPts val="7150"/>
              </a:lnSpc>
            </a:pPr>
            <a:r>
              <a:rPr lang="en-US" sz="6500" spc="-65" dirty="0" smtClean="0">
                <a:solidFill>
                  <a:srgbClr val="FFFFFF"/>
                </a:solidFill>
                <a:latin typeface="DM Sans Bold"/>
              </a:rPr>
              <a:t>1, 2, 3, 4</a:t>
            </a:r>
            <a:endParaRPr lang="en-US" sz="6500" spc="-65" dirty="0">
              <a:solidFill>
                <a:srgbClr val="FFFFFF"/>
              </a:solidFill>
              <a:latin typeface="DM Sans Bold"/>
            </a:endParaRPr>
          </a:p>
        </p:txBody>
      </p:sp>
      <p:grpSp>
        <p:nvGrpSpPr>
          <p:cNvPr id="5" name="Group 5"/>
          <p:cNvGrpSpPr/>
          <p:nvPr/>
        </p:nvGrpSpPr>
        <p:grpSpPr>
          <a:xfrm>
            <a:off x="424799" y="7721199"/>
            <a:ext cx="3458706" cy="1003712"/>
            <a:chOff x="0" y="0"/>
            <a:chExt cx="1785536" cy="518160"/>
          </a:xfrm>
        </p:grpSpPr>
        <p:sp>
          <p:nvSpPr>
            <p:cNvPr id="6" name="Freeform 6"/>
            <p:cNvSpPr/>
            <p:nvPr/>
          </p:nvSpPr>
          <p:spPr>
            <a:xfrm>
              <a:off x="6350" y="6350"/>
              <a:ext cx="1772836" cy="505460"/>
            </a:xfrm>
            <a:custGeom>
              <a:avLst/>
              <a:gdLst/>
              <a:ahLst/>
              <a:cxnLst/>
              <a:rect l="l" t="t" r="r" b="b"/>
              <a:pathLst>
                <a:path w="1772836" h="505460">
                  <a:moveTo>
                    <a:pt x="252730" y="0"/>
                  </a:moveTo>
                  <a:lnTo>
                    <a:pt x="1520106" y="0"/>
                  </a:lnTo>
                  <a:cubicBezTo>
                    <a:pt x="1659806" y="0"/>
                    <a:pt x="1772836" y="113030"/>
                    <a:pt x="1772836" y="252730"/>
                  </a:cubicBezTo>
                  <a:cubicBezTo>
                    <a:pt x="1772836" y="392430"/>
                    <a:pt x="1659806" y="505460"/>
                    <a:pt x="1520106" y="505460"/>
                  </a:cubicBezTo>
                  <a:lnTo>
                    <a:pt x="252730" y="505460"/>
                  </a:lnTo>
                  <a:cubicBezTo>
                    <a:pt x="113030" y="505460"/>
                    <a:pt x="0" y="392430"/>
                    <a:pt x="0" y="252730"/>
                  </a:cubicBezTo>
                  <a:cubicBezTo>
                    <a:pt x="0" y="113030"/>
                    <a:pt x="113030" y="0"/>
                    <a:pt x="252730" y="0"/>
                  </a:cubicBezTo>
                  <a:close/>
                </a:path>
              </a:pathLst>
            </a:custGeom>
            <a:solidFill>
              <a:srgbClr val="F36365"/>
            </a:solidFill>
          </p:spPr>
          <p:txBody>
            <a:bodyPr/>
            <a:lstStyle/>
            <a:p>
              <a:endParaRPr lang="en-US"/>
            </a:p>
          </p:txBody>
        </p:sp>
      </p:grpSp>
      <p:sp>
        <p:nvSpPr>
          <p:cNvPr id="7" name="Freeform 7"/>
          <p:cNvSpPr/>
          <p:nvPr/>
        </p:nvSpPr>
        <p:spPr>
          <a:xfrm rot="429330">
            <a:off x="691853" y="605743"/>
            <a:ext cx="1845143" cy="1994894"/>
          </a:xfrm>
          <a:custGeom>
            <a:avLst/>
            <a:gdLst/>
            <a:ahLst/>
            <a:cxnLst/>
            <a:rect l="l" t="t" r="r" b="b"/>
            <a:pathLst>
              <a:path w="1845143" h="1994894">
                <a:moveTo>
                  <a:pt x="0" y="0"/>
                </a:moveTo>
                <a:lnTo>
                  <a:pt x="1845144" y="0"/>
                </a:lnTo>
                <a:lnTo>
                  <a:pt x="1845144" y="1994894"/>
                </a:lnTo>
                <a:lnTo>
                  <a:pt x="0" y="199489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8" name="Freeform 8"/>
          <p:cNvSpPr/>
          <p:nvPr/>
        </p:nvSpPr>
        <p:spPr>
          <a:xfrm flipH="1">
            <a:off x="9300687" y="7181207"/>
            <a:ext cx="1979947" cy="1734425"/>
          </a:xfrm>
          <a:custGeom>
            <a:avLst/>
            <a:gdLst/>
            <a:ahLst/>
            <a:cxnLst/>
            <a:rect l="l" t="t" r="r" b="b"/>
            <a:pathLst>
              <a:path w="1979947" h="1734425">
                <a:moveTo>
                  <a:pt x="1979947" y="0"/>
                </a:moveTo>
                <a:lnTo>
                  <a:pt x="0" y="0"/>
                </a:lnTo>
                <a:lnTo>
                  <a:pt x="0" y="1734425"/>
                </a:lnTo>
                <a:lnTo>
                  <a:pt x="1979947" y="1734425"/>
                </a:lnTo>
                <a:lnTo>
                  <a:pt x="1979947"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2154151" y="2335039"/>
            <a:ext cx="8955185" cy="5616922"/>
          </a:xfrm>
          <a:prstGeom prst="rect">
            <a:avLst/>
          </a:prstGeom>
        </p:spPr>
        <p:txBody>
          <a:bodyPr lIns="0" tIns="0" rIns="0" bIns="0" rtlCol="0" anchor="t">
            <a:spAutoFit/>
          </a:bodyPr>
          <a:lstStyle/>
          <a:p>
            <a:pPr algn="ctr">
              <a:lnSpc>
                <a:spcPts val="7267"/>
              </a:lnSpc>
            </a:pPr>
            <a:r>
              <a:rPr lang="en-US" sz="5190" dirty="0">
                <a:solidFill>
                  <a:srgbClr val="133795"/>
                </a:solidFill>
                <a:latin typeface="Canva Sans"/>
              </a:rPr>
              <a:t>Performance level </a:t>
            </a:r>
            <a:r>
              <a:rPr lang="en-US" sz="5190" dirty="0" smtClean="0">
                <a:solidFill>
                  <a:srgbClr val="133795"/>
                </a:solidFill>
                <a:latin typeface="Canva Sans"/>
              </a:rPr>
              <a:t>markers</a:t>
            </a:r>
            <a:endParaRPr lang="en-US" sz="5190" dirty="0">
              <a:solidFill>
                <a:srgbClr val="133795"/>
              </a:solidFill>
              <a:latin typeface="Canva Sans"/>
            </a:endParaRPr>
          </a:p>
          <a:p>
            <a:pPr algn="ctr">
              <a:lnSpc>
                <a:spcPts val="7267"/>
              </a:lnSpc>
            </a:pPr>
            <a:r>
              <a:rPr lang="en-US" sz="5190" dirty="0">
                <a:solidFill>
                  <a:srgbClr val="133795"/>
                </a:solidFill>
                <a:latin typeface="Canva Sans"/>
              </a:rPr>
              <a:t> (1-4) are used to report achievements on grade-level standards, which are based upon evidence based assessments.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3E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530495"/>
            <a:ext cx="9837929" cy="1975358"/>
            <a:chOff x="0" y="0"/>
            <a:chExt cx="3289008" cy="660400"/>
          </a:xfrm>
        </p:grpSpPr>
        <p:sp>
          <p:nvSpPr>
            <p:cNvPr id="3" name="Freeform 3"/>
            <p:cNvSpPr/>
            <p:nvPr/>
          </p:nvSpPr>
          <p:spPr>
            <a:xfrm>
              <a:off x="0" y="0"/>
              <a:ext cx="3289009" cy="660400"/>
            </a:xfrm>
            <a:custGeom>
              <a:avLst/>
              <a:gdLst/>
              <a:ahLst/>
              <a:cxnLst/>
              <a:rect l="l" t="t" r="r" b="b"/>
              <a:pathLst>
                <a:path w="3289009" h="660400">
                  <a:moveTo>
                    <a:pt x="3164548" y="660400"/>
                  </a:moveTo>
                  <a:lnTo>
                    <a:pt x="124460" y="660400"/>
                  </a:lnTo>
                  <a:cubicBezTo>
                    <a:pt x="55880" y="660400"/>
                    <a:pt x="0" y="604520"/>
                    <a:pt x="0" y="535940"/>
                  </a:cubicBezTo>
                  <a:lnTo>
                    <a:pt x="0" y="124460"/>
                  </a:lnTo>
                  <a:cubicBezTo>
                    <a:pt x="0" y="55880"/>
                    <a:pt x="55880" y="0"/>
                    <a:pt x="124460" y="0"/>
                  </a:cubicBezTo>
                  <a:lnTo>
                    <a:pt x="3164548" y="0"/>
                  </a:lnTo>
                  <a:cubicBezTo>
                    <a:pt x="3233128" y="0"/>
                    <a:pt x="3289009" y="55880"/>
                    <a:pt x="3289009" y="124460"/>
                  </a:cubicBezTo>
                  <a:lnTo>
                    <a:pt x="3289009" y="535940"/>
                  </a:lnTo>
                  <a:cubicBezTo>
                    <a:pt x="3289009" y="604520"/>
                    <a:pt x="3233128" y="660400"/>
                    <a:pt x="3164548" y="660400"/>
                  </a:cubicBezTo>
                  <a:close/>
                </a:path>
              </a:pathLst>
            </a:custGeom>
            <a:solidFill>
              <a:srgbClr val="FFFFFF"/>
            </a:solidFill>
          </p:spPr>
          <p:txBody>
            <a:bodyPr/>
            <a:lstStyle/>
            <a:p>
              <a:endParaRPr lang="en-US"/>
            </a:p>
          </p:txBody>
        </p:sp>
      </p:grpSp>
      <p:sp>
        <p:nvSpPr>
          <p:cNvPr id="4" name="TextBox 4"/>
          <p:cNvSpPr txBox="1"/>
          <p:nvPr/>
        </p:nvSpPr>
        <p:spPr>
          <a:xfrm>
            <a:off x="11479976" y="1009589"/>
            <a:ext cx="6224018" cy="987450"/>
          </a:xfrm>
          <a:prstGeom prst="rect">
            <a:avLst/>
          </a:prstGeom>
        </p:spPr>
        <p:txBody>
          <a:bodyPr wrap="square" lIns="0" tIns="0" rIns="0" bIns="0" rtlCol="0" anchor="t">
            <a:spAutoFit/>
          </a:bodyPr>
          <a:lstStyle/>
          <a:p>
            <a:pPr marL="0" lvl="0" indent="0" algn="l">
              <a:lnSpc>
                <a:spcPts val="7699"/>
              </a:lnSpc>
              <a:spcBef>
                <a:spcPct val="0"/>
              </a:spcBef>
            </a:pPr>
            <a:r>
              <a:rPr lang="en-US" sz="6999" dirty="0">
                <a:solidFill>
                  <a:srgbClr val="133795"/>
                </a:solidFill>
                <a:latin typeface="DM Sans Bold"/>
              </a:rPr>
              <a:t>Expanding </a:t>
            </a:r>
            <a:r>
              <a:rPr lang="en-US" sz="6999" dirty="0" smtClean="0">
                <a:solidFill>
                  <a:srgbClr val="133795"/>
                </a:solidFill>
                <a:latin typeface="DM Sans Bold"/>
              </a:rPr>
              <a:t>(4)</a:t>
            </a:r>
            <a:endParaRPr lang="en-US" sz="6999" dirty="0">
              <a:solidFill>
                <a:srgbClr val="133795"/>
              </a:solidFill>
              <a:latin typeface="DM Sans Bold"/>
            </a:endParaRPr>
          </a:p>
        </p:txBody>
      </p:sp>
      <p:sp>
        <p:nvSpPr>
          <p:cNvPr id="5" name="Freeform 5"/>
          <p:cNvSpPr/>
          <p:nvPr/>
        </p:nvSpPr>
        <p:spPr>
          <a:xfrm>
            <a:off x="421275" y="9063356"/>
            <a:ext cx="825836" cy="785295"/>
          </a:xfrm>
          <a:custGeom>
            <a:avLst/>
            <a:gdLst/>
            <a:ahLst/>
            <a:cxnLst/>
            <a:rect l="l" t="t" r="r" b="b"/>
            <a:pathLst>
              <a:path w="825836" h="785295">
                <a:moveTo>
                  <a:pt x="0" y="0"/>
                </a:moveTo>
                <a:lnTo>
                  <a:pt x="825836" y="0"/>
                </a:lnTo>
                <a:lnTo>
                  <a:pt x="825836" y="785295"/>
                </a:lnTo>
                <a:lnTo>
                  <a:pt x="0" y="78529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6" name="Freeform 6"/>
          <p:cNvSpPr/>
          <p:nvPr/>
        </p:nvSpPr>
        <p:spPr>
          <a:xfrm>
            <a:off x="16442076" y="5013525"/>
            <a:ext cx="825836" cy="785295"/>
          </a:xfrm>
          <a:custGeom>
            <a:avLst/>
            <a:gdLst/>
            <a:ahLst/>
            <a:cxnLst/>
            <a:rect l="l" t="t" r="r" b="b"/>
            <a:pathLst>
              <a:path w="825836" h="785295">
                <a:moveTo>
                  <a:pt x="0" y="0"/>
                </a:moveTo>
                <a:lnTo>
                  <a:pt x="825836" y="0"/>
                </a:lnTo>
                <a:lnTo>
                  <a:pt x="825836" y="785294"/>
                </a:lnTo>
                <a:lnTo>
                  <a:pt x="0" y="78529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7" name="Freeform 7"/>
          <p:cNvSpPr/>
          <p:nvPr/>
        </p:nvSpPr>
        <p:spPr>
          <a:xfrm>
            <a:off x="11104086" y="6723095"/>
            <a:ext cx="825836" cy="785295"/>
          </a:xfrm>
          <a:custGeom>
            <a:avLst/>
            <a:gdLst/>
            <a:ahLst/>
            <a:cxnLst/>
            <a:rect l="l" t="t" r="r" b="b"/>
            <a:pathLst>
              <a:path w="825836" h="785295">
                <a:moveTo>
                  <a:pt x="0" y="0"/>
                </a:moveTo>
                <a:lnTo>
                  <a:pt x="825835" y="0"/>
                </a:lnTo>
                <a:lnTo>
                  <a:pt x="825835" y="785295"/>
                </a:lnTo>
                <a:lnTo>
                  <a:pt x="0" y="78529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8" name="Freeform 8"/>
          <p:cNvSpPr/>
          <p:nvPr/>
        </p:nvSpPr>
        <p:spPr>
          <a:xfrm>
            <a:off x="692227" y="6058250"/>
            <a:ext cx="672946" cy="639911"/>
          </a:xfrm>
          <a:custGeom>
            <a:avLst/>
            <a:gdLst/>
            <a:ahLst/>
            <a:cxnLst/>
            <a:rect l="l" t="t" r="r" b="b"/>
            <a:pathLst>
              <a:path w="672946" h="639911">
                <a:moveTo>
                  <a:pt x="0" y="0"/>
                </a:moveTo>
                <a:lnTo>
                  <a:pt x="672946" y="0"/>
                </a:lnTo>
                <a:lnTo>
                  <a:pt x="672946" y="639910"/>
                </a:lnTo>
                <a:lnTo>
                  <a:pt x="0" y="63991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9" name="Freeform 9"/>
          <p:cNvSpPr/>
          <p:nvPr/>
        </p:nvSpPr>
        <p:spPr>
          <a:xfrm>
            <a:off x="17516166" y="3612767"/>
            <a:ext cx="231516" cy="220151"/>
          </a:xfrm>
          <a:custGeom>
            <a:avLst/>
            <a:gdLst/>
            <a:ahLst/>
            <a:cxnLst/>
            <a:rect l="l" t="t" r="r" b="b"/>
            <a:pathLst>
              <a:path w="231516" h="220151">
                <a:moveTo>
                  <a:pt x="0" y="0"/>
                </a:moveTo>
                <a:lnTo>
                  <a:pt x="231516" y="0"/>
                </a:lnTo>
                <a:lnTo>
                  <a:pt x="231516" y="220151"/>
                </a:lnTo>
                <a:lnTo>
                  <a:pt x="0" y="22015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0" name="Freeform 10"/>
          <p:cNvSpPr/>
          <p:nvPr/>
        </p:nvSpPr>
        <p:spPr>
          <a:xfrm>
            <a:off x="11216548" y="4586535"/>
            <a:ext cx="261966" cy="249106"/>
          </a:xfrm>
          <a:custGeom>
            <a:avLst/>
            <a:gdLst/>
            <a:ahLst/>
            <a:cxnLst/>
            <a:rect l="l" t="t" r="r" b="b"/>
            <a:pathLst>
              <a:path w="261966" h="249106">
                <a:moveTo>
                  <a:pt x="0" y="0"/>
                </a:moveTo>
                <a:lnTo>
                  <a:pt x="261966" y="0"/>
                </a:lnTo>
                <a:lnTo>
                  <a:pt x="261966" y="249105"/>
                </a:lnTo>
                <a:lnTo>
                  <a:pt x="0" y="24910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1" name="Freeform 11"/>
          <p:cNvSpPr/>
          <p:nvPr/>
        </p:nvSpPr>
        <p:spPr>
          <a:xfrm>
            <a:off x="17422729" y="869551"/>
            <a:ext cx="324953" cy="309001"/>
          </a:xfrm>
          <a:custGeom>
            <a:avLst/>
            <a:gdLst/>
            <a:ahLst/>
            <a:cxnLst/>
            <a:rect l="l" t="t" r="r" b="b"/>
            <a:pathLst>
              <a:path w="324953" h="309001">
                <a:moveTo>
                  <a:pt x="0" y="0"/>
                </a:moveTo>
                <a:lnTo>
                  <a:pt x="324953" y="0"/>
                </a:lnTo>
                <a:lnTo>
                  <a:pt x="324953" y="309002"/>
                </a:lnTo>
                <a:lnTo>
                  <a:pt x="0" y="30900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12" name="Freeform 12"/>
          <p:cNvSpPr/>
          <p:nvPr/>
        </p:nvSpPr>
        <p:spPr>
          <a:xfrm rot="20012840">
            <a:off x="518961" y="578816"/>
            <a:ext cx="596273" cy="1335900"/>
          </a:xfrm>
          <a:custGeom>
            <a:avLst/>
            <a:gdLst/>
            <a:ahLst/>
            <a:cxnLst/>
            <a:rect l="l" t="t" r="r" b="b"/>
            <a:pathLst>
              <a:path w="596273" h="1335900">
                <a:moveTo>
                  <a:pt x="0" y="0"/>
                </a:moveTo>
                <a:lnTo>
                  <a:pt x="596273" y="0"/>
                </a:lnTo>
                <a:lnTo>
                  <a:pt x="596273" y="1335900"/>
                </a:lnTo>
                <a:lnTo>
                  <a:pt x="0" y="133590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3" name="Freeform 13"/>
          <p:cNvSpPr/>
          <p:nvPr/>
        </p:nvSpPr>
        <p:spPr>
          <a:xfrm rot="-875086">
            <a:off x="16504891" y="7056514"/>
            <a:ext cx="1505609" cy="1168952"/>
          </a:xfrm>
          <a:custGeom>
            <a:avLst/>
            <a:gdLst/>
            <a:ahLst/>
            <a:cxnLst/>
            <a:rect l="l" t="t" r="r" b="b"/>
            <a:pathLst>
              <a:path w="1741607" h="1337419">
                <a:moveTo>
                  <a:pt x="0" y="0"/>
                </a:moveTo>
                <a:lnTo>
                  <a:pt x="1741606" y="0"/>
                </a:lnTo>
                <a:lnTo>
                  <a:pt x="1741606" y="1337418"/>
                </a:lnTo>
                <a:lnTo>
                  <a:pt x="0" y="1337418"/>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14" name="Freeform 14"/>
          <p:cNvSpPr/>
          <p:nvPr/>
        </p:nvSpPr>
        <p:spPr>
          <a:xfrm>
            <a:off x="9688187" y="9635652"/>
            <a:ext cx="223995" cy="212998"/>
          </a:xfrm>
          <a:custGeom>
            <a:avLst/>
            <a:gdLst/>
            <a:ahLst/>
            <a:cxnLst/>
            <a:rect l="l" t="t" r="r" b="b"/>
            <a:pathLst>
              <a:path w="223995" h="212998">
                <a:moveTo>
                  <a:pt x="0" y="0"/>
                </a:moveTo>
                <a:lnTo>
                  <a:pt x="223994" y="0"/>
                </a:lnTo>
                <a:lnTo>
                  <a:pt x="223994" y="212999"/>
                </a:lnTo>
                <a:lnTo>
                  <a:pt x="0" y="21299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15" name="Freeform 15"/>
          <p:cNvSpPr/>
          <p:nvPr/>
        </p:nvSpPr>
        <p:spPr>
          <a:xfrm>
            <a:off x="540564" y="5820343"/>
            <a:ext cx="293629" cy="279215"/>
          </a:xfrm>
          <a:custGeom>
            <a:avLst/>
            <a:gdLst/>
            <a:ahLst/>
            <a:cxnLst/>
            <a:rect l="l" t="t" r="r" b="b"/>
            <a:pathLst>
              <a:path w="293629" h="279215">
                <a:moveTo>
                  <a:pt x="0" y="0"/>
                </a:moveTo>
                <a:lnTo>
                  <a:pt x="293629" y="0"/>
                </a:lnTo>
                <a:lnTo>
                  <a:pt x="293629" y="279215"/>
                </a:lnTo>
                <a:lnTo>
                  <a:pt x="0" y="27921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6" name="Freeform 16"/>
          <p:cNvSpPr/>
          <p:nvPr/>
        </p:nvSpPr>
        <p:spPr>
          <a:xfrm>
            <a:off x="3800132" y="590997"/>
            <a:ext cx="292935" cy="278554"/>
          </a:xfrm>
          <a:custGeom>
            <a:avLst/>
            <a:gdLst/>
            <a:ahLst/>
            <a:cxnLst/>
            <a:rect l="l" t="t" r="r" b="b"/>
            <a:pathLst>
              <a:path w="292935" h="278554">
                <a:moveTo>
                  <a:pt x="0" y="0"/>
                </a:moveTo>
                <a:lnTo>
                  <a:pt x="292934" y="0"/>
                </a:lnTo>
                <a:lnTo>
                  <a:pt x="292934" y="278554"/>
                </a:lnTo>
                <a:lnTo>
                  <a:pt x="0" y="27855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grpSp>
        <p:nvGrpSpPr>
          <p:cNvPr id="17" name="Group 17"/>
          <p:cNvGrpSpPr/>
          <p:nvPr/>
        </p:nvGrpSpPr>
        <p:grpSpPr>
          <a:xfrm>
            <a:off x="1073817" y="2889532"/>
            <a:ext cx="9990332" cy="2309761"/>
            <a:chOff x="0" y="0"/>
            <a:chExt cx="3289008" cy="718063"/>
          </a:xfrm>
        </p:grpSpPr>
        <p:sp>
          <p:nvSpPr>
            <p:cNvPr id="18" name="Freeform 18"/>
            <p:cNvSpPr/>
            <p:nvPr/>
          </p:nvSpPr>
          <p:spPr>
            <a:xfrm>
              <a:off x="0" y="0"/>
              <a:ext cx="3289009" cy="718063"/>
            </a:xfrm>
            <a:custGeom>
              <a:avLst/>
              <a:gdLst/>
              <a:ahLst/>
              <a:cxnLst/>
              <a:rect l="l" t="t" r="r" b="b"/>
              <a:pathLst>
                <a:path w="3289009" h="718063">
                  <a:moveTo>
                    <a:pt x="3164548" y="718063"/>
                  </a:moveTo>
                  <a:lnTo>
                    <a:pt x="124460" y="718063"/>
                  </a:lnTo>
                  <a:cubicBezTo>
                    <a:pt x="55880" y="718063"/>
                    <a:pt x="0" y="662183"/>
                    <a:pt x="0" y="593603"/>
                  </a:cubicBezTo>
                  <a:lnTo>
                    <a:pt x="0" y="124460"/>
                  </a:lnTo>
                  <a:cubicBezTo>
                    <a:pt x="0" y="55880"/>
                    <a:pt x="55880" y="0"/>
                    <a:pt x="124460" y="0"/>
                  </a:cubicBezTo>
                  <a:lnTo>
                    <a:pt x="3164548" y="0"/>
                  </a:lnTo>
                  <a:cubicBezTo>
                    <a:pt x="3233128" y="0"/>
                    <a:pt x="3289009" y="55880"/>
                    <a:pt x="3289009" y="124460"/>
                  </a:cubicBezTo>
                  <a:lnTo>
                    <a:pt x="3289009" y="593603"/>
                  </a:lnTo>
                  <a:cubicBezTo>
                    <a:pt x="3289009" y="662183"/>
                    <a:pt x="3233128" y="718063"/>
                    <a:pt x="3164548" y="718063"/>
                  </a:cubicBezTo>
                  <a:close/>
                </a:path>
              </a:pathLst>
            </a:custGeom>
            <a:solidFill>
              <a:srgbClr val="FFFFFF"/>
            </a:solidFill>
          </p:spPr>
          <p:txBody>
            <a:bodyPr/>
            <a:lstStyle/>
            <a:p>
              <a:endParaRPr lang="en-US"/>
            </a:p>
          </p:txBody>
        </p:sp>
      </p:grpSp>
      <p:sp>
        <p:nvSpPr>
          <p:cNvPr id="19" name="TextBox 19"/>
          <p:cNvSpPr txBox="1"/>
          <p:nvPr/>
        </p:nvSpPr>
        <p:spPr>
          <a:xfrm>
            <a:off x="11478514" y="3408562"/>
            <a:ext cx="5779182" cy="993775"/>
          </a:xfrm>
          <a:prstGeom prst="rect">
            <a:avLst/>
          </a:prstGeom>
        </p:spPr>
        <p:txBody>
          <a:bodyPr lIns="0" tIns="0" rIns="0" bIns="0" rtlCol="0" anchor="t">
            <a:spAutoFit/>
          </a:bodyPr>
          <a:lstStyle/>
          <a:p>
            <a:pPr marL="0" lvl="0" indent="0" algn="l">
              <a:lnSpc>
                <a:spcPts val="7699"/>
              </a:lnSpc>
              <a:spcBef>
                <a:spcPct val="0"/>
              </a:spcBef>
            </a:pPr>
            <a:r>
              <a:rPr lang="en-US" sz="6999" dirty="0">
                <a:solidFill>
                  <a:srgbClr val="133795"/>
                </a:solidFill>
                <a:latin typeface="DM Sans Bold"/>
              </a:rPr>
              <a:t>Proficient </a:t>
            </a:r>
            <a:r>
              <a:rPr lang="en-US" sz="6999" dirty="0" smtClean="0">
                <a:solidFill>
                  <a:srgbClr val="133795"/>
                </a:solidFill>
                <a:latin typeface="DM Sans Bold"/>
              </a:rPr>
              <a:t>(3)</a:t>
            </a:r>
            <a:endParaRPr lang="en-US" sz="6999" dirty="0">
              <a:solidFill>
                <a:srgbClr val="133795"/>
              </a:solidFill>
              <a:latin typeface="DM Sans Bold"/>
            </a:endParaRPr>
          </a:p>
        </p:txBody>
      </p:sp>
      <p:grpSp>
        <p:nvGrpSpPr>
          <p:cNvPr id="20" name="Group 20"/>
          <p:cNvGrpSpPr/>
          <p:nvPr/>
        </p:nvGrpSpPr>
        <p:grpSpPr>
          <a:xfrm>
            <a:off x="1071650" y="5443515"/>
            <a:ext cx="9837929" cy="2166898"/>
            <a:chOff x="0" y="0"/>
            <a:chExt cx="3289008" cy="660400"/>
          </a:xfrm>
        </p:grpSpPr>
        <p:sp>
          <p:nvSpPr>
            <p:cNvPr id="21" name="Freeform 21"/>
            <p:cNvSpPr/>
            <p:nvPr/>
          </p:nvSpPr>
          <p:spPr>
            <a:xfrm>
              <a:off x="0" y="0"/>
              <a:ext cx="3289009" cy="660400"/>
            </a:xfrm>
            <a:custGeom>
              <a:avLst/>
              <a:gdLst/>
              <a:ahLst/>
              <a:cxnLst/>
              <a:rect l="l" t="t" r="r" b="b"/>
              <a:pathLst>
                <a:path w="3289009" h="660400">
                  <a:moveTo>
                    <a:pt x="3164548" y="660400"/>
                  </a:moveTo>
                  <a:lnTo>
                    <a:pt x="124460" y="660400"/>
                  </a:lnTo>
                  <a:cubicBezTo>
                    <a:pt x="55880" y="660400"/>
                    <a:pt x="0" y="604520"/>
                    <a:pt x="0" y="535940"/>
                  </a:cubicBezTo>
                  <a:lnTo>
                    <a:pt x="0" y="124460"/>
                  </a:lnTo>
                  <a:cubicBezTo>
                    <a:pt x="0" y="55880"/>
                    <a:pt x="55880" y="0"/>
                    <a:pt x="124460" y="0"/>
                  </a:cubicBezTo>
                  <a:lnTo>
                    <a:pt x="3164548" y="0"/>
                  </a:lnTo>
                  <a:cubicBezTo>
                    <a:pt x="3233128" y="0"/>
                    <a:pt x="3289009" y="55880"/>
                    <a:pt x="3289009" y="124460"/>
                  </a:cubicBezTo>
                  <a:lnTo>
                    <a:pt x="3289009" y="535940"/>
                  </a:lnTo>
                  <a:cubicBezTo>
                    <a:pt x="3289009" y="604520"/>
                    <a:pt x="3233128" y="660400"/>
                    <a:pt x="3164548" y="660400"/>
                  </a:cubicBezTo>
                  <a:close/>
                </a:path>
              </a:pathLst>
            </a:custGeom>
            <a:solidFill>
              <a:srgbClr val="FFFFFF"/>
            </a:solidFill>
          </p:spPr>
          <p:txBody>
            <a:bodyPr/>
            <a:lstStyle/>
            <a:p>
              <a:endParaRPr lang="en-US"/>
            </a:p>
          </p:txBody>
        </p:sp>
      </p:grpSp>
      <p:sp>
        <p:nvSpPr>
          <p:cNvPr id="22" name="TextBox 22"/>
          <p:cNvSpPr txBox="1"/>
          <p:nvPr/>
        </p:nvSpPr>
        <p:spPr>
          <a:xfrm>
            <a:off x="11478513" y="5945048"/>
            <a:ext cx="6791919" cy="987450"/>
          </a:xfrm>
          <a:prstGeom prst="rect">
            <a:avLst/>
          </a:prstGeom>
        </p:spPr>
        <p:txBody>
          <a:bodyPr wrap="square" lIns="0" tIns="0" rIns="0" bIns="0" rtlCol="0" anchor="t">
            <a:spAutoFit/>
          </a:bodyPr>
          <a:lstStyle/>
          <a:p>
            <a:pPr marL="0" lvl="0" indent="0" algn="l">
              <a:lnSpc>
                <a:spcPts val="7699"/>
              </a:lnSpc>
              <a:spcBef>
                <a:spcPct val="0"/>
              </a:spcBef>
            </a:pPr>
            <a:r>
              <a:rPr lang="en-US" sz="6600" dirty="0">
                <a:solidFill>
                  <a:srgbClr val="133795"/>
                </a:solidFill>
                <a:latin typeface="DM Sans Bold"/>
              </a:rPr>
              <a:t>Approaching </a:t>
            </a:r>
            <a:r>
              <a:rPr lang="en-US" sz="6600" dirty="0" smtClean="0">
                <a:solidFill>
                  <a:srgbClr val="133795"/>
                </a:solidFill>
                <a:latin typeface="DM Sans Bold"/>
              </a:rPr>
              <a:t>(2)</a:t>
            </a:r>
            <a:endParaRPr lang="en-US" sz="6600" dirty="0">
              <a:solidFill>
                <a:srgbClr val="133795"/>
              </a:solidFill>
              <a:latin typeface="DM Sans Bold"/>
            </a:endParaRPr>
          </a:p>
        </p:txBody>
      </p:sp>
      <p:grpSp>
        <p:nvGrpSpPr>
          <p:cNvPr id="23" name="Group 23"/>
          <p:cNvGrpSpPr/>
          <p:nvPr/>
        </p:nvGrpSpPr>
        <p:grpSpPr>
          <a:xfrm>
            <a:off x="1028700" y="7905405"/>
            <a:ext cx="9837929" cy="1975358"/>
            <a:chOff x="0" y="0"/>
            <a:chExt cx="3289008" cy="660400"/>
          </a:xfrm>
        </p:grpSpPr>
        <p:sp>
          <p:nvSpPr>
            <p:cNvPr id="24" name="Freeform 24"/>
            <p:cNvSpPr/>
            <p:nvPr/>
          </p:nvSpPr>
          <p:spPr>
            <a:xfrm>
              <a:off x="0" y="0"/>
              <a:ext cx="3289009" cy="660400"/>
            </a:xfrm>
            <a:custGeom>
              <a:avLst/>
              <a:gdLst/>
              <a:ahLst/>
              <a:cxnLst/>
              <a:rect l="l" t="t" r="r" b="b"/>
              <a:pathLst>
                <a:path w="3289009" h="660400">
                  <a:moveTo>
                    <a:pt x="3164548" y="660400"/>
                  </a:moveTo>
                  <a:lnTo>
                    <a:pt x="124460" y="660400"/>
                  </a:lnTo>
                  <a:cubicBezTo>
                    <a:pt x="55880" y="660400"/>
                    <a:pt x="0" y="604520"/>
                    <a:pt x="0" y="535940"/>
                  </a:cubicBezTo>
                  <a:lnTo>
                    <a:pt x="0" y="124460"/>
                  </a:lnTo>
                  <a:cubicBezTo>
                    <a:pt x="0" y="55880"/>
                    <a:pt x="55880" y="0"/>
                    <a:pt x="124460" y="0"/>
                  </a:cubicBezTo>
                  <a:lnTo>
                    <a:pt x="3164548" y="0"/>
                  </a:lnTo>
                  <a:cubicBezTo>
                    <a:pt x="3233128" y="0"/>
                    <a:pt x="3289009" y="55880"/>
                    <a:pt x="3289009" y="124460"/>
                  </a:cubicBezTo>
                  <a:lnTo>
                    <a:pt x="3289009" y="535940"/>
                  </a:lnTo>
                  <a:cubicBezTo>
                    <a:pt x="3289009" y="604520"/>
                    <a:pt x="3233128" y="660400"/>
                    <a:pt x="3164548" y="660400"/>
                  </a:cubicBezTo>
                  <a:close/>
                </a:path>
              </a:pathLst>
            </a:custGeom>
            <a:solidFill>
              <a:srgbClr val="FFFFFF"/>
            </a:solidFill>
          </p:spPr>
          <p:txBody>
            <a:bodyPr/>
            <a:lstStyle/>
            <a:p>
              <a:endParaRPr lang="en-US"/>
            </a:p>
          </p:txBody>
        </p:sp>
      </p:grpSp>
      <p:sp>
        <p:nvSpPr>
          <p:cNvPr id="25" name="TextBox 25"/>
          <p:cNvSpPr txBox="1"/>
          <p:nvPr/>
        </p:nvSpPr>
        <p:spPr>
          <a:xfrm>
            <a:off x="11478514" y="8396196"/>
            <a:ext cx="5779182" cy="993775"/>
          </a:xfrm>
          <a:prstGeom prst="rect">
            <a:avLst/>
          </a:prstGeom>
        </p:spPr>
        <p:txBody>
          <a:bodyPr lIns="0" tIns="0" rIns="0" bIns="0" rtlCol="0" anchor="t">
            <a:spAutoFit/>
          </a:bodyPr>
          <a:lstStyle/>
          <a:p>
            <a:pPr marL="0" lvl="0" indent="0" algn="l">
              <a:lnSpc>
                <a:spcPts val="7699"/>
              </a:lnSpc>
              <a:spcBef>
                <a:spcPct val="0"/>
              </a:spcBef>
            </a:pPr>
            <a:r>
              <a:rPr lang="en-US" sz="6999" dirty="0">
                <a:solidFill>
                  <a:srgbClr val="133795"/>
                </a:solidFill>
                <a:latin typeface="DM Sans Bold"/>
              </a:rPr>
              <a:t>Beginning </a:t>
            </a:r>
            <a:r>
              <a:rPr lang="en-US" sz="6999" dirty="0" smtClean="0">
                <a:solidFill>
                  <a:srgbClr val="133795"/>
                </a:solidFill>
                <a:latin typeface="DM Sans Bold"/>
              </a:rPr>
              <a:t>(1)</a:t>
            </a:r>
            <a:endParaRPr lang="en-US" sz="6999" dirty="0">
              <a:solidFill>
                <a:srgbClr val="133795"/>
              </a:solidFill>
              <a:latin typeface="DM Sans Bold"/>
            </a:endParaRPr>
          </a:p>
        </p:txBody>
      </p:sp>
      <p:grpSp>
        <p:nvGrpSpPr>
          <p:cNvPr id="26" name="Group 26"/>
          <p:cNvGrpSpPr/>
          <p:nvPr/>
        </p:nvGrpSpPr>
        <p:grpSpPr>
          <a:xfrm>
            <a:off x="1181100" y="682895"/>
            <a:ext cx="9837929" cy="1975358"/>
            <a:chOff x="0" y="0"/>
            <a:chExt cx="3289008" cy="660400"/>
          </a:xfrm>
        </p:grpSpPr>
        <p:sp>
          <p:nvSpPr>
            <p:cNvPr id="27" name="Freeform 27"/>
            <p:cNvSpPr/>
            <p:nvPr/>
          </p:nvSpPr>
          <p:spPr>
            <a:xfrm>
              <a:off x="0" y="0"/>
              <a:ext cx="3289009" cy="660400"/>
            </a:xfrm>
            <a:custGeom>
              <a:avLst/>
              <a:gdLst/>
              <a:ahLst/>
              <a:cxnLst/>
              <a:rect l="l" t="t" r="r" b="b"/>
              <a:pathLst>
                <a:path w="3289009" h="660400">
                  <a:moveTo>
                    <a:pt x="3164548" y="660400"/>
                  </a:moveTo>
                  <a:lnTo>
                    <a:pt x="124460" y="660400"/>
                  </a:lnTo>
                  <a:cubicBezTo>
                    <a:pt x="55880" y="660400"/>
                    <a:pt x="0" y="604520"/>
                    <a:pt x="0" y="535940"/>
                  </a:cubicBezTo>
                  <a:lnTo>
                    <a:pt x="0" y="124460"/>
                  </a:lnTo>
                  <a:cubicBezTo>
                    <a:pt x="0" y="55880"/>
                    <a:pt x="55880" y="0"/>
                    <a:pt x="124460" y="0"/>
                  </a:cubicBezTo>
                  <a:lnTo>
                    <a:pt x="3164548" y="0"/>
                  </a:lnTo>
                  <a:cubicBezTo>
                    <a:pt x="3233128" y="0"/>
                    <a:pt x="3289009" y="55880"/>
                    <a:pt x="3289009" y="124460"/>
                  </a:cubicBezTo>
                  <a:lnTo>
                    <a:pt x="3289009" y="535940"/>
                  </a:lnTo>
                  <a:cubicBezTo>
                    <a:pt x="3289009" y="604520"/>
                    <a:pt x="3233128" y="660400"/>
                    <a:pt x="3164548" y="660400"/>
                  </a:cubicBezTo>
                  <a:close/>
                </a:path>
              </a:pathLst>
            </a:custGeom>
            <a:solidFill>
              <a:srgbClr val="FFFFFF"/>
            </a:solidFill>
          </p:spPr>
          <p:txBody>
            <a:bodyPr/>
            <a:lstStyle/>
            <a:p>
              <a:endParaRPr lang="en-US"/>
            </a:p>
          </p:txBody>
        </p:sp>
      </p:grpSp>
      <p:sp>
        <p:nvSpPr>
          <p:cNvPr id="28" name="TextBox 28"/>
          <p:cNvSpPr txBox="1"/>
          <p:nvPr/>
        </p:nvSpPr>
        <p:spPr>
          <a:xfrm>
            <a:off x="1150019" y="661172"/>
            <a:ext cx="9837929" cy="1846659"/>
          </a:xfrm>
          <a:prstGeom prst="rect">
            <a:avLst/>
          </a:prstGeom>
        </p:spPr>
        <p:txBody>
          <a:bodyPr lIns="0" tIns="0" rIns="0" bIns="0" rtlCol="0" anchor="t">
            <a:spAutoFit/>
          </a:bodyPr>
          <a:lstStyle/>
          <a:p>
            <a:pPr algn="ctr">
              <a:lnSpc>
                <a:spcPts val="4759"/>
              </a:lnSpc>
            </a:pPr>
            <a:r>
              <a:rPr lang="en-US" sz="3399" dirty="0">
                <a:solidFill>
                  <a:srgbClr val="133795"/>
                </a:solidFill>
                <a:latin typeface="Canva Sans"/>
              </a:rPr>
              <a:t>Consistently and independently extends and transfers </a:t>
            </a:r>
            <a:r>
              <a:rPr lang="en-US" sz="3399" dirty="0" smtClean="0">
                <a:solidFill>
                  <a:srgbClr val="133795"/>
                </a:solidFill>
                <a:latin typeface="Canva Sans"/>
              </a:rPr>
              <a:t>content, knowledge, </a:t>
            </a:r>
            <a:r>
              <a:rPr lang="en-US" sz="3399" dirty="0">
                <a:solidFill>
                  <a:srgbClr val="133795"/>
                </a:solidFill>
                <a:latin typeface="Canva Sans"/>
              </a:rPr>
              <a:t>and skills beyond </a:t>
            </a:r>
            <a:r>
              <a:rPr lang="en-US" sz="3399" dirty="0" smtClean="0">
                <a:solidFill>
                  <a:srgbClr val="133795"/>
                </a:solidFill>
                <a:latin typeface="Canva Sans"/>
              </a:rPr>
              <a:t>essential competencies</a:t>
            </a:r>
            <a:endParaRPr lang="en-US" sz="3399" dirty="0">
              <a:solidFill>
                <a:srgbClr val="133795"/>
              </a:solidFill>
              <a:latin typeface="Canva Sans"/>
            </a:endParaRPr>
          </a:p>
        </p:txBody>
      </p:sp>
      <p:sp>
        <p:nvSpPr>
          <p:cNvPr id="29" name="TextBox 29"/>
          <p:cNvSpPr txBox="1"/>
          <p:nvPr/>
        </p:nvSpPr>
        <p:spPr>
          <a:xfrm>
            <a:off x="1341289" y="3025292"/>
            <a:ext cx="9452807" cy="2154436"/>
          </a:xfrm>
          <a:prstGeom prst="rect">
            <a:avLst/>
          </a:prstGeom>
        </p:spPr>
        <p:txBody>
          <a:bodyPr wrap="square" lIns="0" tIns="0" rIns="0" bIns="0" rtlCol="0" anchor="t">
            <a:spAutoFit/>
          </a:bodyPr>
          <a:lstStyle/>
          <a:p>
            <a:pPr algn="ctr">
              <a:lnSpc>
                <a:spcPts val="4157"/>
              </a:lnSpc>
            </a:pPr>
            <a:r>
              <a:rPr lang="en-US" sz="2969" dirty="0">
                <a:solidFill>
                  <a:srgbClr val="133795"/>
                </a:solidFill>
                <a:latin typeface="Canva Sans"/>
              </a:rPr>
              <a:t>Essential </a:t>
            </a:r>
            <a:r>
              <a:rPr lang="en-US" sz="2969" dirty="0" smtClean="0">
                <a:solidFill>
                  <a:srgbClr val="133795"/>
                </a:solidFill>
                <a:latin typeface="Canva Sans"/>
              </a:rPr>
              <a:t>content, knowledge, and </a:t>
            </a:r>
            <a:r>
              <a:rPr lang="en-US" sz="2969" dirty="0">
                <a:solidFill>
                  <a:srgbClr val="133795"/>
                </a:solidFill>
                <a:latin typeface="Canva Sans"/>
              </a:rPr>
              <a:t>skills are demonstrated consistently and independently with ability to apply </a:t>
            </a:r>
            <a:r>
              <a:rPr lang="en-US" sz="2969" dirty="0" smtClean="0">
                <a:solidFill>
                  <a:srgbClr val="133795"/>
                </a:solidFill>
                <a:latin typeface="Canva Sans"/>
              </a:rPr>
              <a:t>and transfer to </a:t>
            </a:r>
            <a:r>
              <a:rPr lang="en-US" sz="2969" dirty="0">
                <a:solidFill>
                  <a:srgbClr val="133795"/>
                </a:solidFill>
                <a:latin typeface="Canva Sans"/>
              </a:rPr>
              <a:t>real-world situations and/or a new task</a:t>
            </a:r>
            <a:r>
              <a:rPr lang="en-US" sz="2969" dirty="0" smtClean="0">
                <a:solidFill>
                  <a:srgbClr val="133795"/>
                </a:solidFill>
                <a:latin typeface="Canva Sans"/>
              </a:rPr>
              <a:t>. </a:t>
            </a:r>
            <a:endParaRPr lang="en-US" sz="2969" dirty="0">
              <a:solidFill>
                <a:srgbClr val="133795"/>
              </a:solidFill>
              <a:latin typeface="Canva Sans"/>
            </a:endParaRPr>
          </a:p>
        </p:txBody>
      </p:sp>
      <p:sp>
        <p:nvSpPr>
          <p:cNvPr id="30" name="TextBox 30"/>
          <p:cNvSpPr txBox="1"/>
          <p:nvPr/>
        </p:nvSpPr>
        <p:spPr>
          <a:xfrm>
            <a:off x="1028700" y="5603634"/>
            <a:ext cx="9837929" cy="1846659"/>
          </a:xfrm>
          <a:prstGeom prst="rect">
            <a:avLst/>
          </a:prstGeom>
        </p:spPr>
        <p:txBody>
          <a:bodyPr lIns="0" tIns="0" rIns="0" bIns="0" rtlCol="0" anchor="t">
            <a:spAutoFit/>
          </a:bodyPr>
          <a:lstStyle/>
          <a:p>
            <a:pPr algn="ctr">
              <a:lnSpc>
                <a:spcPts val="4759"/>
              </a:lnSpc>
            </a:pPr>
            <a:r>
              <a:rPr lang="en-US" sz="3399" dirty="0">
                <a:solidFill>
                  <a:srgbClr val="133795"/>
                </a:solidFill>
                <a:latin typeface="Canva Sans"/>
              </a:rPr>
              <a:t>Demonstrates the emerging ability to apply essential content, knowledge, and skills in a familiar task</a:t>
            </a:r>
            <a:r>
              <a:rPr lang="en-US" sz="3399" dirty="0" smtClean="0">
                <a:solidFill>
                  <a:srgbClr val="133795"/>
                </a:solidFill>
                <a:latin typeface="Canva Sans"/>
              </a:rPr>
              <a:t>. </a:t>
            </a:r>
            <a:endParaRPr lang="en-US" sz="3399" dirty="0">
              <a:solidFill>
                <a:srgbClr val="133795"/>
              </a:solidFill>
              <a:latin typeface="Canva Sans"/>
            </a:endParaRPr>
          </a:p>
        </p:txBody>
      </p:sp>
      <p:sp>
        <p:nvSpPr>
          <p:cNvPr id="31" name="TextBox 31"/>
          <p:cNvSpPr txBox="1"/>
          <p:nvPr/>
        </p:nvSpPr>
        <p:spPr>
          <a:xfrm>
            <a:off x="1028700" y="8136684"/>
            <a:ext cx="9837929" cy="1231106"/>
          </a:xfrm>
          <a:prstGeom prst="rect">
            <a:avLst/>
          </a:prstGeom>
        </p:spPr>
        <p:txBody>
          <a:bodyPr lIns="0" tIns="0" rIns="0" bIns="0" rtlCol="0" anchor="t">
            <a:spAutoFit/>
          </a:bodyPr>
          <a:lstStyle/>
          <a:p>
            <a:pPr algn="ctr">
              <a:lnSpc>
                <a:spcPts val="4759"/>
              </a:lnSpc>
            </a:pPr>
            <a:r>
              <a:rPr lang="en-US" sz="3600" dirty="0">
                <a:solidFill>
                  <a:schemeClr val="tx2"/>
                </a:solidFill>
              </a:rPr>
              <a:t>The student is initiating the ability to demonstrate the essential content, knowledge, and skills.</a:t>
            </a:r>
            <a:endParaRPr lang="en-US" sz="3399" dirty="0">
              <a:solidFill>
                <a:schemeClr val="tx2"/>
              </a:solidFill>
              <a:latin typeface="Canv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3E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9837929" cy="2394666"/>
            <a:chOff x="0" y="0"/>
            <a:chExt cx="2713100" cy="660400"/>
          </a:xfrm>
        </p:grpSpPr>
        <p:sp>
          <p:nvSpPr>
            <p:cNvPr id="3" name="Freeform 3"/>
            <p:cNvSpPr/>
            <p:nvPr/>
          </p:nvSpPr>
          <p:spPr>
            <a:xfrm>
              <a:off x="0" y="0"/>
              <a:ext cx="2713100" cy="660400"/>
            </a:xfrm>
            <a:custGeom>
              <a:avLst/>
              <a:gdLst/>
              <a:ahLst/>
              <a:cxnLst/>
              <a:rect l="l" t="t" r="r" b="b"/>
              <a:pathLst>
                <a:path w="2713100" h="660400">
                  <a:moveTo>
                    <a:pt x="2588640" y="660400"/>
                  </a:moveTo>
                  <a:lnTo>
                    <a:pt x="124460" y="660400"/>
                  </a:lnTo>
                  <a:cubicBezTo>
                    <a:pt x="55880" y="660400"/>
                    <a:pt x="0" y="604520"/>
                    <a:pt x="0" y="535940"/>
                  </a:cubicBezTo>
                  <a:lnTo>
                    <a:pt x="0" y="124460"/>
                  </a:lnTo>
                  <a:cubicBezTo>
                    <a:pt x="0" y="55880"/>
                    <a:pt x="55880" y="0"/>
                    <a:pt x="124460" y="0"/>
                  </a:cubicBezTo>
                  <a:lnTo>
                    <a:pt x="2588640" y="0"/>
                  </a:lnTo>
                  <a:cubicBezTo>
                    <a:pt x="2657220" y="0"/>
                    <a:pt x="2713100" y="55880"/>
                    <a:pt x="2713100" y="124460"/>
                  </a:cubicBezTo>
                  <a:lnTo>
                    <a:pt x="2713100" y="535940"/>
                  </a:lnTo>
                  <a:cubicBezTo>
                    <a:pt x="2713100" y="604520"/>
                    <a:pt x="2657220" y="660400"/>
                    <a:pt x="2588640" y="660400"/>
                  </a:cubicBezTo>
                  <a:close/>
                </a:path>
              </a:pathLst>
            </a:custGeom>
            <a:solidFill>
              <a:srgbClr val="FFFFFF"/>
            </a:solidFill>
          </p:spPr>
          <p:txBody>
            <a:bodyPr/>
            <a:lstStyle/>
            <a:p>
              <a:endParaRPr lang="en-US"/>
            </a:p>
          </p:txBody>
        </p:sp>
      </p:grpSp>
      <p:sp>
        <p:nvSpPr>
          <p:cNvPr id="4" name="TextBox 4"/>
          <p:cNvSpPr txBox="1"/>
          <p:nvPr/>
        </p:nvSpPr>
        <p:spPr>
          <a:xfrm>
            <a:off x="11682982" y="748192"/>
            <a:ext cx="5779182" cy="2971904"/>
          </a:xfrm>
          <a:prstGeom prst="rect">
            <a:avLst/>
          </a:prstGeom>
        </p:spPr>
        <p:txBody>
          <a:bodyPr lIns="0" tIns="0" rIns="0" bIns="0" rtlCol="0" anchor="t">
            <a:spAutoFit/>
          </a:bodyPr>
          <a:lstStyle/>
          <a:p>
            <a:pPr marL="0" lvl="0" indent="0" algn="l">
              <a:lnSpc>
                <a:spcPts val="7699"/>
              </a:lnSpc>
              <a:spcBef>
                <a:spcPct val="0"/>
              </a:spcBef>
            </a:pPr>
            <a:r>
              <a:rPr lang="en-US" sz="6999" dirty="0" smtClean="0">
                <a:solidFill>
                  <a:srgbClr val="133795"/>
                </a:solidFill>
                <a:latin typeface="DM Sans Bold"/>
              </a:rPr>
              <a:t>Competency Based Education</a:t>
            </a:r>
            <a:endParaRPr lang="en-US" sz="6999" dirty="0">
              <a:solidFill>
                <a:srgbClr val="133795"/>
              </a:solidFill>
              <a:latin typeface="DM Sans Bold"/>
            </a:endParaRPr>
          </a:p>
        </p:txBody>
      </p:sp>
      <p:sp>
        <p:nvSpPr>
          <p:cNvPr id="5" name="Freeform 5"/>
          <p:cNvSpPr/>
          <p:nvPr/>
        </p:nvSpPr>
        <p:spPr>
          <a:xfrm>
            <a:off x="421275" y="9063356"/>
            <a:ext cx="825836" cy="785295"/>
          </a:xfrm>
          <a:custGeom>
            <a:avLst/>
            <a:gdLst/>
            <a:ahLst/>
            <a:cxnLst/>
            <a:rect l="l" t="t" r="r" b="b"/>
            <a:pathLst>
              <a:path w="825836" h="785295">
                <a:moveTo>
                  <a:pt x="0" y="0"/>
                </a:moveTo>
                <a:lnTo>
                  <a:pt x="825836" y="0"/>
                </a:lnTo>
                <a:lnTo>
                  <a:pt x="825836" y="785295"/>
                </a:lnTo>
                <a:lnTo>
                  <a:pt x="0" y="78529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17462164" y="5314263"/>
            <a:ext cx="825836" cy="785295"/>
          </a:xfrm>
          <a:custGeom>
            <a:avLst/>
            <a:gdLst/>
            <a:ahLst/>
            <a:cxnLst/>
            <a:rect l="l" t="t" r="r" b="b"/>
            <a:pathLst>
              <a:path w="825836" h="785295">
                <a:moveTo>
                  <a:pt x="0" y="0"/>
                </a:moveTo>
                <a:lnTo>
                  <a:pt x="825836" y="0"/>
                </a:lnTo>
                <a:lnTo>
                  <a:pt x="825836" y="785295"/>
                </a:lnTo>
                <a:lnTo>
                  <a:pt x="0" y="78529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7" name="Freeform 7"/>
          <p:cNvSpPr/>
          <p:nvPr/>
        </p:nvSpPr>
        <p:spPr>
          <a:xfrm>
            <a:off x="11478514" y="6032615"/>
            <a:ext cx="825836" cy="785295"/>
          </a:xfrm>
          <a:custGeom>
            <a:avLst/>
            <a:gdLst/>
            <a:ahLst/>
            <a:cxnLst/>
            <a:rect l="l" t="t" r="r" b="b"/>
            <a:pathLst>
              <a:path w="825836" h="785295">
                <a:moveTo>
                  <a:pt x="0" y="0"/>
                </a:moveTo>
                <a:lnTo>
                  <a:pt x="825835" y="0"/>
                </a:lnTo>
                <a:lnTo>
                  <a:pt x="825835" y="785295"/>
                </a:lnTo>
                <a:lnTo>
                  <a:pt x="0" y="78529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grpSp>
        <p:nvGrpSpPr>
          <p:cNvPr id="8" name="Group 8"/>
          <p:cNvGrpSpPr/>
          <p:nvPr/>
        </p:nvGrpSpPr>
        <p:grpSpPr>
          <a:xfrm>
            <a:off x="1106406" y="3983539"/>
            <a:ext cx="9837929" cy="2394666"/>
            <a:chOff x="0" y="0"/>
            <a:chExt cx="2713100" cy="660400"/>
          </a:xfrm>
        </p:grpSpPr>
        <p:sp>
          <p:nvSpPr>
            <p:cNvPr id="9" name="Freeform 9"/>
            <p:cNvSpPr/>
            <p:nvPr/>
          </p:nvSpPr>
          <p:spPr>
            <a:xfrm>
              <a:off x="0" y="0"/>
              <a:ext cx="2713100" cy="660400"/>
            </a:xfrm>
            <a:custGeom>
              <a:avLst/>
              <a:gdLst/>
              <a:ahLst/>
              <a:cxnLst/>
              <a:rect l="l" t="t" r="r" b="b"/>
              <a:pathLst>
                <a:path w="2713100" h="660400">
                  <a:moveTo>
                    <a:pt x="2588640" y="660400"/>
                  </a:moveTo>
                  <a:lnTo>
                    <a:pt x="124460" y="660400"/>
                  </a:lnTo>
                  <a:cubicBezTo>
                    <a:pt x="55880" y="660400"/>
                    <a:pt x="0" y="604520"/>
                    <a:pt x="0" y="535940"/>
                  </a:cubicBezTo>
                  <a:lnTo>
                    <a:pt x="0" y="124460"/>
                  </a:lnTo>
                  <a:cubicBezTo>
                    <a:pt x="0" y="55880"/>
                    <a:pt x="55880" y="0"/>
                    <a:pt x="124460" y="0"/>
                  </a:cubicBezTo>
                  <a:lnTo>
                    <a:pt x="2588640" y="0"/>
                  </a:lnTo>
                  <a:cubicBezTo>
                    <a:pt x="2657220" y="0"/>
                    <a:pt x="2713100" y="55880"/>
                    <a:pt x="2713100" y="124460"/>
                  </a:cubicBezTo>
                  <a:lnTo>
                    <a:pt x="2713100" y="535940"/>
                  </a:lnTo>
                  <a:cubicBezTo>
                    <a:pt x="2713100" y="604520"/>
                    <a:pt x="2657220" y="660400"/>
                    <a:pt x="2588640" y="660400"/>
                  </a:cubicBezTo>
                  <a:close/>
                </a:path>
              </a:pathLst>
            </a:custGeom>
            <a:solidFill>
              <a:srgbClr val="FFFFFF"/>
            </a:solidFill>
          </p:spPr>
          <p:txBody>
            <a:bodyPr/>
            <a:lstStyle/>
            <a:p>
              <a:endParaRPr lang="en-US"/>
            </a:p>
          </p:txBody>
        </p:sp>
      </p:grpSp>
      <p:grpSp>
        <p:nvGrpSpPr>
          <p:cNvPr id="10" name="Group 10"/>
          <p:cNvGrpSpPr/>
          <p:nvPr/>
        </p:nvGrpSpPr>
        <p:grpSpPr>
          <a:xfrm>
            <a:off x="1028700" y="6863634"/>
            <a:ext cx="9837929" cy="2394666"/>
            <a:chOff x="0" y="0"/>
            <a:chExt cx="2713100" cy="660400"/>
          </a:xfrm>
        </p:grpSpPr>
        <p:sp>
          <p:nvSpPr>
            <p:cNvPr id="11" name="Freeform 11"/>
            <p:cNvSpPr/>
            <p:nvPr/>
          </p:nvSpPr>
          <p:spPr>
            <a:xfrm>
              <a:off x="0" y="0"/>
              <a:ext cx="2713100" cy="660400"/>
            </a:xfrm>
            <a:custGeom>
              <a:avLst/>
              <a:gdLst/>
              <a:ahLst/>
              <a:cxnLst/>
              <a:rect l="l" t="t" r="r" b="b"/>
              <a:pathLst>
                <a:path w="2713100" h="660400">
                  <a:moveTo>
                    <a:pt x="2588640" y="660400"/>
                  </a:moveTo>
                  <a:lnTo>
                    <a:pt x="124460" y="660400"/>
                  </a:lnTo>
                  <a:cubicBezTo>
                    <a:pt x="55880" y="660400"/>
                    <a:pt x="0" y="604520"/>
                    <a:pt x="0" y="535940"/>
                  </a:cubicBezTo>
                  <a:lnTo>
                    <a:pt x="0" y="124460"/>
                  </a:lnTo>
                  <a:cubicBezTo>
                    <a:pt x="0" y="55880"/>
                    <a:pt x="55880" y="0"/>
                    <a:pt x="124460" y="0"/>
                  </a:cubicBezTo>
                  <a:lnTo>
                    <a:pt x="2588640" y="0"/>
                  </a:lnTo>
                  <a:cubicBezTo>
                    <a:pt x="2657220" y="0"/>
                    <a:pt x="2713100" y="55880"/>
                    <a:pt x="2713100" y="124460"/>
                  </a:cubicBezTo>
                  <a:lnTo>
                    <a:pt x="2713100" y="535940"/>
                  </a:lnTo>
                  <a:cubicBezTo>
                    <a:pt x="2713100" y="604520"/>
                    <a:pt x="2657220" y="660400"/>
                    <a:pt x="2588640" y="660400"/>
                  </a:cubicBezTo>
                  <a:close/>
                </a:path>
              </a:pathLst>
            </a:custGeom>
            <a:solidFill>
              <a:srgbClr val="FFFFFF"/>
            </a:solidFill>
          </p:spPr>
          <p:txBody>
            <a:bodyPr/>
            <a:lstStyle/>
            <a:p>
              <a:endParaRPr lang="en-US"/>
            </a:p>
          </p:txBody>
        </p:sp>
      </p:grpSp>
      <p:sp>
        <p:nvSpPr>
          <p:cNvPr id="12" name="Freeform 12"/>
          <p:cNvSpPr/>
          <p:nvPr/>
        </p:nvSpPr>
        <p:spPr>
          <a:xfrm>
            <a:off x="692227" y="6058250"/>
            <a:ext cx="672946" cy="639911"/>
          </a:xfrm>
          <a:custGeom>
            <a:avLst/>
            <a:gdLst/>
            <a:ahLst/>
            <a:cxnLst/>
            <a:rect l="l" t="t" r="r" b="b"/>
            <a:pathLst>
              <a:path w="672946" h="639911">
                <a:moveTo>
                  <a:pt x="0" y="0"/>
                </a:moveTo>
                <a:lnTo>
                  <a:pt x="672946" y="0"/>
                </a:lnTo>
                <a:lnTo>
                  <a:pt x="672946" y="639910"/>
                </a:lnTo>
                <a:lnTo>
                  <a:pt x="0" y="63991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3" name="Freeform 13"/>
          <p:cNvSpPr/>
          <p:nvPr/>
        </p:nvSpPr>
        <p:spPr>
          <a:xfrm>
            <a:off x="17036396" y="3711539"/>
            <a:ext cx="231516" cy="220151"/>
          </a:xfrm>
          <a:custGeom>
            <a:avLst/>
            <a:gdLst/>
            <a:ahLst/>
            <a:cxnLst/>
            <a:rect l="l" t="t" r="r" b="b"/>
            <a:pathLst>
              <a:path w="231516" h="220151">
                <a:moveTo>
                  <a:pt x="0" y="0"/>
                </a:moveTo>
                <a:lnTo>
                  <a:pt x="231516" y="0"/>
                </a:lnTo>
                <a:lnTo>
                  <a:pt x="231516" y="220151"/>
                </a:lnTo>
                <a:lnTo>
                  <a:pt x="0" y="220151"/>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4" name="Freeform 14"/>
          <p:cNvSpPr/>
          <p:nvPr/>
        </p:nvSpPr>
        <p:spPr>
          <a:xfrm>
            <a:off x="11216548" y="4586535"/>
            <a:ext cx="261966" cy="249106"/>
          </a:xfrm>
          <a:custGeom>
            <a:avLst/>
            <a:gdLst/>
            <a:ahLst/>
            <a:cxnLst/>
            <a:rect l="l" t="t" r="r" b="b"/>
            <a:pathLst>
              <a:path w="261966" h="249106">
                <a:moveTo>
                  <a:pt x="0" y="0"/>
                </a:moveTo>
                <a:lnTo>
                  <a:pt x="261966" y="0"/>
                </a:lnTo>
                <a:lnTo>
                  <a:pt x="261966" y="249105"/>
                </a:lnTo>
                <a:lnTo>
                  <a:pt x="0" y="24910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5" name="Freeform 15"/>
          <p:cNvSpPr/>
          <p:nvPr/>
        </p:nvSpPr>
        <p:spPr>
          <a:xfrm>
            <a:off x="17422729" y="869551"/>
            <a:ext cx="324953" cy="309001"/>
          </a:xfrm>
          <a:custGeom>
            <a:avLst/>
            <a:gdLst/>
            <a:ahLst/>
            <a:cxnLst/>
            <a:rect l="l" t="t" r="r" b="b"/>
            <a:pathLst>
              <a:path w="324953" h="309001">
                <a:moveTo>
                  <a:pt x="0" y="0"/>
                </a:moveTo>
                <a:lnTo>
                  <a:pt x="324953" y="0"/>
                </a:lnTo>
                <a:lnTo>
                  <a:pt x="324953" y="309002"/>
                </a:lnTo>
                <a:lnTo>
                  <a:pt x="0" y="3090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6" name="Freeform 16"/>
          <p:cNvSpPr/>
          <p:nvPr/>
        </p:nvSpPr>
        <p:spPr>
          <a:xfrm>
            <a:off x="834193" y="715051"/>
            <a:ext cx="596273" cy="1335900"/>
          </a:xfrm>
          <a:custGeom>
            <a:avLst/>
            <a:gdLst/>
            <a:ahLst/>
            <a:cxnLst/>
            <a:rect l="l" t="t" r="r" b="b"/>
            <a:pathLst>
              <a:path w="596273" h="1335900">
                <a:moveTo>
                  <a:pt x="0" y="0"/>
                </a:moveTo>
                <a:lnTo>
                  <a:pt x="596273" y="0"/>
                </a:lnTo>
                <a:lnTo>
                  <a:pt x="596273" y="1335900"/>
                </a:lnTo>
                <a:lnTo>
                  <a:pt x="0" y="13359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7" name="Freeform 17"/>
          <p:cNvSpPr/>
          <p:nvPr/>
        </p:nvSpPr>
        <p:spPr>
          <a:xfrm rot="-875086">
            <a:off x="15963358" y="8181499"/>
            <a:ext cx="2130478" cy="1814769"/>
          </a:xfrm>
          <a:custGeom>
            <a:avLst/>
            <a:gdLst/>
            <a:ahLst/>
            <a:cxnLst/>
            <a:rect l="l" t="t" r="r" b="b"/>
            <a:pathLst>
              <a:path w="2606694" h="2001739">
                <a:moveTo>
                  <a:pt x="0" y="0"/>
                </a:moveTo>
                <a:lnTo>
                  <a:pt x="2606694" y="0"/>
                </a:lnTo>
                <a:lnTo>
                  <a:pt x="2606694" y="2001739"/>
                </a:lnTo>
                <a:lnTo>
                  <a:pt x="0" y="200173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8" name="Freeform 18"/>
          <p:cNvSpPr/>
          <p:nvPr/>
        </p:nvSpPr>
        <p:spPr>
          <a:xfrm rot="-586418">
            <a:off x="9464140" y="2984098"/>
            <a:ext cx="1705556" cy="697816"/>
          </a:xfrm>
          <a:custGeom>
            <a:avLst/>
            <a:gdLst/>
            <a:ahLst/>
            <a:cxnLst/>
            <a:rect l="l" t="t" r="r" b="b"/>
            <a:pathLst>
              <a:path w="1705556" h="697816">
                <a:moveTo>
                  <a:pt x="0" y="0"/>
                </a:moveTo>
                <a:lnTo>
                  <a:pt x="1705556" y="0"/>
                </a:lnTo>
                <a:lnTo>
                  <a:pt x="1705556" y="697816"/>
                </a:lnTo>
                <a:lnTo>
                  <a:pt x="0" y="69781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19" name="Freeform 19"/>
          <p:cNvSpPr/>
          <p:nvPr/>
        </p:nvSpPr>
        <p:spPr>
          <a:xfrm>
            <a:off x="9688187" y="9635652"/>
            <a:ext cx="223995" cy="212998"/>
          </a:xfrm>
          <a:custGeom>
            <a:avLst/>
            <a:gdLst/>
            <a:ahLst/>
            <a:cxnLst/>
            <a:rect l="l" t="t" r="r" b="b"/>
            <a:pathLst>
              <a:path w="223995" h="212998">
                <a:moveTo>
                  <a:pt x="0" y="0"/>
                </a:moveTo>
                <a:lnTo>
                  <a:pt x="223994" y="0"/>
                </a:lnTo>
                <a:lnTo>
                  <a:pt x="223994" y="212999"/>
                </a:lnTo>
                <a:lnTo>
                  <a:pt x="0" y="21299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20" name="Freeform 20"/>
          <p:cNvSpPr/>
          <p:nvPr/>
        </p:nvSpPr>
        <p:spPr>
          <a:xfrm>
            <a:off x="540564" y="5820343"/>
            <a:ext cx="293629" cy="279215"/>
          </a:xfrm>
          <a:custGeom>
            <a:avLst/>
            <a:gdLst/>
            <a:ahLst/>
            <a:cxnLst/>
            <a:rect l="l" t="t" r="r" b="b"/>
            <a:pathLst>
              <a:path w="293629" h="279215">
                <a:moveTo>
                  <a:pt x="0" y="0"/>
                </a:moveTo>
                <a:lnTo>
                  <a:pt x="293629" y="0"/>
                </a:lnTo>
                <a:lnTo>
                  <a:pt x="293629" y="279215"/>
                </a:lnTo>
                <a:lnTo>
                  <a:pt x="0" y="27921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21" name="Freeform 21"/>
          <p:cNvSpPr/>
          <p:nvPr/>
        </p:nvSpPr>
        <p:spPr>
          <a:xfrm>
            <a:off x="3800132" y="590997"/>
            <a:ext cx="292935" cy="278554"/>
          </a:xfrm>
          <a:custGeom>
            <a:avLst/>
            <a:gdLst/>
            <a:ahLst/>
            <a:cxnLst/>
            <a:rect l="l" t="t" r="r" b="b"/>
            <a:pathLst>
              <a:path w="292935" h="278554">
                <a:moveTo>
                  <a:pt x="0" y="0"/>
                </a:moveTo>
                <a:lnTo>
                  <a:pt x="292934" y="0"/>
                </a:lnTo>
                <a:lnTo>
                  <a:pt x="292934" y="278554"/>
                </a:lnTo>
                <a:lnTo>
                  <a:pt x="0" y="27855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22" name="TextBox 22"/>
          <p:cNvSpPr txBox="1"/>
          <p:nvPr/>
        </p:nvSpPr>
        <p:spPr>
          <a:xfrm>
            <a:off x="1028700" y="952391"/>
            <a:ext cx="9837929" cy="2380615"/>
          </a:xfrm>
          <a:prstGeom prst="rect">
            <a:avLst/>
          </a:prstGeom>
        </p:spPr>
        <p:txBody>
          <a:bodyPr lIns="0" tIns="0" rIns="0" bIns="0" rtlCol="0" anchor="t">
            <a:spAutoFit/>
          </a:bodyPr>
          <a:lstStyle/>
          <a:p>
            <a:pPr algn="ctr">
              <a:lnSpc>
                <a:spcPts val="4759"/>
              </a:lnSpc>
            </a:pPr>
            <a:r>
              <a:rPr lang="en-US" sz="3399">
                <a:solidFill>
                  <a:srgbClr val="133795"/>
                </a:solidFill>
                <a:latin typeface="Canva Sans"/>
              </a:rPr>
              <a:t>A system of education in which learners advance through content based on demonstration of proficiency on competencies.</a:t>
            </a:r>
          </a:p>
        </p:txBody>
      </p:sp>
      <p:sp>
        <p:nvSpPr>
          <p:cNvPr id="23" name="TextBox 23"/>
          <p:cNvSpPr txBox="1"/>
          <p:nvPr/>
        </p:nvSpPr>
        <p:spPr>
          <a:xfrm>
            <a:off x="11806023" y="4741254"/>
            <a:ext cx="5779182" cy="993775"/>
          </a:xfrm>
          <a:prstGeom prst="rect">
            <a:avLst/>
          </a:prstGeom>
        </p:spPr>
        <p:txBody>
          <a:bodyPr lIns="0" tIns="0" rIns="0" bIns="0" rtlCol="0" anchor="t">
            <a:spAutoFit/>
          </a:bodyPr>
          <a:lstStyle/>
          <a:p>
            <a:pPr marL="0" lvl="0" indent="0" algn="l">
              <a:lnSpc>
                <a:spcPts val="7699"/>
              </a:lnSpc>
              <a:spcBef>
                <a:spcPct val="0"/>
              </a:spcBef>
            </a:pPr>
            <a:r>
              <a:rPr lang="en-US" sz="6999" dirty="0">
                <a:solidFill>
                  <a:srgbClr val="133795"/>
                </a:solidFill>
                <a:latin typeface="DM Sans Bold"/>
              </a:rPr>
              <a:t>Proficiency</a:t>
            </a:r>
          </a:p>
        </p:txBody>
      </p:sp>
      <p:sp>
        <p:nvSpPr>
          <p:cNvPr id="24" name="TextBox 24"/>
          <p:cNvSpPr txBox="1"/>
          <p:nvPr/>
        </p:nvSpPr>
        <p:spPr>
          <a:xfrm>
            <a:off x="1028700" y="3997590"/>
            <a:ext cx="9837929" cy="1780540"/>
          </a:xfrm>
          <a:prstGeom prst="rect">
            <a:avLst/>
          </a:prstGeom>
        </p:spPr>
        <p:txBody>
          <a:bodyPr lIns="0" tIns="0" rIns="0" bIns="0" rtlCol="0" anchor="t">
            <a:spAutoFit/>
          </a:bodyPr>
          <a:lstStyle/>
          <a:p>
            <a:pPr algn="ctr">
              <a:lnSpc>
                <a:spcPts val="4759"/>
              </a:lnSpc>
            </a:pPr>
            <a:r>
              <a:rPr lang="en-US" sz="3399">
                <a:solidFill>
                  <a:srgbClr val="133795"/>
                </a:solidFill>
                <a:latin typeface="Canva Sans"/>
              </a:rPr>
              <a:t>Demonstrated skill or knowledge required to advance to and be successful in higher levels of learning in that content area.</a:t>
            </a:r>
          </a:p>
        </p:txBody>
      </p:sp>
      <p:sp>
        <p:nvSpPr>
          <p:cNvPr id="25" name="TextBox 25"/>
          <p:cNvSpPr txBox="1"/>
          <p:nvPr/>
        </p:nvSpPr>
        <p:spPr>
          <a:xfrm>
            <a:off x="1028700" y="6943261"/>
            <a:ext cx="9837929" cy="2380615"/>
          </a:xfrm>
          <a:prstGeom prst="rect">
            <a:avLst/>
          </a:prstGeom>
        </p:spPr>
        <p:txBody>
          <a:bodyPr lIns="0" tIns="0" rIns="0" bIns="0" rtlCol="0" anchor="t">
            <a:spAutoFit/>
          </a:bodyPr>
          <a:lstStyle/>
          <a:p>
            <a:pPr algn="ctr">
              <a:lnSpc>
                <a:spcPts val="4759"/>
              </a:lnSpc>
            </a:pPr>
            <a:r>
              <a:rPr lang="en-US" sz="3399">
                <a:solidFill>
                  <a:srgbClr val="133795"/>
                </a:solidFill>
                <a:latin typeface="Canva Sans"/>
              </a:rPr>
              <a:t>Content or skills that define a content area. Clusters of standards are used to create tasks in which students demonstrate a level of proficiency.</a:t>
            </a:r>
          </a:p>
        </p:txBody>
      </p:sp>
      <p:sp>
        <p:nvSpPr>
          <p:cNvPr id="26" name="TextBox 26"/>
          <p:cNvSpPr txBox="1"/>
          <p:nvPr/>
        </p:nvSpPr>
        <p:spPr>
          <a:xfrm>
            <a:off x="11806023" y="7494392"/>
            <a:ext cx="5779182" cy="993775"/>
          </a:xfrm>
          <a:prstGeom prst="rect">
            <a:avLst/>
          </a:prstGeom>
        </p:spPr>
        <p:txBody>
          <a:bodyPr lIns="0" tIns="0" rIns="0" bIns="0" rtlCol="0" anchor="t">
            <a:spAutoFit/>
          </a:bodyPr>
          <a:lstStyle/>
          <a:p>
            <a:pPr marL="0" lvl="0" indent="0" algn="l">
              <a:lnSpc>
                <a:spcPts val="7699"/>
              </a:lnSpc>
              <a:spcBef>
                <a:spcPct val="0"/>
              </a:spcBef>
            </a:pPr>
            <a:r>
              <a:rPr lang="en-US" sz="6999" dirty="0">
                <a:solidFill>
                  <a:srgbClr val="133795"/>
                </a:solidFill>
                <a:latin typeface="DM Sans Bold"/>
              </a:rPr>
              <a:t>Standards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3E4"/>
        </a:solidFill>
        <a:effectLst/>
      </p:bgPr>
    </p:bg>
    <p:spTree>
      <p:nvGrpSpPr>
        <p:cNvPr id="1" name=""/>
        <p:cNvGrpSpPr/>
        <p:nvPr/>
      </p:nvGrpSpPr>
      <p:grpSpPr>
        <a:xfrm>
          <a:off x="0" y="0"/>
          <a:ext cx="0" cy="0"/>
          <a:chOff x="0" y="0"/>
          <a:chExt cx="0" cy="0"/>
        </a:xfrm>
      </p:grpSpPr>
      <p:sp>
        <p:nvSpPr>
          <p:cNvPr id="2" name="Freeform 2"/>
          <p:cNvSpPr/>
          <p:nvPr/>
        </p:nvSpPr>
        <p:spPr>
          <a:xfrm>
            <a:off x="16329416" y="2898536"/>
            <a:ext cx="1871417" cy="2386198"/>
          </a:xfrm>
          <a:custGeom>
            <a:avLst/>
            <a:gdLst/>
            <a:ahLst/>
            <a:cxnLst/>
            <a:rect l="l" t="t" r="r" b="b"/>
            <a:pathLst>
              <a:path w="1871417" h="2386198">
                <a:moveTo>
                  <a:pt x="0" y="0"/>
                </a:moveTo>
                <a:lnTo>
                  <a:pt x="1871416" y="0"/>
                </a:lnTo>
                <a:lnTo>
                  <a:pt x="1871416" y="2386198"/>
                </a:lnTo>
                <a:lnTo>
                  <a:pt x="0" y="238619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8626055" y="1144199"/>
            <a:ext cx="7474176" cy="1069975"/>
          </a:xfrm>
          <a:prstGeom prst="rect">
            <a:avLst/>
          </a:prstGeom>
        </p:spPr>
        <p:txBody>
          <a:bodyPr lIns="0" tIns="0" rIns="0" bIns="0" rtlCol="0" anchor="t">
            <a:spAutoFit/>
          </a:bodyPr>
          <a:lstStyle/>
          <a:p>
            <a:pPr marL="0" lvl="0" indent="0" algn="ctr">
              <a:lnSpc>
                <a:spcPts val="8000"/>
              </a:lnSpc>
            </a:pPr>
            <a:r>
              <a:rPr lang="en-US" sz="8000">
                <a:solidFill>
                  <a:srgbClr val="133795"/>
                </a:solidFill>
                <a:latin typeface="DM Sans Bold"/>
              </a:rPr>
              <a:t>Competency</a:t>
            </a:r>
          </a:p>
        </p:txBody>
      </p:sp>
      <p:grpSp>
        <p:nvGrpSpPr>
          <p:cNvPr id="4" name="Group 4"/>
          <p:cNvGrpSpPr/>
          <p:nvPr/>
        </p:nvGrpSpPr>
        <p:grpSpPr>
          <a:xfrm>
            <a:off x="14967142" y="6917053"/>
            <a:ext cx="2143912" cy="2341247"/>
            <a:chOff x="0" y="0"/>
            <a:chExt cx="1338278" cy="1461460"/>
          </a:xfrm>
        </p:grpSpPr>
        <p:sp>
          <p:nvSpPr>
            <p:cNvPr id="5" name="Freeform 5"/>
            <p:cNvSpPr/>
            <p:nvPr/>
          </p:nvSpPr>
          <p:spPr>
            <a:xfrm>
              <a:off x="0" y="0"/>
              <a:ext cx="1338278" cy="1461460"/>
            </a:xfrm>
            <a:custGeom>
              <a:avLst/>
              <a:gdLst/>
              <a:ahLst/>
              <a:cxnLst/>
              <a:rect l="l" t="t" r="r" b="b"/>
              <a:pathLst>
                <a:path w="1338278" h="1461460">
                  <a:moveTo>
                    <a:pt x="1213818" y="1461459"/>
                  </a:moveTo>
                  <a:lnTo>
                    <a:pt x="124460" y="1461459"/>
                  </a:lnTo>
                  <a:cubicBezTo>
                    <a:pt x="55880" y="1461459"/>
                    <a:pt x="0" y="1405580"/>
                    <a:pt x="0" y="1336999"/>
                  </a:cubicBezTo>
                  <a:lnTo>
                    <a:pt x="0" y="124460"/>
                  </a:lnTo>
                  <a:cubicBezTo>
                    <a:pt x="0" y="55880"/>
                    <a:pt x="55880" y="0"/>
                    <a:pt x="124460" y="0"/>
                  </a:cubicBezTo>
                  <a:lnTo>
                    <a:pt x="1213818" y="0"/>
                  </a:lnTo>
                  <a:cubicBezTo>
                    <a:pt x="1282398" y="0"/>
                    <a:pt x="1338278" y="55880"/>
                    <a:pt x="1338278" y="124460"/>
                  </a:cubicBezTo>
                  <a:lnTo>
                    <a:pt x="1338278" y="1337000"/>
                  </a:lnTo>
                  <a:cubicBezTo>
                    <a:pt x="1338278" y="1405580"/>
                    <a:pt x="1282398" y="1461460"/>
                    <a:pt x="1213818" y="1461460"/>
                  </a:cubicBezTo>
                  <a:close/>
                </a:path>
              </a:pathLst>
            </a:custGeom>
            <a:solidFill>
              <a:srgbClr val="F4C64F"/>
            </a:solidFill>
          </p:spPr>
          <p:txBody>
            <a:bodyPr/>
            <a:lstStyle/>
            <a:p>
              <a:endParaRPr lang="en-US"/>
            </a:p>
          </p:txBody>
        </p:sp>
      </p:grpSp>
      <p:sp>
        <p:nvSpPr>
          <p:cNvPr id="6" name="TextBox 6"/>
          <p:cNvSpPr txBox="1"/>
          <p:nvPr/>
        </p:nvSpPr>
        <p:spPr>
          <a:xfrm>
            <a:off x="8208861" y="2286068"/>
            <a:ext cx="8115300" cy="4129336"/>
          </a:xfrm>
          <a:prstGeom prst="rect">
            <a:avLst/>
          </a:prstGeom>
        </p:spPr>
        <p:txBody>
          <a:bodyPr lIns="0" tIns="0" rIns="0" bIns="0" rtlCol="0" anchor="t">
            <a:spAutoFit/>
          </a:bodyPr>
          <a:lstStyle/>
          <a:p>
            <a:pPr algn="ctr">
              <a:lnSpc>
                <a:spcPts val="5451"/>
              </a:lnSpc>
            </a:pPr>
            <a:r>
              <a:rPr lang="en-US" sz="4542" dirty="0">
                <a:solidFill>
                  <a:srgbClr val="000000"/>
                </a:solidFill>
                <a:latin typeface="DM Sans Bold"/>
              </a:rPr>
              <a:t>Essential skill, knowledge or</a:t>
            </a:r>
          </a:p>
          <a:p>
            <a:pPr algn="ctr">
              <a:lnSpc>
                <a:spcPts val="5451"/>
              </a:lnSpc>
            </a:pPr>
            <a:r>
              <a:rPr lang="en-US" sz="4542" dirty="0">
                <a:solidFill>
                  <a:srgbClr val="000000"/>
                </a:solidFill>
                <a:latin typeface="DM Sans Bold"/>
              </a:rPr>
              <a:t>behavior required for </a:t>
            </a:r>
            <a:r>
              <a:rPr lang="en-US" sz="4542" dirty="0" smtClean="0">
                <a:solidFill>
                  <a:srgbClr val="000000"/>
                </a:solidFill>
                <a:latin typeface="DM Sans Bold"/>
              </a:rPr>
              <a:t>effective performance </a:t>
            </a:r>
            <a:r>
              <a:rPr lang="en-US" sz="4542" dirty="0">
                <a:solidFill>
                  <a:srgbClr val="000000"/>
                </a:solidFill>
                <a:latin typeface="DM Sans Bold"/>
              </a:rPr>
              <a:t>of a real world </a:t>
            </a:r>
            <a:r>
              <a:rPr lang="en-US" sz="4542" dirty="0" smtClean="0">
                <a:solidFill>
                  <a:srgbClr val="000000"/>
                </a:solidFill>
                <a:latin typeface="DM Sans Bold"/>
              </a:rPr>
              <a:t>task or </a:t>
            </a:r>
            <a:r>
              <a:rPr lang="en-US" sz="4542" dirty="0">
                <a:solidFill>
                  <a:srgbClr val="000000"/>
                </a:solidFill>
                <a:latin typeface="DM Sans Bold"/>
              </a:rPr>
              <a:t>activity.</a:t>
            </a:r>
          </a:p>
          <a:p>
            <a:pPr algn="ctr">
              <a:lnSpc>
                <a:spcPts val="3443"/>
              </a:lnSpc>
            </a:pPr>
            <a:endParaRPr lang="en-US" sz="4542" dirty="0">
              <a:solidFill>
                <a:srgbClr val="000000"/>
              </a:solidFill>
              <a:latin typeface="DM Sans Bold"/>
            </a:endParaRPr>
          </a:p>
          <a:p>
            <a:pPr algn="ctr">
              <a:lnSpc>
                <a:spcPts val="3443"/>
              </a:lnSpc>
            </a:pPr>
            <a:endParaRPr lang="en-US" sz="4542" dirty="0">
              <a:solidFill>
                <a:srgbClr val="000000"/>
              </a:solidFill>
              <a:latin typeface="DM Sans Bold"/>
            </a:endParaRPr>
          </a:p>
          <a:p>
            <a:pPr marL="0" lvl="0" indent="0" algn="ctr">
              <a:lnSpc>
                <a:spcPts val="3443"/>
              </a:lnSpc>
            </a:pPr>
            <a:endParaRPr lang="en-US" sz="4542" dirty="0">
              <a:solidFill>
                <a:srgbClr val="000000"/>
              </a:solidFill>
              <a:latin typeface="DM Sans Bold"/>
            </a:endParaRPr>
          </a:p>
        </p:txBody>
      </p:sp>
      <p:sp>
        <p:nvSpPr>
          <p:cNvPr id="7" name="Freeform 7"/>
          <p:cNvSpPr/>
          <p:nvPr/>
        </p:nvSpPr>
        <p:spPr>
          <a:xfrm rot="-1454238">
            <a:off x="14672814" y="6757882"/>
            <a:ext cx="1432934" cy="534094"/>
          </a:xfrm>
          <a:custGeom>
            <a:avLst/>
            <a:gdLst/>
            <a:ahLst/>
            <a:cxnLst/>
            <a:rect l="l" t="t" r="r" b="b"/>
            <a:pathLst>
              <a:path w="1432934" h="534094">
                <a:moveTo>
                  <a:pt x="0" y="0"/>
                </a:moveTo>
                <a:lnTo>
                  <a:pt x="1432934" y="0"/>
                </a:lnTo>
                <a:lnTo>
                  <a:pt x="1432934" y="534093"/>
                </a:lnTo>
                <a:lnTo>
                  <a:pt x="0" y="5340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12227505" y="6917053"/>
            <a:ext cx="2143912" cy="2341247"/>
            <a:chOff x="0" y="0"/>
            <a:chExt cx="1338278" cy="1461460"/>
          </a:xfrm>
        </p:grpSpPr>
        <p:sp>
          <p:nvSpPr>
            <p:cNvPr id="9" name="Freeform 9"/>
            <p:cNvSpPr/>
            <p:nvPr/>
          </p:nvSpPr>
          <p:spPr>
            <a:xfrm>
              <a:off x="0" y="0"/>
              <a:ext cx="1338278" cy="1461460"/>
            </a:xfrm>
            <a:custGeom>
              <a:avLst/>
              <a:gdLst/>
              <a:ahLst/>
              <a:cxnLst/>
              <a:rect l="l" t="t" r="r" b="b"/>
              <a:pathLst>
                <a:path w="1338278" h="1461460">
                  <a:moveTo>
                    <a:pt x="1213818" y="1461459"/>
                  </a:moveTo>
                  <a:lnTo>
                    <a:pt x="124460" y="1461459"/>
                  </a:lnTo>
                  <a:cubicBezTo>
                    <a:pt x="55880" y="1461459"/>
                    <a:pt x="0" y="1405580"/>
                    <a:pt x="0" y="1336999"/>
                  </a:cubicBezTo>
                  <a:lnTo>
                    <a:pt x="0" y="124460"/>
                  </a:lnTo>
                  <a:cubicBezTo>
                    <a:pt x="0" y="55880"/>
                    <a:pt x="55880" y="0"/>
                    <a:pt x="124460" y="0"/>
                  </a:cubicBezTo>
                  <a:lnTo>
                    <a:pt x="1213818" y="0"/>
                  </a:lnTo>
                  <a:cubicBezTo>
                    <a:pt x="1282398" y="0"/>
                    <a:pt x="1338278" y="55880"/>
                    <a:pt x="1338278" y="124460"/>
                  </a:cubicBezTo>
                  <a:lnTo>
                    <a:pt x="1338278" y="1337000"/>
                  </a:lnTo>
                  <a:cubicBezTo>
                    <a:pt x="1338278" y="1405580"/>
                    <a:pt x="1282398" y="1461460"/>
                    <a:pt x="1213818" y="1461460"/>
                  </a:cubicBezTo>
                  <a:close/>
                </a:path>
              </a:pathLst>
            </a:custGeom>
            <a:solidFill>
              <a:srgbClr val="F4C64F"/>
            </a:solidFill>
          </p:spPr>
          <p:txBody>
            <a:bodyPr/>
            <a:lstStyle/>
            <a:p>
              <a:endParaRPr lang="en-US"/>
            </a:p>
          </p:txBody>
        </p:sp>
      </p:grpSp>
      <p:sp>
        <p:nvSpPr>
          <p:cNvPr id="10" name="Freeform 10"/>
          <p:cNvSpPr/>
          <p:nvPr/>
        </p:nvSpPr>
        <p:spPr>
          <a:xfrm rot="-1454238">
            <a:off x="11933177" y="6757882"/>
            <a:ext cx="1432934" cy="534094"/>
          </a:xfrm>
          <a:custGeom>
            <a:avLst/>
            <a:gdLst/>
            <a:ahLst/>
            <a:cxnLst/>
            <a:rect l="l" t="t" r="r" b="b"/>
            <a:pathLst>
              <a:path w="1432934" h="534094">
                <a:moveTo>
                  <a:pt x="0" y="0"/>
                </a:moveTo>
                <a:lnTo>
                  <a:pt x="1432934" y="0"/>
                </a:lnTo>
                <a:lnTo>
                  <a:pt x="1432934" y="534093"/>
                </a:lnTo>
                <a:lnTo>
                  <a:pt x="0" y="5340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1" name="Freeform 11"/>
          <p:cNvSpPr/>
          <p:nvPr/>
        </p:nvSpPr>
        <p:spPr>
          <a:xfrm>
            <a:off x="10058400" y="5524500"/>
            <a:ext cx="261966" cy="249106"/>
          </a:xfrm>
          <a:custGeom>
            <a:avLst/>
            <a:gdLst/>
            <a:ahLst/>
            <a:cxnLst/>
            <a:rect l="l" t="t" r="r" b="b"/>
            <a:pathLst>
              <a:path w="261966" h="249106">
                <a:moveTo>
                  <a:pt x="0" y="0"/>
                </a:moveTo>
                <a:lnTo>
                  <a:pt x="261966" y="0"/>
                </a:lnTo>
                <a:lnTo>
                  <a:pt x="261966" y="249106"/>
                </a:lnTo>
                <a:lnTo>
                  <a:pt x="0" y="24910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2" name="Freeform 12"/>
          <p:cNvSpPr/>
          <p:nvPr/>
        </p:nvSpPr>
        <p:spPr>
          <a:xfrm>
            <a:off x="17577338" y="6752251"/>
            <a:ext cx="241412" cy="229561"/>
          </a:xfrm>
          <a:custGeom>
            <a:avLst/>
            <a:gdLst/>
            <a:ahLst/>
            <a:cxnLst/>
            <a:rect l="l" t="t" r="r" b="b"/>
            <a:pathLst>
              <a:path w="241412" h="229561">
                <a:moveTo>
                  <a:pt x="0" y="0"/>
                </a:moveTo>
                <a:lnTo>
                  <a:pt x="241412" y="0"/>
                </a:lnTo>
                <a:lnTo>
                  <a:pt x="241412" y="229561"/>
                </a:lnTo>
                <a:lnTo>
                  <a:pt x="0" y="22956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3" name="Freeform 13"/>
          <p:cNvSpPr/>
          <p:nvPr/>
        </p:nvSpPr>
        <p:spPr>
          <a:xfrm>
            <a:off x="8617727" y="8719218"/>
            <a:ext cx="324120" cy="308208"/>
          </a:xfrm>
          <a:custGeom>
            <a:avLst/>
            <a:gdLst/>
            <a:ahLst/>
            <a:cxnLst/>
            <a:rect l="l" t="t" r="r" b="b"/>
            <a:pathLst>
              <a:path w="324120" h="308208">
                <a:moveTo>
                  <a:pt x="0" y="0"/>
                </a:moveTo>
                <a:lnTo>
                  <a:pt x="324120" y="0"/>
                </a:lnTo>
                <a:lnTo>
                  <a:pt x="324120" y="308208"/>
                </a:lnTo>
                <a:lnTo>
                  <a:pt x="0" y="30820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4" name="Freeform 14"/>
          <p:cNvSpPr/>
          <p:nvPr/>
        </p:nvSpPr>
        <p:spPr>
          <a:xfrm>
            <a:off x="17688292" y="1414924"/>
            <a:ext cx="260916" cy="248108"/>
          </a:xfrm>
          <a:custGeom>
            <a:avLst/>
            <a:gdLst/>
            <a:ahLst/>
            <a:cxnLst/>
            <a:rect l="l" t="t" r="r" b="b"/>
            <a:pathLst>
              <a:path w="260916" h="248108">
                <a:moveTo>
                  <a:pt x="0" y="0"/>
                </a:moveTo>
                <a:lnTo>
                  <a:pt x="260916" y="0"/>
                </a:lnTo>
                <a:lnTo>
                  <a:pt x="260916" y="248108"/>
                </a:lnTo>
                <a:lnTo>
                  <a:pt x="0" y="24810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5" name="Freeform 15"/>
          <p:cNvSpPr/>
          <p:nvPr/>
        </p:nvSpPr>
        <p:spPr>
          <a:xfrm>
            <a:off x="6859857" y="684352"/>
            <a:ext cx="466500" cy="443599"/>
          </a:xfrm>
          <a:custGeom>
            <a:avLst/>
            <a:gdLst/>
            <a:ahLst/>
            <a:cxnLst/>
            <a:rect l="l" t="t" r="r" b="b"/>
            <a:pathLst>
              <a:path w="466500" h="443599">
                <a:moveTo>
                  <a:pt x="0" y="0"/>
                </a:moveTo>
                <a:lnTo>
                  <a:pt x="466500" y="0"/>
                </a:lnTo>
                <a:lnTo>
                  <a:pt x="466500" y="443600"/>
                </a:lnTo>
                <a:lnTo>
                  <a:pt x="0" y="4436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6" name="Freeform 16"/>
          <p:cNvSpPr/>
          <p:nvPr/>
        </p:nvSpPr>
        <p:spPr>
          <a:xfrm>
            <a:off x="16324161" y="333294"/>
            <a:ext cx="197241" cy="187559"/>
          </a:xfrm>
          <a:custGeom>
            <a:avLst/>
            <a:gdLst/>
            <a:ahLst/>
            <a:cxnLst/>
            <a:rect l="l" t="t" r="r" b="b"/>
            <a:pathLst>
              <a:path w="197241" h="187559">
                <a:moveTo>
                  <a:pt x="0" y="0"/>
                </a:moveTo>
                <a:lnTo>
                  <a:pt x="197241" y="0"/>
                </a:lnTo>
                <a:lnTo>
                  <a:pt x="197241" y="187558"/>
                </a:lnTo>
                <a:lnTo>
                  <a:pt x="0" y="18755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7" name="Freeform 17"/>
          <p:cNvSpPr/>
          <p:nvPr/>
        </p:nvSpPr>
        <p:spPr>
          <a:xfrm>
            <a:off x="538677" y="2940563"/>
            <a:ext cx="260916" cy="248108"/>
          </a:xfrm>
          <a:custGeom>
            <a:avLst/>
            <a:gdLst/>
            <a:ahLst/>
            <a:cxnLst/>
            <a:rect l="l" t="t" r="r" b="b"/>
            <a:pathLst>
              <a:path w="260916" h="248108">
                <a:moveTo>
                  <a:pt x="0" y="0"/>
                </a:moveTo>
                <a:lnTo>
                  <a:pt x="260916" y="0"/>
                </a:lnTo>
                <a:lnTo>
                  <a:pt x="260916" y="248108"/>
                </a:lnTo>
                <a:lnTo>
                  <a:pt x="0" y="24810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grpSp>
        <p:nvGrpSpPr>
          <p:cNvPr id="18" name="Group 18"/>
          <p:cNvGrpSpPr/>
          <p:nvPr/>
        </p:nvGrpSpPr>
        <p:grpSpPr>
          <a:xfrm>
            <a:off x="1028700" y="1028700"/>
            <a:ext cx="6563051" cy="8229600"/>
            <a:chOff x="0" y="0"/>
            <a:chExt cx="1809956" cy="2269556"/>
          </a:xfrm>
        </p:grpSpPr>
        <p:sp>
          <p:nvSpPr>
            <p:cNvPr id="19" name="Freeform 19"/>
            <p:cNvSpPr/>
            <p:nvPr/>
          </p:nvSpPr>
          <p:spPr>
            <a:xfrm>
              <a:off x="0" y="0"/>
              <a:ext cx="1809956" cy="2269556"/>
            </a:xfrm>
            <a:custGeom>
              <a:avLst/>
              <a:gdLst/>
              <a:ahLst/>
              <a:cxnLst/>
              <a:rect l="l" t="t" r="r" b="b"/>
              <a:pathLst>
                <a:path w="1809956" h="2269556">
                  <a:moveTo>
                    <a:pt x="1685496" y="2269556"/>
                  </a:moveTo>
                  <a:lnTo>
                    <a:pt x="124460" y="2269556"/>
                  </a:lnTo>
                  <a:cubicBezTo>
                    <a:pt x="55880" y="2269556"/>
                    <a:pt x="0" y="2213676"/>
                    <a:pt x="0" y="2145096"/>
                  </a:cubicBezTo>
                  <a:lnTo>
                    <a:pt x="0" y="124460"/>
                  </a:lnTo>
                  <a:cubicBezTo>
                    <a:pt x="0" y="55880"/>
                    <a:pt x="55880" y="0"/>
                    <a:pt x="124460" y="0"/>
                  </a:cubicBezTo>
                  <a:lnTo>
                    <a:pt x="1685496" y="0"/>
                  </a:lnTo>
                  <a:cubicBezTo>
                    <a:pt x="1754076" y="0"/>
                    <a:pt x="1809956" y="55880"/>
                    <a:pt x="1809956" y="124460"/>
                  </a:cubicBezTo>
                  <a:lnTo>
                    <a:pt x="1809956" y="2145096"/>
                  </a:lnTo>
                  <a:cubicBezTo>
                    <a:pt x="1809956" y="2213676"/>
                    <a:pt x="1754076" y="2269556"/>
                    <a:pt x="1685496" y="2269556"/>
                  </a:cubicBezTo>
                  <a:close/>
                </a:path>
              </a:pathLst>
            </a:custGeom>
            <a:solidFill>
              <a:srgbClr val="FFFFFF"/>
            </a:solidFill>
          </p:spPr>
          <p:txBody>
            <a:bodyPr/>
            <a:lstStyle/>
            <a:p>
              <a:endParaRPr lang="en-US"/>
            </a:p>
          </p:txBody>
        </p:sp>
      </p:grpSp>
      <p:sp>
        <p:nvSpPr>
          <p:cNvPr id="20" name="TextBox 20"/>
          <p:cNvSpPr txBox="1"/>
          <p:nvPr/>
        </p:nvSpPr>
        <p:spPr>
          <a:xfrm>
            <a:off x="1092392" y="2257067"/>
            <a:ext cx="6423972" cy="5770811"/>
          </a:xfrm>
          <a:prstGeom prst="rect">
            <a:avLst/>
          </a:prstGeom>
        </p:spPr>
        <p:txBody>
          <a:bodyPr lIns="0" tIns="0" rIns="0" bIns="0" rtlCol="0" anchor="t">
            <a:spAutoFit/>
          </a:bodyPr>
          <a:lstStyle/>
          <a:p>
            <a:pPr algn="ctr">
              <a:lnSpc>
                <a:spcPts val="9009"/>
              </a:lnSpc>
            </a:pPr>
            <a:r>
              <a:rPr lang="en-US" sz="6435" dirty="0" smtClean="0">
                <a:solidFill>
                  <a:srgbClr val="000000"/>
                </a:solidFill>
                <a:latin typeface="Canva Sans"/>
              </a:rPr>
              <a:t> Competency</a:t>
            </a:r>
            <a:endParaRPr lang="en-US" sz="6435" dirty="0">
              <a:solidFill>
                <a:srgbClr val="000000"/>
              </a:solidFill>
              <a:latin typeface="Canva Sans"/>
            </a:endParaRPr>
          </a:p>
          <a:p>
            <a:pPr algn="ctr">
              <a:lnSpc>
                <a:spcPts val="9009"/>
              </a:lnSpc>
            </a:pPr>
            <a:r>
              <a:rPr lang="en-US" sz="6435" dirty="0">
                <a:solidFill>
                  <a:srgbClr val="000000"/>
                </a:solidFill>
                <a:latin typeface="Canva Sans"/>
              </a:rPr>
              <a:t>Based </a:t>
            </a:r>
            <a:r>
              <a:rPr lang="en-US" sz="6435" dirty="0" smtClean="0">
                <a:solidFill>
                  <a:srgbClr val="000000"/>
                </a:solidFill>
                <a:latin typeface="Canva Sans"/>
              </a:rPr>
              <a:t>Education</a:t>
            </a:r>
          </a:p>
          <a:p>
            <a:pPr algn="ctr">
              <a:lnSpc>
                <a:spcPts val="9009"/>
              </a:lnSpc>
            </a:pPr>
            <a:r>
              <a:rPr lang="en-US" sz="6435" dirty="0" smtClean="0">
                <a:solidFill>
                  <a:srgbClr val="000000"/>
                </a:solidFill>
                <a:latin typeface="Canva Sans"/>
              </a:rPr>
              <a:t>(CBE)</a:t>
            </a:r>
            <a:endParaRPr lang="en-US" sz="6435" dirty="0">
              <a:solidFill>
                <a:srgbClr val="000000"/>
              </a:solidFill>
              <a:latin typeface="Canva Sans"/>
            </a:endParaRPr>
          </a:p>
          <a:p>
            <a:pPr algn="ctr">
              <a:lnSpc>
                <a:spcPts val="9009"/>
              </a:lnSpc>
            </a:pPr>
            <a:endParaRPr lang="en-US" sz="6435" dirty="0">
              <a:solidFill>
                <a:srgbClr val="000000"/>
              </a:solidFill>
              <a:latin typeface="Canv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3E4"/>
        </a:solidFill>
        <a:effectLst/>
      </p:bgPr>
    </p:bg>
    <p:spTree>
      <p:nvGrpSpPr>
        <p:cNvPr id="1" name=""/>
        <p:cNvGrpSpPr/>
        <p:nvPr/>
      </p:nvGrpSpPr>
      <p:grpSpPr>
        <a:xfrm>
          <a:off x="0" y="0"/>
          <a:ext cx="0" cy="0"/>
          <a:chOff x="0" y="0"/>
          <a:chExt cx="0" cy="0"/>
        </a:xfrm>
      </p:grpSpPr>
      <p:grpSp>
        <p:nvGrpSpPr>
          <p:cNvPr id="2" name="Group 2"/>
          <p:cNvGrpSpPr/>
          <p:nvPr/>
        </p:nvGrpSpPr>
        <p:grpSpPr>
          <a:xfrm>
            <a:off x="625926" y="1028657"/>
            <a:ext cx="6563051" cy="8229600"/>
            <a:chOff x="0" y="0"/>
            <a:chExt cx="1809956" cy="2269556"/>
          </a:xfrm>
        </p:grpSpPr>
        <p:sp>
          <p:nvSpPr>
            <p:cNvPr id="3" name="Freeform 3"/>
            <p:cNvSpPr/>
            <p:nvPr/>
          </p:nvSpPr>
          <p:spPr>
            <a:xfrm>
              <a:off x="0" y="0"/>
              <a:ext cx="1809956" cy="2269556"/>
            </a:xfrm>
            <a:custGeom>
              <a:avLst/>
              <a:gdLst/>
              <a:ahLst/>
              <a:cxnLst/>
              <a:rect l="l" t="t" r="r" b="b"/>
              <a:pathLst>
                <a:path w="1809956" h="2269556">
                  <a:moveTo>
                    <a:pt x="1685496" y="2269556"/>
                  </a:moveTo>
                  <a:lnTo>
                    <a:pt x="124460" y="2269556"/>
                  </a:lnTo>
                  <a:cubicBezTo>
                    <a:pt x="55880" y="2269556"/>
                    <a:pt x="0" y="2213676"/>
                    <a:pt x="0" y="2145096"/>
                  </a:cubicBezTo>
                  <a:lnTo>
                    <a:pt x="0" y="124460"/>
                  </a:lnTo>
                  <a:cubicBezTo>
                    <a:pt x="0" y="55880"/>
                    <a:pt x="55880" y="0"/>
                    <a:pt x="124460" y="0"/>
                  </a:cubicBezTo>
                  <a:lnTo>
                    <a:pt x="1685496" y="0"/>
                  </a:lnTo>
                  <a:cubicBezTo>
                    <a:pt x="1754076" y="0"/>
                    <a:pt x="1809956" y="55880"/>
                    <a:pt x="1809956" y="124460"/>
                  </a:cubicBezTo>
                  <a:lnTo>
                    <a:pt x="1809956" y="2145096"/>
                  </a:lnTo>
                  <a:cubicBezTo>
                    <a:pt x="1809956" y="2213676"/>
                    <a:pt x="1754076" y="2269556"/>
                    <a:pt x="1685496" y="2269556"/>
                  </a:cubicBezTo>
                  <a:close/>
                </a:path>
              </a:pathLst>
            </a:custGeom>
            <a:solidFill>
              <a:srgbClr val="FFFFFF"/>
            </a:solidFill>
          </p:spPr>
          <p:txBody>
            <a:bodyPr/>
            <a:lstStyle/>
            <a:p>
              <a:endParaRPr lang="en-US"/>
            </a:p>
          </p:txBody>
        </p:sp>
      </p:grpSp>
      <p:sp>
        <p:nvSpPr>
          <p:cNvPr id="4" name="Freeform 4"/>
          <p:cNvSpPr/>
          <p:nvPr/>
        </p:nvSpPr>
        <p:spPr>
          <a:xfrm>
            <a:off x="16039098" y="1511722"/>
            <a:ext cx="1871417" cy="2386198"/>
          </a:xfrm>
          <a:custGeom>
            <a:avLst/>
            <a:gdLst/>
            <a:ahLst/>
            <a:cxnLst/>
            <a:rect l="l" t="t" r="r" b="b"/>
            <a:pathLst>
              <a:path w="1871417" h="2386198">
                <a:moveTo>
                  <a:pt x="0" y="0"/>
                </a:moveTo>
                <a:lnTo>
                  <a:pt x="1871416" y="0"/>
                </a:lnTo>
                <a:lnTo>
                  <a:pt x="1871416" y="2386198"/>
                </a:lnTo>
                <a:lnTo>
                  <a:pt x="0" y="238619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9047227" y="2418664"/>
            <a:ext cx="7474176" cy="3077766"/>
          </a:xfrm>
          <a:prstGeom prst="rect">
            <a:avLst/>
          </a:prstGeom>
        </p:spPr>
        <p:txBody>
          <a:bodyPr lIns="0" tIns="0" rIns="0" bIns="0" rtlCol="0" anchor="t">
            <a:spAutoFit/>
          </a:bodyPr>
          <a:lstStyle/>
          <a:p>
            <a:pPr marL="0" lvl="0" indent="0" algn="ctr">
              <a:lnSpc>
                <a:spcPts val="8000"/>
              </a:lnSpc>
            </a:pPr>
            <a:r>
              <a:rPr lang="en-US" sz="8000" dirty="0">
                <a:solidFill>
                  <a:srgbClr val="133795"/>
                </a:solidFill>
                <a:latin typeface="DM Sans Bold"/>
              </a:rPr>
              <a:t>I Can </a:t>
            </a:r>
            <a:r>
              <a:rPr lang="en-US" sz="8000" dirty="0" smtClean="0">
                <a:solidFill>
                  <a:srgbClr val="133795"/>
                </a:solidFill>
                <a:latin typeface="DM Sans Bold"/>
              </a:rPr>
              <a:t>Statements</a:t>
            </a:r>
          </a:p>
          <a:p>
            <a:pPr marL="0" lvl="0" indent="0" algn="ctr">
              <a:lnSpc>
                <a:spcPts val="8000"/>
              </a:lnSpc>
            </a:pPr>
            <a:r>
              <a:rPr lang="en-US" sz="5400" dirty="0" smtClean="0">
                <a:solidFill>
                  <a:srgbClr val="133795"/>
                </a:solidFill>
                <a:latin typeface="DM Sans Bold"/>
              </a:rPr>
              <a:t>(“Learning Targets”)</a:t>
            </a:r>
            <a:endParaRPr lang="en-US" sz="5400" dirty="0">
              <a:solidFill>
                <a:srgbClr val="133795"/>
              </a:solidFill>
              <a:latin typeface="DM Sans Bold"/>
            </a:endParaRPr>
          </a:p>
        </p:txBody>
      </p:sp>
      <p:grpSp>
        <p:nvGrpSpPr>
          <p:cNvPr id="6" name="Group 6"/>
          <p:cNvGrpSpPr/>
          <p:nvPr/>
        </p:nvGrpSpPr>
        <p:grpSpPr>
          <a:xfrm>
            <a:off x="14967142" y="6917053"/>
            <a:ext cx="2143912" cy="2341247"/>
            <a:chOff x="0" y="0"/>
            <a:chExt cx="1338278" cy="1461460"/>
          </a:xfrm>
        </p:grpSpPr>
        <p:sp>
          <p:nvSpPr>
            <p:cNvPr id="7" name="Freeform 7"/>
            <p:cNvSpPr/>
            <p:nvPr/>
          </p:nvSpPr>
          <p:spPr>
            <a:xfrm>
              <a:off x="0" y="0"/>
              <a:ext cx="1338278" cy="1461460"/>
            </a:xfrm>
            <a:custGeom>
              <a:avLst/>
              <a:gdLst/>
              <a:ahLst/>
              <a:cxnLst/>
              <a:rect l="l" t="t" r="r" b="b"/>
              <a:pathLst>
                <a:path w="1338278" h="1461460">
                  <a:moveTo>
                    <a:pt x="1213818" y="1461459"/>
                  </a:moveTo>
                  <a:lnTo>
                    <a:pt x="124460" y="1461459"/>
                  </a:lnTo>
                  <a:cubicBezTo>
                    <a:pt x="55880" y="1461459"/>
                    <a:pt x="0" y="1405580"/>
                    <a:pt x="0" y="1336999"/>
                  </a:cubicBezTo>
                  <a:lnTo>
                    <a:pt x="0" y="124460"/>
                  </a:lnTo>
                  <a:cubicBezTo>
                    <a:pt x="0" y="55880"/>
                    <a:pt x="55880" y="0"/>
                    <a:pt x="124460" y="0"/>
                  </a:cubicBezTo>
                  <a:lnTo>
                    <a:pt x="1213818" y="0"/>
                  </a:lnTo>
                  <a:cubicBezTo>
                    <a:pt x="1282398" y="0"/>
                    <a:pt x="1338278" y="55880"/>
                    <a:pt x="1338278" y="124460"/>
                  </a:cubicBezTo>
                  <a:lnTo>
                    <a:pt x="1338278" y="1337000"/>
                  </a:lnTo>
                  <a:cubicBezTo>
                    <a:pt x="1338278" y="1405580"/>
                    <a:pt x="1282398" y="1461460"/>
                    <a:pt x="1213818" y="1461460"/>
                  </a:cubicBezTo>
                  <a:close/>
                </a:path>
              </a:pathLst>
            </a:custGeom>
            <a:solidFill>
              <a:srgbClr val="F4C64F"/>
            </a:solidFill>
          </p:spPr>
          <p:txBody>
            <a:bodyPr/>
            <a:lstStyle/>
            <a:p>
              <a:endParaRPr lang="en-US"/>
            </a:p>
          </p:txBody>
        </p:sp>
      </p:grpSp>
      <p:sp>
        <p:nvSpPr>
          <p:cNvPr id="8" name="Freeform 8"/>
          <p:cNvSpPr/>
          <p:nvPr/>
        </p:nvSpPr>
        <p:spPr>
          <a:xfrm rot="-1454238">
            <a:off x="14672814" y="6757882"/>
            <a:ext cx="1432934" cy="534094"/>
          </a:xfrm>
          <a:custGeom>
            <a:avLst/>
            <a:gdLst/>
            <a:ahLst/>
            <a:cxnLst/>
            <a:rect l="l" t="t" r="r" b="b"/>
            <a:pathLst>
              <a:path w="1432934" h="534094">
                <a:moveTo>
                  <a:pt x="0" y="0"/>
                </a:moveTo>
                <a:lnTo>
                  <a:pt x="1432934" y="0"/>
                </a:lnTo>
                <a:lnTo>
                  <a:pt x="1432934" y="534093"/>
                </a:lnTo>
                <a:lnTo>
                  <a:pt x="0" y="5340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grpSp>
        <p:nvGrpSpPr>
          <p:cNvPr id="9" name="Group 9"/>
          <p:cNvGrpSpPr/>
          <p:nvPr/>
        </p:nvGrpSpPr>
        <p:grpSpPr>
          <a:xfrm>
            <a:off x="12227505" y="6917053"/>
            <a:ext cx="2143912" cy="2341247"/>
            <a:chOff x="0" y="0"/>
            <a:chExt cx="1338278" cy="1461460"/>
          </a:xfrm>
        </p:grpSpPr>
        <p:sp>
          <p:nvSpPr>
            <p:cNvPr id="10" name="Freeform 10"/>
            <p:cNvSpPr/>
            <p:nvPr/>
          </p:nvSpPr>
          <p:spPr>
            <a:xfrm>
              <a:off x="0" y="0"/>
              <a:ext cx="1338278" cy="1461460"/>
            </a:xfrm>
            <a:custGeom>
              <a:avLst/>
              <a:gdLst/>
              <a:ahLst/>
              <a:cxnLst/>
              <a:rect l="l" t="t" r="r" b="b"/>
              <a:pathLst>
                <a:path w="1338278" h="1461460">
                  <a:moveTo>
                    <a:pt x="1213818" y="1461459"/>
                  </a:moveTo>
                  <a:lnTo>
                    <a:pt x="124460" y="1461459"/>
                  </a:lnTo>
                  <a:cubicBezTo>
                    <a:pt x="55880" y="1461459"/>
                    <a:pt x="0" y="1405580"/>
                    <a:pt x="0" y="1336999"/>
                  </a:cubicBezTo>
                  <a:lnTo>
                    <a:pt x="0" y="124460"/>
                  </a:lnTo>
                  <a:cubicBezTo>
                    <a:pt x="0" y="55880"/>
                    <a:pt x="55880" y="0"/>
                    <a:pt x="124460" y="0"/>
                  </a:cubicBezTo>
                  <a:lnTo>
                    <a:pt x="1213818" y="0"/>
                  </a:lnTo>
                  <a:cubicBezTo>
                    <a:pt x="1282398" y="0"/>
                    <a:pt x="1338278" y="55880"/>
                    <a:pt x="1338278" y="124460"/>
                  </a:cubicBezTo>
                  <a:lnTo>
                    <a:pt x="1338278" y="1337000"/>
                  </a:lnTo>
                  <a:cubicBezTo>
                    <a:pt x="1338278" y="1405580"/>
                    <a:pt x="1282398" y="1461460"/>
                    <a:pt x="1213818" y="1461460"/>
                  </a:cubicBezTo>
                  <a:close/>
                </a:path>
              </a:pathLst>
            </a:custGeom>
            <a:solidFill>
              <a:srgbClr val="F4C64F"/>
            </a:solidFill>
          </p:spPr>
          <p:txBody>
            <a:bodyPr/>
            <a:lstStyle/>
            <a:p>
              <a:endParaRPr lang="en-US"/>
            </a:p>
          </p:txBody>
        </p:sp>
      </p:grpSp>
      <p:sp>
        <p:nvSpPr>
          <p:cNvPr id="11" name="Freeform 11"/>
          <p:cNvSpPr/>
          <p:nvPr/>
        </p:nvSpPr>
        <p:spPr>
          <a:xfrm rot="-1454238">
            <a:off x="11933177" y="6757882"/>
            <a:ext cx="1432934" cy="534094"/>
          </a:xfrm>
          <a:custGeom>
            <a:avLst/>
            <a:gdLst/>
            <a:ahLst/>
            <a:cxnLst/>
            <a:rect l="l" t="t" r="r" b="b"/>
            <a:pathLst>
              <a:path w="1432934" h="534094">
                <a:moveTo>
                  <a:pt x="0" y="0"/>
                </a:moveTo>
                <a:lnTo>
                  <a:pt x="1432934" y="0"/>
                </a:lnTo>
                <a:lnTo>
                  <a:pt x="1432934" y="534093"/>
                </a:lnTo>
                <a:lnTo>
                  <a:pt x="0" y="5340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2" name="Freeform 12"/>
          <p:cNvSpPr/>
          <p:nvPr/>
        </p:nvSpPr>
        <p:spPr>
          <a:xfrm>
            <a:off x="9267383" y="4498289"/>
            <a:ext cx="261966" cy="249106"/>
          </a:xfrm>
          <a:custGeom>
            <a:avLst/>
            <a:gdLst/>
            <a:ahLst/>
            <a:cxnLst/>
            <a:rect l="l" t="t" r="r" b="b"/>
            <a:pathLst>
              <a:path w="261966" h="249106">
                <a:moveTo>
                  <a:pt x="0" y="0"/>
                </a:moveTo>
                <a:lnTo>
                  <a:pt x="261966" y="0"/>
                </a:lnTo>
                <a:lnTo>
                  <a:pt x="261966" y="249106"/>
                </a:lnTo>
                <a:lnTo>
                  <a:pt x="0" y="24910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3" name="Freeform 13"/>
          <p:cNvSpPr/>
          <p:nvPr/>
        </p:nvSpPr>
        <p:spPr>
          <a:xfrm>
            <a:off x="17577338" y="6752251"/>
            <a:ext cx="241412" cy="229561"/>
          </a:xfrm>
          <a:custGeom>
            <a:avLst/>
            <a:gdLst/>
            <a:ahLst/>
            <a:cxnLst/>
            <a:rect l="l" t="t" r="r" b="b"/>
            <a:pathLst>
              <a:path w="241412" h="229561">
                <a:moveTo>
                  <a:pt x="0" y="0"/>
                </a:moveTo>
                <a:lnTo>
                  <a:pt x="241412" y="0"/>
                </a:lnTo>
                <a:lnTo>
                  <a:pt x="241412" y="229561"/>
                </a:lnTo>
                <a:lnTo>
                  <a:pt x="0" y="22956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4" name="Freeform 14"/>
          <p:cNvSpPr/>
          <p:nvPr/>
        </p:nvSpPr>
        <p:spPr>
          <a:xfrm>
            <a:off x="8617727" y="8719218"/>
            <a:ext cx="324120" cy="308208"/>
          </a:xfrm>
          <a:custGeom>
            <a:avLst/>
            <a:gdLst/>
            <a:ahLst/>
            <a:cxnLst/>
            <a:rect l="l" t="t" r="r" b="b"/>
            <a:pathLst>
              <a:path w="324120" h="308208">
                <a:moveTo>
                  <a:pt x="0" y="0"/>
                </a:moveTo>
                <a:lnTo>
                  <a:pt x="324120" y="0"/>
                </a:lnTo>
                <a:lnTo>
                  <a:pt x="324120" y="308208"/>
                </a:lnTo>
                <a:lnTo>
                  <a:pt x="0" y="30820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5" name="Freeform 15"/>
          <p:cNvSpPr/>
          <p:nvPr/>
        </p:nvSpPr>
        <p:spPr>
          <a:xfrm>
            <a:off x="17688292" y="1414924"/>
            <a:ext cx="260916" cy="248108"/>
          </a:xfrm>
          <a:custGeom>
            <a:avLst/>
            <a:gdLst/>
            <a:ahLst/>
            <a:cxnLst/>
            <a:rect l="l" t="t" r="r" b="b"/>
            <a:pathLst>
              <a:path w="260916" h="248108">
                <a:moveTo>
                  <a:pt x="0" y="0"/>
                </a:moveTo>
                <a:lnTo>
                  <a:pt x="260916" y="0"/>
                </a:lnTo>
                <a:lnTo>
                  <a:pt x="260916" y="248108"/>
                </a:lnTo>
                <a:lnTo>
                  <a:pt x="0" y="24810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6" name="Freeform 16"/>
          <p:cNvSpPr/>
          <p:nvPr/>
        </p:nvSpPr>
        <p:spPr>
          <a:xfrm>
            <a:off x="6859857" y="684352"/>
            <a:ext cx="466500" cy="443599"/>
          </a:xfrm>
          <a:custGeom>
            <a:avLst/>
            <a:gdLst/>
            <a:ahLst/>
            <a:cxnLst/>
            <a:rect l="l" t="t" r="r" b="b"/>
            <a:pathLst>
              <a:path w="466500" h="443599">
                <a:moveTo>
                  <a:pt x="0" y="0"/>
                </a:moveTo>
                <a:lnTo>
                  <a:pt x="466500" y="0"/>
                </a:lnTo>
                <a:lnTo>
                  <a:pt x="466500" y="443600"/>
                </a:lnTo>
                <a:lnTo>
                  <a:pt x="0" y="4436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7" name="Freeform 17"/>
          <p:cNvSpPr/>
          <p:nvPr/>
        </p:nvSpPr>
        <p:spPr>
          <a:xfrm>
            <a:off x="16324161" y="333294"/>
            <a:ext cx="197241" cy="187559"/>
          </a:xfrm>
          <a:custGeom>
            <a:avLst/>
            <a:gdLst/>
            <a:ahLst/>
            <a:cxnLst/>
            <a:rect l="l" t="t" r="r" b="b"/>
            <a:pathLst>
              <a:path w="197241" h="187559">
                <a:moveTo>
                  <a:pt x="0" y="0"/>
                </a:moveTo>
                <a:lnTo>
                  <a:pt x="197241" y="0"/>
                </a:lnTo>
                <a:lnTo>
                  <a:pt x="197241" y="187558"/>
                </a:lnTo>
                <a:lnTo>
                  <a:pt x="0" y="18755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8" name="Freeform 18"/>
          <p:cNvSpPr/>
          <p:nvPr/>
        </p:nvSpPr>
        <p:spPr>
          <a:xfrm>
            <a:off x="538677" y="2940563"/>
            <a:ext cx="260916" cy="248108"/>
          </a:xfrm>
          <a:custGeom>
            <a:avLst/>
            <a:gdLst/>
            <a:ahLst/>
            <a:cxnLst/>
            <a:rect l="l" t="t" r="r" b="b"/>
            <a:pathLst>
              <a:path w="260916" h="248108">
                <a:moveTo>
                  <a:pt x="0" y="0"/>
                </a:moveTo>
                <a:lnTo>
                  <a:pt x="260916" y="0"/>
                </a:lnTo>
                <a:lnTo>
                  <a:pt x="260916" y="248108"/>
                </a:lnTo>
                <a:lnTo>
                  <a:pt x="0" y="24810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9" name="Freeform 19"/>
          <p:cNvSpPr/>
          <p:nvPr/>
        </p:nvSpPr>
        <p:spPr>
          <a:xfrm rot="-1171152">
            <a:off x="7951746" y="5721613"/>
            <a:ext cx="1508383" cy="1981854"/>
          </a:xfrm>
          <a:custGeom>
            <a:avLst/>
            <a:gdLst/>
            <a:ahLst/>
            <a:cxnLst/>
            <a:rect l="l" t="t" r="r" b="b"/>
            <a:pathLst>
              <a:path w="1508383" h="1981854">
                <a:moveTo>
                  <a:pt x="0" y="0"/>
                </a:moveTo>
                <a:lnTo>
                  <a:pt x="1508383" y="0"/>
                </a:lnTo>
                <a:lnTo>
                  <a:pt x="1508383" y="1981854"/>
                </a:lnTo>
                <a:lnTo>
                  <a:pt x="0" y="1981854"/>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20" name="TextBox 20"/>
          <p:cNvSpPr txBox="1"/>
          <p:nvPr/>
        </p:nvSpPr>
        <p:spPr>
          <a:xfrm>
            <a:off x="633459" y="1217656"/>
            <a:ext cx="6497063" cy="7950895"/>
          </a:xfrm>
          <a:prstGeom prst="rect">
            <a:avLst/>
          </a:prstGeom>
        </p:spPr>
        <p:txBody>
          <a:bodyPr wrap="square" lIns="0" tIns="0" rIns="0" bIns="0" rtlCol="0" anchor="t">
            <a:spAutoFit/>
          </a:bodyPr>
          <a:lstStyle/>
          <a:p>
            <a:pPr algn="ctr">
              <a:lnSpc>
                <a:spcPts val="6186"/>
              </a:lnSpc>
            </a:pPr>
            <a:r>
              <a:rPr lang="en-US" sz="4418" dirty="0">
                <a:solidFill>
                  <a:srgbClr val="133795"/>
                </a:solidFill>
                <a:latin typeface="Canva Sans"/>
              </a:rPr>
              <a:t>Curriculum gives learners a clear indication of what is expected of them in terms of performance, conditions, and standards. It is what the student will know or be able to do at the end of a lesson.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3E4"/>
        </a:solidFill>
        <a:effectLst/>
      </p:bgPr>
    </p:bg>
    <p:spTree>
      <p:nvGrpSpPr>
        <p:cNvPr id="1" name=""/>
        <p:cNvGrpSpPr/>
        <p:nvPr/>
      </p:nvGrpSpPr>
      <p:grpSpPr>
        <a:xfrm>
          <a:off x="0" y="0"/>
          <a:ext cx="0" cy="0"/>
          <a:chOff x="0" y="0"/>
          <a:chExt cx="0" cy="0"/>
        </a:xfrm>
      </p:grpSpPr>
      <p:grpSp>
        <p:nvGrpSpPr>
          <p:cNvPr id="2" name="Group 2"/>
          <p:cNvGrpSpPr/>
          <p:nvPr/>
        </p:nvGrpSpPr>
        <p:grpSpPr>
          <a:xfrm>
            <a:off x="7449154" y="5272672"/>
            <a:ext cx="4736404" cy="3985628"/>
            <a:chOff x="0" y="0"/>
            <a:chExt cx="1306204" cy="1099155"/>
          </a:xfrm>
        </p:grpSpPr>
        <p:sp>
          <p:nvSpPr>
            <p:cNvPr id="3" name="Freeform 3"/>
            <p:cNvSpPr/>
            <p:nvPr/>
          </p:nvSpPr>
          <p:spPr>
            <a:xfrm>
              <a:off x="0" y="0"/>
              <a:ext cx="1306204" cy="1099155"/>
            </a:xfrm>
            <a:custGeom>
              <a:avLst/>
              <a:gdLst/>
              <a:ahLst/>
              <a:cxnLst/>
              <a:rect l="l" t="t" r="r" b="b"/>
              <a:pathLst>
                <a:path w="1306204" h="1099155">
                  <a:moveTo>
                    <a:pt x="1181744" y="1099155"/>
                  </a:moveTo>
                  <a:lnTo>
                    <a:pt x="124460" y="1099155"/>
                  </a:lnTo>
                  <a:cubicBezTo>
                    <a:pt x="55880" y="1099155"/>
                    <a:pt x="0" y="1043275"/>
                    <a:pt x="0" y="974695"/>
                  </a:cubicBezTo>
                  <a:lnTo>
                    <a:pt x="0" y="124460"/>
                  </a:lnTo>
                  <a:cubicBezTo>
                    <a:pt x="0" y="55880"/>
                    <a:pt x="55880" y="0"/>
                    <a:pt x="124460" y="0"/>
                  </a:cubicBezTo>
                  <a:lnTo>
                    <a:pt x="1181744" y="0"/>
                  </a:lnTo>
                  <a:cubicBezTo>
                    <a:pt x="1250324" y="0"/>
                    <a:pt x="1306204" y="55880"/>
                    <a:pt x="1306204" y="124460"/>
                  </a:cubicBezTo>
                  <a:lnTo>
                    <a:pt x="1306204" y="974695"/>
                  </a:lnTo>
                  <a:cubicBezTo>
                    <a:pt x="1306204" y="1043275"/>
                    <a:pt x="1250324" y="1099155"/>
                    <a:pt x="1181744" y="1099155"/>
                  </a:cubicBezTo>
                  <a:close/>
                </a:path>
              </a:pathLst>
            </a:custGeom>
            <a:solidFill>
              <a:srgbClr val="FFFFFF"/>
            </a:solidFill>
          </p:spPr>
          <p:txBody>
            <a:bodyPr/>
            <a:lstStyle/>
            <a:p>
              <a:endParaRPr lang="en-US"/>
            </a:p>
          </p:txBody>
        </p:sp>
      </p:grpSp>
      <p:grpSp>
        <p:nvGrpSpPr>
          <p:cNvPr id="4" name="Group 4"/>
          <p:cNvGrpSpPr/>
          <p:nvPr/>
        </p:nvGrpSpPr>
        <p:grpSpPr>
          <a:xfrm>
            <a:off x="12475271" y="5272672"/>
            <a:ext cx="4736404" cy="3985628"/>
            <a:chOff x="0" y="0"/>
            <a:chExt cx="1306204" cy="1099155"/>
          </a:xfrm>
        </p:grpSpPr>
        <p:sp>
          <p:nvSpPr>
            <p:cNvPr id="5" name="Freeform 5"/>
            <p:cNvSpPr/>
            <p:nvPr/>
          </p:nvSpPr>
          <p:spPr>
            <a:xfrm>
              <a:off x="0" y="0"/>
              <a:ext cx="1306204" cy="1099155"/>
            </a:xfrm>
            <a:custGeom>
              <a:avLst/>
              <a:gdLst/>
              <a:ahLst/>
              <a:cxnLst/>
              <a:rect l="l" t="t" r="r" b="b"/>
              <a:pathLst>
                <a:path w="1306204" h="1099155">
                  <a:moveTo>
                    <a:pt x="1181744" y="1099155"/>
                  </a:moveTo>
                  <a:lnTo>
                    <a:pt x="124460" y="1099155"/>
                  </a:lnTo>
                  <a:cubicBezTo>
                    <a:pt x="55880" y="1099155"/>
                    <a:pt x="0" y="1043275"/>
                    <a:pt x="0" y="974695"/>
                  </a:cubicBezTo>
                  <a:lnTo>
                    <a:pt x="0" y="124460"/>
                  </a:lnTo>
                  <a:cubicBezTo>
                    <a:pt x="0" y="55880"/>
                    <a:pt x="55880" y="0"/>
                    <a:pt x="124460" y="0"/>
                  </a:cubicBezTo>
                  <a:lnTo>
                    <a:pt x="1181744" y="0"/>
                  </a:lnTo>
                  <a:cubicBezTo>
                    <a:pt x="1250324" y="0"/>
                    <a:pt x="1306204" y="55880"/>
                    <a:pt x="1306204" y="124460"/>
                  </a:cubicBezTo>
                  <a:lnTo>
                    <a:pt x="1306204" y="974695"/>
                  </a:lnTo>
                  <a:cubicBezTo>
                    <a:pt x="1306204" y="1043275"/>
                    <a:pt x="1250324" y="1099155"/>
                    <a:pt x="1181744" y="1099155"/>
                  </a:cubicBezTo>
                  <a:close/>
                </a:path>
              </a:pathLst>
            </a:custGeom>
            <a:solidFill>
              <a:srgbClr val="FFFFFF"/>
            </a:solidFill>
          </p:spPr>
          <p:txBody>
            <a:bodyPr/>
            <a:lstStyle/>
            <a:p>
              <a:endParaRPr lang="en-US"/>
            </a:p>
          </p:txBody>
        </p:sp>
      </p:grpSp>
      <p:sp>
        <p:nvSpPr>
          <p:cNvPr id="6" name="TextBox 6"/>
          <p:cNvSpPr txBox="1"/>
          <p:nvPr/>
        </p:nvSpPr>
        <p:spPr>
          <a:xfrm>
            <a:off x="622224" y="3528376"/>
            <a:ext cx="6239309" cy="2971904"/>
          </a:xfrm>
          <a:prstGeom prst="rect">
            <a:avLst/>
          </a:prstGeom>
        </p:spPr>
        <p:txBody>
          <a:bodyPr lIns="0" tIns="0" rIns="0" bIns="0" rtlCol="0" anchor="t">
            <a:spAutoFit/>
          </a:bodyPr>
          <a:lstStyle/>
          <a:p>
            <a:pPr marL="0" lvl="0" indent="0" algn="ctr">
              <a:lnSpc>
                <a:spcPts val="7699"/>
              </a:lnSpc>
              <a:spcBef>
                <a:spcPct val="0"/>
              </a:spcBef>
            </a:pPr>
            <a:r>
              <a:rPr lang="en-US" sz="6999" dirty="0" smtClean="0">
                <a:solidFill>
                  <a:srgbClr val="133795"/>
                </a:solidFill>
                <a:latin typeface="DM Sans Bold"/>
              </a:rPr>
              <a:t>Types of Performance Measures</a:t>
            </a:r>
            <a:endParaRPr lang="en-US" sz="6999" dirty="0">
              <a:solidFill>
                <a:srgbClr val="133795"/>
              </a:solidFill>
              <a:latin typeface="DM Sans Bold"/>
            </a:endParaRPr>
          </a:p>
        </p:txBody>
      </p:sp>
      <p:sp>
        <p:nvSpPr>
          <p:cNvPr id="7" name="TextBox 7"/>
          <p:cNvSpPr txBox="1"/>
          <p:nvPr/>
        </p:nvSpPr>
        <p:spPr>
          <a:xfrm>
            <a:off x="12686578" y="5716086"/>
            <a:ext cx="4293581" cy="2693045"/>
          </a:xfrm>
          <a:prstGeom prst="rect">
            <a:avLst/>
          </a:prstGeom>
        </p:spPr>
        <p:txBody>
          <a:bodyPr wrap="square" lIns="0" tIns="0" rIns="0" bIns="0" rtlCol="0" anchor="t">
            <a:spAutoFit/>
          </a:bodyPr>
          <a:lstStyle/>
          <a:p>
            <a:pPr algn="ctr">
              <a:lnSpc>
                <a:spcPts val="3499"/>
              </a:lnSpc>
            </a:pPr>
            <a:r>
              <a:rPr lang="en-US" sz="2499" dirty="0">
                <a:solidFill>
                  <a:srgbClr val="000000"/>
                </a:solidFill>
                <a:latin typeface="DM Sans Bold"/>
              </a:rPr>
              <a:t>Examples of Summative Assessments: </a:t>
            </a:r>
            <a:endParaRPr lang="en-US" sz="2499" dirty="0" smtClean="0">
              <a:solidFill>
                <a:srgbClr val="000000"/>
              </a:solidFill>
              <a:latin typeface="DM Sans Bold"/>
            </a:endParaRPr>
          </a:p>
          <a:p>
            <a:pPr algn="ctr">
              <a:lnSpc>
                <a:spcPts val="3499"/>
              </a:lnSpc>
            </a:pPr>
            <a:r>
              <a:rPr lang="en-US" sz="2499" dirty="0" smtClean="0">
                <a:solidFill>
                  <a:srgbClr val="000000"/>
                </a:solidFill>
                <a:latin typeface="DM Sans Bold"/>
              </a:rPr>
              <a:t>Unit </a:t>
            </a:r>
            <a:r>
              <a:rPr lang="en-US" sz="2499" dirty="0">
                <a:solidFill>
                  <a:srgbClr val="000000"/>
                </a:solidFill>
                <a:latin typeface="DM Sans Bold"/>
              </a:rPr>
              <a:t>Tests/Exams</a:t>
            </a:r>
          </a:p>
          <a:p>
            <a:pPr algn="ctr">
              <a:lnSpc>
                <a:spcPts val="3499"/>
              </a:lnSpc>
            </a:pPr>
            <a:r>
              <a:rPr lang="en-US" sz="2499" dirty="0">
                <a:solidFill>
                  <a:srgbClr val="000000"/>
                </a:solidFill>
                <a:latin typeface="DM Sans Bold"/>
              </a:rPr>
              <a:t>Final Exams</a:t>
            </a:r>
          </a:p>
          <a:p>
            <a:pPr algn="ctr">
              <a:lnSpc>
                <a:spcPts val="3499"/>
              </a:lnSpc>
            </a:pPr>
            <a:r>
              <a:rPr lang="en-US" sz="2499" dirty="0">
                <a:solidFill>
                  <a:srgbClr val="000000"/>
                </a:solidFill>
                <a:latin typeface="DM Sans Bold"/>
              </a:rPr>
              <a:t>Final Projects</a:t>
            </a:r>
          </a:p>
          <a:p>
            <a:pPr marL="0" lvl="0" indent="0" algn="ctr">
              <a:lnSpc>
                <a:spcPts val="3499"/>
              </a:lnSpc>
            </a:pPr>
            <a:r>
              <a:rPr lang="en-US" sz="2499" dirty="0">
                <a:solidFill>
                  <a:srgbClr val="000000"/>
                </a:solidFill>
                <a:latin typeface="DM Sans Bold"/>
              </a:rPr>
              <a:t>Final Presentations</a:t>
            </a:r>
          </a:p>
        </p:txBody>
      </p:sp>
      <p:grpSp>
        <p:nvGrpSpPr>
          <p:cNvPr id="8" name="Group 8"/>
          <p:cNvGrpSpPr/>
          <p:nvPr/>
        </p:nvGrpSpPr>
        <p:grpSpPr>
          <a:xfrm>
            <a:off x="12475271" y="1028700"/>
            <a:ext cx="4784029" cy="3985628"/>
            <a:chOff x="0" y="0"/>
            <a:chExt cx="1319338" cy="1099155"/>
          </a:xfrm>
        </p:grpSpPr>
        <p:sp>
          <p:nvSpPr>
            <p:cNvPr id="9" name="Freeform 9"/>
            <p:cNvSpPr/>
            <p:nvPr/>
          </p:nvSpPr>
          <p:spPr>
            <a:xfrm>
              <a:off x="0" y="0"/>
              <a:ext cx="1319338" cy="1099155"/>
            </a:xfrm>
            <a:custGeom>
              <a:avLst/>
              <a:gdLst/>
              <a:ahLst/>
              <a:cxnLst/>
              <a:rect l="l" t="t" r="r" b="b"/>
              <a:pathLst>
                <a:path w="1319338" h="1099155">
                  <a:moveTo>
                    <a:pt x="1194878" y="1099155"/>
                  </a:moveTo>
                  <a:lnTo>
                    <a:pt x="124460" y="1099155"/>
                  </a:lnTo>
                  <a:cubicBezTo>
                    <a:pt x="55880" y="1099155"/>
                    <a:pt x="0" y="1043275"/>
                    <a:pt x="0" y="974695"/>
                  </a:cubicBezTo>
                  <a:lnTo>
                    <a:pt x="0" y="124460"/>
                  </a:lnTo>
                  <a:cubicBezTo>
                    <a:pt x="0" y="55880"/>
                    <a:pt x="55880" y="0"/>
                    <a:pt x="124460" y="0"/>
                  </a:cubicBezTo>
                  <a:lnTo>
                    <a:pt x="1194878" y="0"/>
                  </a:lnTo>
                  <a:cubicBezTo>
                    <a:pt x="1263458" y="0"/>
                    <a:pt x="1319338" y="55880"/>
                    <a:pt x="1319338" y="124460"/>
                  </a:cubicBezTo>
                  <a:lnTo>
                    <a:pt x="1319338" y="974695"/>
                  </a:lnTo>
                  <a:cubicBezTo>
                    <a:pt x="1319338" y="1043275"/>
                    <a:pt x="1263458" y="1099155"/>
                    <a:pt x="1194878" y="1099155"/>
                  </a:cubicBezTo>
                  <a:close/>
                </a:path>
              </a:pathLst>
            </a:custGeom>
            <a:solidFill>
              <a:srgbClr val="FFFFFF"/>
            </a:solidFill>
          </p:spPr>
          <p:txBody>
            <a:bodyPr/>
            <a:lstStyle/>
            <a:p>
              <a:endParaRPr lang="en-US"/>
            </a:p>
          </p:txBody>
        </p:sp>
      </p:grpSp>
      <p:sp>
        <p:nvSpPr>
          <p:cNvPr id="10" name="TextBox 10"/>
          <p:cNvSpPr txBox="1"/>
          <p:nvPr/>
        </p:nvSpPr>
        <p:spPr>
          <a:xfrm>
            <a:off x="12884759" y="1078322"/>
            <a:ext cx="4095400" cy="3673121"/>
          </a:xfrm>
          <a:prstGeom prst="rect">
            <a:avLst/>
          </a:prstGeom>
        </p:spPr>
        <p:txBody>
          <a:bodyPr lIns="0" tIns="0" rIns="0" bIns="0" rtlCol="0" anchor="t">
            <a:spAutoFit/>
          </a:bodyPr>
          <a:lstStyle/>
          <a:p>
            <a:pPr marL="0" lvl="0" indent="0" algn="ctr">
              <a:lnSpc>
                <a:spcPts val="3639"/>
              </a:lnSpc>
            </a:pPr>
            <a:r>
              <a:rPr lang="en-US" sz="2500" dirty="0">
                <a:solidFill>
                  <a:srgbClr val="000000"/>
                </a:solidFill>
                <a:latin typeface="DM Sans Bold"/>
              </a:rPr>
              <a:t>Summative </a:t>
            </a:r>
            <a:r>
              <a:rPr lang="en-US" sz="2500" dirty="0" smtClean="0">
                <a:solidFill>
                  <a:srgbClr val="000000"/>
                </a:solidFill>
                <a:latin typeface="DM Sans Bold"/>
              </a:rPr>
              <a:t>Assessments: </a:t>
            </a:r>
            <a:r>
              <a:rPr lang="en-US" sz="2599" dirty="0">
                <a:solidFill>
                  <a:srgbClr val="000000"/>
                </a:solidFill>
                <a:latin typeface="DM Sans Bold"/>
              </a:rPr>
              <a:t>evaluate student learning, knowledge, proficiency, or success at the conclusion of an instructional period, like a unit, course, or program.</a:t>
            </a:r>
          </a:p>
        </p:txBody>
      </p:sp>
      <p:grpSp>
        <p:nvGrpSpPr>
          <p:cNvPr id="11" name="Group 11"/>
          <p:cNvGrpSpPr/>
          <p:nvPr/>
        </p:nvGrpSpPr>
        <p:grpSpPr>
          <a:xfrm>
            <a:off x="7449154" y="1028700"/>
            <a:ext cx="4784029" cy="3985628"/>
            <a:chOff x="0" y="0"/>
            <a:chExt cx="1319338" cy="1099155"/>
          </a:xfrm>
        </p:grpSpPr>
        <p:sp>
          <p:nvSpPr>
            <p:cNvPr id="12" name="Freeform 12"/>
            <p:cNvSpPr/>
            <p:nvPr/>
          </p:nvSpPr>
          <p:spPr>
            <a:xfrm>
              <a:off x="0" y="0"/>
              <a:ext cx="1319338" cy="1099155"/>
            </a:xfrm>
            <a:custGeom>
              <a:avLst/>
              <a:gdLst/>
              <a:ahLst/>
              <a:cxnLst/>
              <a:rect l="l" t="t" r="r" b="b"/>
              <a:pathLst>
                <a:path w="1319338" h="1099155">
                  <a:moveTo>
                    <a:pt x="1194878" y="1099155"/>
                  </a:moveTo>
                  <a:lnTo>
                    <a:pt x="124460" y="1099155"/>
                  </a:lnTo>
                  <a:cubicBezTo>
                    <a:pt x="55880" y="1099155"/>
                    <a:pt x="0" y="1043275"/>
                    <a:pt x="0" y="974695"/>
                  </a:cubicBezTo>
                  <a:lnTo>
                    <a:pt x="0" y="124460"/>
                  </a:lnTo>
                  <a:cubicBezTo>
                    <a:pt x="0" y="55880"/>
                    <a:pt x="55880" y="0"/>
                    <a:pt x="124460" y="0"/>
                  </a:cubicBezTo>
                  <a:lnTo>
                    <a:pt x="1194878" y="0"/>
                  </a:lnTo>
                  <a:cubicBezTo>
                    <a:pt x="1263458" y="0"/>
                    <a:pt x="1319338" y="55880"/>
                    <a:pt x="1319338" y="124460"/>
                  </a:cubicBezTo>
                  <a:lnTo>
                    <a:pt x="1319338" y="974695"/>
                  </a:lnTo>
                  <a:cubicBezTo>
                    <a:pt x="1319338" y="1043275"/>
                    <a:pt x="1263458" y="1099155"/>
                    <a:pt x="1194878" y="1099155"/>
                  </a:cubicBezTo>
                  <a:close/>
                </a:path>
              </a:pathLst>
            </a:custGeom>
            <a:solidFill>
              <a:srgbClr val="FFFFFF"/>
            </a:solidFill>
          </p:spPr>
          <p:txBody>
            <a:bodyPr/>
            <a:lstStyle/>
            <a:p>
              <a:endParaRPr lang="en-US"/>
            </a:p>
          </p:txBody>
        </p:sp>
      </p:grpSp>
      <p:sp>
        <p:nvSpPr>
          <p:cNvPr id="13" name="TextBox 13"/>
          <p:cNvSpPr txBox="1"/>
          <p:nvPr/>
        </p:nvSpPr>
        <p:spPr>
          <a:xfrm>
            <a:off x="7812462" y="1169768"/>
            <a:ext cx="4057413" cy="3673057"/>
          </a:xfrm>
          <a:prstGeom prst="rect">
            <a:avLst/>
          </a:prstGeom>
        </p:spPr>
        <p:txBody>
          <a:bodyPr lIns="0" tIns="0" rIns="0" bIns="0" rtlCol="0" anchor="t">
            <a:spAutoFit/>
          </a:bodyPr>
          <a:lstStyle/>
          <a:p>
            <a:pPr marL="0" lvl="0" indent="0" algn="ctr">
              <a:lnSpc>
                <a:spcPts val="3634"/>
              </a:lnSpc>
            </a:pPr>
            <a:r>
              <a:rPr lang="en-US" sz="2596" dirty="0">
                <a:solidFill>
                  <a:srgbClr val="000000"/>
                </a:solidFill>
                <a:latin typeface="DM Sans Bold"/>
              </a:rPr>
              <a:t> Formative Assessments: </a:t>
            </a:r>
            <a:r>
              <a:rPr lang="en-US" sz="2596" dirty="0" smtClean="0">
                <a:solidFill>
                  <a:srgbClr val="000000"/>
                </a:solidFill>
                <a:latin typeface="DM Sans Bold"/>
              </a:rPr>
              <a:t>a </a:t>
            </a:r>
            <a:r>
              <a:rPr lang="en-US" sz="2596" dirty="0">
                <a:solidFill>
                  <a:srgbClr val="000000"/>
                </a:solidFill>
                <a:latin typeface="DM Sans Bold"/>
              </a:rPr>
              <a:t>process teachers and students use during </a:t>
            </a:r>
            <a:r>
              <a:rPr lang="en-US" sz="2596" dirty="0" smtClean="0">
                <a:solidFill>
                  <a:srgbClr val="000000"/>
                </a:solidFill>
                <a:latin typeface="DM Sans Bold"/>
              </a:rPr>
              <a:t>instruction, providing teachers with feedback and allowing them to adjust instruction based on student needs</a:t>
            </a:r>
            <a:endParaRPr lang="en-US" sz="2596" dirty="0">
              <a:solidFill>
                <a:srgbClr val="000000"/>
              </a:solidFill>
              <a:latin typeface="DM Sans Bold"/>
            </a:endParaRPr>
          </a:p>
        </p:txBody>
      </p:sp>
      <p:sp>
        <p:nvSpPr>
          <p:cNvPr id="14" name="Freeform 14"/>
          <p:cNvSpPr/>
          <p:nvPr/>
        </p:nvSpPr>
        <p:spPr>
          <a:xfrm>
            <a:off x="16980159" y="2581212"/>
            <a:ext cx="463032" cy="440302"/>
          </a:xfrm>
          <a:custGeom>
            <a:avLst/>
            <a:gdLst/>
            <a:ahLst/>
            <a:cxnLst/>
            <a:rect l="l" t="t" r="r" b="b"/>
            <a:pathLst>
              <a:path w="463032" h="440302">
                <a:moveTo>
                  <a:pt x="0" y="0"/>
                </a:moveTo>
                <a:lnTo>
                  <a:pt x="463032" y="0"/>
                </a:lnTo>
                <a:lnTo>
                  <a:pt x="463032" y="440302"/>
                </a:lnTo>
                <a:lnTo>
                  <a:pt x="0" y="44030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15" name="Freeform 15"/>
          <p:cNvSpPr/>
          <p:nvPr/>
        </p:nvSpPr>
        <p:spPr>
          <a:xfrm>
            <a:off x="12344288" y="557795"/>
            <a:ext cx="261966" cy="249106"/>
          </a:xfrm>
          <a:custGeom>
            <a:avLst/>
            <a:gdLst/>
            <a:ahLst/>
            <a:cxnLst/>
            <a:rect l="l" t="t" r="r" b="b"/>
            <a:pathLst>
              <a:path w="261966" h="249106">
                <a:moveTo>
                  <a:pt x="0" y="0"/>
                </a:moveTo>
                <a:lnTo>
                  <a:pt x="261966" y="0"/>
                </a:lnTo>
                <a:lnTo>
                  <a:pt x="261966" y="249105"/>
                </a:lnTo>
                <a:lnTo>
                  <a:pt x="0" y="24910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6" name="Freeform 16"/>
          <p:cNvSpPr/>
          <p:nvPr/>
        </p:nvSpPr>
        <p:spPr>
          <a:xfrm>
            <a:off x="12071123" y="9475570"/>
            <a:ext cx="324120" cy="308208"/>
          </a:xfrm>
          <a:custGeom>
            <a:avLst/>
            <a:gdLst/>
            <a:ahLst/>
            <a:cxnLst/>
            <a:rect l="l" t="t" r="r" b="b"/>
            <a:pathLst>
              <a:path w="324120" h="308208">
                <a:moveTo>
                  <a:pt x="0" y="0"/>
                </a:moveTo>
                <a:lnTo>
                  <a:pt x="324120" y="0"/>
                </a:lnTo>
                <a:lnTo>
                  <a:pt x="324120" y="308208"/>
                </a:lnTo>
                <a:lnTo>
                  <a:pt x="0" y="30820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7" name="Freeform 17"/>
          <p:cNvSpPr/>
          <p:nvPr/>
        </p:nvSpPr>
        <p:spPr>
          <a:xfrm>
            <a:off x="7250525" y="5621652"/>
            <a:ext cx="397259" cy="377757"/>
          </a:xfrm>
          <a:custGeom>
            <a:avLst/>
            <a:gdLst/>
            <a:ahLst/>
            <a:cxnLst/>
            <a:rect l="l" t="t" r="r" b="b"/>
            <a:pathLst>
              <a:path w="397259" h="377757">
                <a:moveTo>
                  <a:pt x="0" y="0"/>
                </a:moveTo>
                <a:lnTo>
                  <a:pt x="397258" y="0"/>
                </a:lnTo>
                <a:lnTo>
                  <a:pt x="397258" y="377757"/>
                </a:lnTo>
                <a:lnTo>
                  <a:pt x="0" y="37775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18" name="Freeform 18"/>
          <p:cNvSpPr/>
          <p:nvPr/>
        </p:nvSpPr>
        <p:spPr>
          <a:xfrm>
            <a:off x="17712695" y="5497599"/>
            <a:ext cx="260916" cy="248108"/>
          </a:xfrm>
          <a:custGeom>
            <a:avLst/>
            <a:gdLst/>
            <a:ahLst/>
            <a:cxnLst/>
            <a:rect l="l" t="t" r="r" b="b"/>
            <a:pathLst>
              <a:path w="260916" h="248108">
                <a:moveTo>
                  <a:pt x="0" y="0"/>
                </a:moveTo>
                <a:lnTo>
                  <a:pt x="260916" y="0"/>
                </a:lnTo>
                <a:lnTo>
                  <a:pt x="260916" y="248107"/>
                </a:lnTo>
                <a:lnTo>
                  <a:pt x="0" y="24810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9" name="Freeform 19"/>
          <p:cNvSpPr/>
          <p:nvPr/>
        </p:nvSpPr>
        <p:spPr>
          <a:xfrm>
            <a:off x="3168487" y="682348"/>
            <a:ext cx="466500" cy="443599"/>
          </a:xfrm>
          <a:custGeom>
            <a:avLst/>
            <a:gdLst/>
            <a:ahLst/>
            <a:cxnLst/>
            <a:rect l="l" t="t" r="r" b="b"/>
            <a:pathLst>
              <a:path w="466500" h="443599">
                <a:moveTo>
                  <a:pt x="0" y="0"/>
                </a:moveTo>
                <a:lnTo>
                  <a:pt x="466500" y="0"/>
                </a:lnTo>
                <a:lnTo>
                  <a:pt x="466500" y="443599"/>
                </a:lnTo>
                <a:lnTo>
                  <a:pt x="0" y="44359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20" name="Freeform 20"/>
          <p:cNvSpPr/>
          <p:nvPr/>
        </p:nvSpPr>
        <p:spPr>
          <a:xfrm>
            <a:off x="4222608" y="557795"/>
            <a:ext cx="2638925" cy="2038071"/>
          </a:xfrm>
          <a:custGeom>
            <a:avLst/>
            <a:gdLst/>
            <a:ahLst/>
            <a:cxnLst/>
            <a:rect l="l" t="t" r="r" b="b"/>
            <a:pathLst>
              <a:path w="2638925" h="2038071">
                <a:moveTo>
                  <a:pt x="0" y="0"/>
                </a:moveTo>
                <a:lnTo>
                  <a:pt x="2638925" y="0"/>
                </a:lnTo>
                <a:lnTo>
                  <a:pt x="2638925" y="2038071"/>
                </a:lnTo>
                <a:lnTo>
                  <a:pt x="0" y="203807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21" name="Freeform 21"/>
          <p:cNvSpPr/>
          <p:nvPr/>
        </p:nvSpPr>
        <p:spPr>
          <a:xfrm>
            <a:off x="958579" y="1811479"/>
            <a:ext cx="260916" cy="248108"/>
          </a:xfrm>
          <a:custGeom>
            <a:avLst/>
            <a:gdLst/>
            <a:ahLst/>
            <a:cxnLst/>
            <a:rect l="l" t="t" r="r" b="b"/>
            <a:pathLst>
              <a:path w="260916" h="248108">
                <a:moveTo>
                  <a:pt x="0" y="0"/>
                </a:moveTo>
                <a:lnTo>
                  <a:pt x="260916" y="0"/>
                </a:lnTo>
                <a:lnTo>
                  <a:pt x="260916" y="248107"/>
                </a:lnTo>
                <a:lnTo>
                  <a:pt x="0" y="24810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22" name="Freeform 22"/>
          <p:cNvSpPr/>
          <p:nvPr/>
        </p:nvSpPr>
        <p:spPr>
          <a:xfrm>
            <a:off x="958579" y="9134246"/>
            <a:ext cx="260916" cy="248108"/>
          </a:xfrm>
          <a:custGeom>
            <a:avLst/>
            <a:gdLst/>
            <a:ahLst/>
            <a:cxnLst/>
            <a:rect l="l" t="t" r="r" b="b"/>
            <a:pathLst>
              <a:path w="260916" h="248108">
                <a:moveTo>
                  <a:pt x="0" y="0"/>
                </a:moveTo>
                <a:lnTo>
                  <a:pt x="260916" y="0"/>
                </a:lnTo>
                <a:lnTo>
                  <a:pt x="260916" y="248108"/>
                </a:lnTo>
                <a:lnTo>
                  <a:pt x="0" y="24810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23" name="TextBox 23"/>
          <p:cNvSpPr txBox="1"/>
          <p:nvPr/>
        </p:nvSpPr>
        <p:spPr>
          <a:xfrm>
            <a:off x="8200286" y="5564166"/>
            <a:ext cx="3281764" cy="3570080"/>
          </a:xfrm>
          <a:prstGeom prst="rect">
            <a:avLst/>
          </a:prstGeom>
        </p:spPr>
        <p:txBody>
          <a:bodyPr lIns="0" tIns="0" rIns="0" bIns="0" rtlCol="0" anchor="t">
            <a:spAutoFit/>
          </a:bodyPr>
          <a:lstStyle/>
          <a:p>
            <a:pPr marL="0" lvl="0" indent="0" algn="ctr">
              <a:lnSpc>
                <a:spcPts val="3499"/>
              </a:lnSpc>
            </a:pPr>
            <a:r>
              <a:rPr lang="en-US" sz="2499" dirty="0">
                <a:solidFill>
                  <a:srgbClr val="000000"/>
                </a:solidFill>
                <a:latin typeface="DM Sans Bold"/>
              </a:rPr>
              <a:t>Common Formative Assessments: Assessments that inform </a:t>
            </a:r>
            <a:r>
              <a:rPr lang="en-US" sz="2499" dirty="0" smtClean="0">
                <a:solidFill>
                  <a:srgbClr val="000000"/>
                </a:solidFill>
                <a:latin typeface="DM Sans Bold"/>
              </a:rPr>
              <a:t>instruction, such as classwork, homework, </a:t>
            </a:r>
            <a:r>
              <a:rPr lang="en-US" sz="2499" dirty="0">
                <a:solidFill>
                  <a:srgbClr val="000000"/>
                </a:solidFill>
                <a:latin typeface="DM Sans Bold"/>
              </a:rPr>
              <a:t>practice, exit tickets, </a:t>
            </a:r>
            <a:r>
              <a:rPr lang="en-US" sz="2499" dirty="0" smtClean="0">
                <a:solidFill>
                  <a:srgbClr val="000000"/>
                </a:solidFill>
                <a:latin typeface="DM Sans Bold"/>
              </a:rPr>
              <a:t>or quizzes</a:t>
            </a:r>
            <a:r>
              <a:rPr lang="en-US" sz="2499" dirty="0">
                <a:solidFill>
                  <a:srgbClr val="000000"/>
                </a:solidFill>
                <a:latin typeface="DM Sans Bold"/>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3379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0579157" cy="8229600"/>
            <a:chOff x="0" y="0"/>
            <a:chExt cx="2917516" cy="2269556"/>
          </a:xfrm>
        </p:grpSpPr>
        <p:sp>
          <p:nvSpPr>
            <p:cNvPr id="3" name="Freeform 3"/>
            <p:cNvSpPr/>
            <p:nvPr/>
          </p:nvSpPr>
          <p:spPr>
            <a:xfrm>
              <a:off x="0" y="0"/>
              <a:ext cx="2917516" cy="2269556"/>
            </a:xfrm>
            <a:custGeom>
              <a:avLst/>
              <a:gdLst/>
              <a:ahLst/>
              <a:cxnLst/>
              <a:rect l="l" t="t" r="r" b="b"/>
              <a:pathLst>
                <a:path w="2917516" h="2269556">
                  <a:moveTo>
                    <a:pt x="2793056" y="2269556"/>
                  </a:moveTo>
                  <a:lnTo>
                    <a:pt x="124460" y="2269556"/>
                  </a:lnTo>
                  <a:cubicBezTo>
                    <a:pt x="55880" y="2269556"/>
                    <a:pt x="0" y="2213676"/>
                    <a:pt x="0" y="2145096"/>
                  </a:cubicBezTo>
                  <a:lnTo>
                    <a:pt x="0" y="124460"/>
                  </a:lnTo>
                  <a:cubicBezTo>
                    <a:pt x="0" y="55880"/>
                    <a:pt x="55880" y="0"/>
                    <a:pt x="124460" y="0"/>
                  </a:cubicBezTo>
                  <a:lnTo>
                    <a:pt x="2793056" y="0"/>
                  </a:lnTo>
                  <a:cubicBezTo>
                    <a:pt x="2861636" y="0"/>
                    <a:pt x="2917516" y="55880"/>
                    <a:pt x="2917516" y="124460"/>
                  </a:cubicBezTo>
                  <a:lnTo>
                    <a:pt x="2917516" y="2145096"/>
                  </a:lnTo>
                  <a:cubicBezTo>
                    <a:pt x="2917516" y="2213676"/>
                    <a:pt x="2861636" y="2269556"/>
                    <a:pt x="2793056" y="2269556"/>
                  </a:cubicBezTo>
                  <a:close/>
                </a:path>
              </a:pathLst>
            </a:custGeom>
            <a:solidFill>
              <a:srgbClr val="FFFFFF"/>
            </a:solidFill>
          </p:spPr>
          <p:txBody>
            <a:bodyPr/>
            <a:lstStyle/>
            <a:p>
              <a:endParaRPr lang="en-US"/>
            </a:p>
          </p:txBody>
        </p:sp>
      </p:grpSp>
      <p:sp>
        <p:nvSpPr>
          <p:cNvPr id="4" name="TextBox 4"/>
          <p:cNvSpPr txBox="1"/>
          <p:nvPr/>
        </p:nvSpPr>
        <p:spPr>
          <a:xfrm>
            <a:off x="11839282" y="4222750"/>
            <a:ext cx="5420018" cy="920750"/>
          </a:xfrm>
          <a:prstGeom prst="rect">
            <a:avLst/>
          </a:prstGeom>
        </p:spPr>
        <p:txBody>
          <a:bodyPr lIns="0" tIns="0" rIns="0" bIns="0" rtlCol="0" anchor="t">
            <a:spAutoFit/>
          </a:bodyPr>
          <a:lstStyle/>
          <a:p>
            <a:pPr marL="0" lvl="0" indent="0" algn="ctr">
              <a:lnSpc>
                <a:spcPts val="7150"/>
              </a:lnSpc>
            </a:pPr>
            <a:r>
              <a:rPr lang="en-US" sz="6500" spc="-65">
                <a:solidFill>
                  <a:srgbClr val="FFFFFF"/>
                </a:solidFill>
                <a:latin typeface="DM Sans Bold"/>
              </a:rPr>
              <a:t>Benchmarks</a:t>
            </a:r>
          </a:p>
        </p:txBody>
      </p:sp>
      <p:grpSp>
        <p:nvGrpSpPr>
          <p:cNvPr id="5" name="Group 5"/>
          <p:cNvGrpSpPr/>
          <p:nvPr/>
        </p:nvGrpSpPr>
        <p:grpSpPr>
          <a:xfrm>
            <a:off x="424799" y="7721199"/>
            <a:ext cx="3458706" cy="1003712"/>
            <a:chOff x="0" y="0"/>
            <a:chExt cx="1785536" cy="518160"/>
          </a:xfrm>
        </p:grpSpPr>
        <p:sp>
          <p:nvSpPr>
            <p:cNvPr id="6" name="Freeform 6"/>
            <p:cNvSpPr/>
            <p:nvPr/>
          </p:nvSpPr>
          <p:spPr>
            <a:xfrm>
              <a:off x="6350" y="6350"/>
              <a:ext cx="1772836" cy="505460"/>
            </a:xfrm>
            <a:custGeom>
              <a:avLst/>
              <a:gdLst/>
              <a:ahLst/>
              <a:cxnLst/>
              <a:rect l="l" t="t" r="r" b="b"/>
              <a:pathLst>
                <a:path w="1772836" h="505460">
                  <a:moveTo>
                    <a:pt x="252730" y="0"/>
                  </a:moveTo>
                  <a:lnTo>
                    <a:pt x="1520106" y="0"/>
                  </a:lnTo>
                  <a:cubicBezTo>
                    <a:pt x="1659806" y="0"/>
                    <a:pt x="1772836" y="113030"/>
                    <a:pt x="1772836" y="252730"/>
                  </a:cubicBezTo>
                  <a:cubicBezTo>
                    <a:pt x="1772836" y="392430"/>
                    <a:pt x="1659806" y="505460"/>
                    <a:pt x="1520106" y="505460"/>
                  </a:cubicBezTo>
                  <a:lnTo>
                    <a:pt x="252730" y="505460"/>
                  </a:lnTo>
                  <a:cubicBezTo>
                    <a:pt x="113030" y="505460"/>
                    <a:pt x="0" y="392430"/>
                    <a:pt x="0" y="252730"/>
                  </a:cubicBezTo>
                  <a:cubicBezTo>
                    <a:pt x="0" y="113030"/>
                    <a:pt x="113030" y="0"/>
                    <a:pt x="252730" y="0"/>
                  </a:cubicBezTo>
                  <a:close/>
                </a:path>
              </a:pathLst>
            </a:custGeom>
            <a:solidFill>
              <a:srgbClr val="F36365"/>
            </a:solidFill>
          </p:spPr>
          <p:txBody>
            <a:bodyPr/>
            <a:lstStyle/>
            <a:p>
              <a:endParaRPr lang="en-US"/>
            </a:p>
          </p:txBody>
        </p:sp>
      </p:grpSp>
      <p:sp>
        <p:nvSpPr>
          <p:cNvPr id="7" name="Freeform 7"/>
          <p:cNvSpPr/>
          <p:nvPr/>
        </p:nvSpPr>
        <p:spPr>
          <a:xfrm rot="429330">
            <a:off x="691853" y="605743"/>
            <a:ext cx="1845143" cy="1994894"/>
          </a:xfrm>
          <a:custGeom>
            <a:avLst/>
            <a:gdLst/>
            <a:ahLst/>
            <a:cxnLst/>
            <a:rect l="l" t="t" r="r" b="b"/>
            <a:pathLst>
              <a:path w="1845143" h="1994894">
                <a:moveTo>
                  <a:pt x="0" y="0"/>
                </a:moveTo>
                <a:lnTo>
                  <a:pt x="1845144" y="0"/>
                </a:lnTo>
                <a:lnTo>
                  <a:pt x="1845144" y="1994894"/>
                </a:lnTo>
                <a:lnTo>
                  <a:pt x="0" y="199489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8" name="Freeform 8"/>
          <p:cNvSpPr/>
          <p:nvPr/>
        </p:nvSpPr>
        <p:spPr>
          <a:xfrm flipH="1">
            <a:off x="9300687" y="7181207"/>
            <a:ext cx="1979947" cy="1734425"/>
          </a:xfrm>
          <a:custGeom>
            <a:avLst/>
            <a:gdLst/>
            <a:ahLst/>
            <a:cxnLst/>
            <a:rect l="l" t="t" r="r" b="b"/>
            <a:pathLst>
              <a:path w="1979947" h="1734425">
                <a:moveTo>
                  <a:pt x="1979947" y="0"/>
                </a:moveTo>
                <a:lnTo>
                  <a:pt x="0" y="0"/>
                </a:lnTo>
                <a:lnTo>
                  <a:pt x="0" y="1734425"/>
                </a:lnTo>
                <a:lnTo>
                  <a:pt x="1979947" y="1734425"/>
                </a:lnTo>
                <a:lnTo>
                  <a:pt x="1979947"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9" name="TextBox 9"/>
          <p:cNvSpPr txBox="1"/>
          <p:nvPr/>
        </p:nvSpPr>
        <p:spPr>
          <a:xfrm>
            <a:off x="2142416" y="1517465"/>
            <a:ext cx="8351725" cy="7848302"/>
          </a:xfrm>
          <a:prstGeom prst="rect">
            <a:avLst/>
          </a:prstGeom>
        </p:spPr>
        <p:txBody>
          <a:bodyPr lIns="0" tIns="0" rIns="0" bIns="0" rtlCol="0" anchor="t">
            <a:spAutoFit/>
          </a:bodyPr>
          <a:lstStyle/>
          <a:p>
            <a:pPr algn="ctr">
              <a:lnSpc>
                <a:spcPts val="6777"/>
              </a:lnSpc>
            </a:pPr>
            <a:r>
              <a:rPr lang="en-US" sz="4840" dirty="0">
                <a:solidFill>
                  <a:srgbClr val="133795"/>
                </a:solidFill>
                <a:latin typeface="Canva Sans"/>
              </a:rPr>
              <a:t>Discrete and measurable learning objectives by which to demonstrate proficiency.  </a:t>
            </a:r>
            <a:endParaRPr lang="en-US" sz="4840" dirty="0" smtClean="0">
              <a:solidFill>
                <a:srgbClr val="133795"/>
              </a:solidFill>
              <a:latin typeface="Canva Sans"/>
            </a:endParaRPr>
          </a:p>
          <a:p>
            <a:pPr algn="ctr">
              <a:lnSpc>
                <a:spcPts val="6777"/>
              </a:lnSpc>
            </a:pPr>
            <a:r>
              <a:rPr lang="en-US" sz="4000" dirty="0" smtClean="0">
                <a:solidFill>
                  <a:srgbClr val="133795"/>
                </a:solidFill>
                <a:latin typeface="Canva Sans"/>
              </a:rPr>
              <a:t>Some of the SAU 7 benchmarks (</a:t>
            </a:r>
            <a:r>
              <a:rPr lang="en-US" sz="4000" dirty="0" err="1" smtClean="0">
                <a:solidFill>
                  <a:srgbClr val="133795"/>
                </a:solidFill>
                <a:latin typeface="Canva Sans"/>
              </a:rPr>
              <a:t>AIMSweb</a:t>
            </a:r>
            <a:r>
              <a:rPr lang="en-US" sz="4000" dirty="0">
                <a:solidFill>
                  <a:srgbClr val="133795"/>
                </a:solidFill>
                <a:latin typeface="Canva Sans"/>
              </a:rPr>
              <a:t> </a:t>
            </a:r>
            <a:r>
              <a:rPr lang="en-US" sz="4000" dirty="0" smtClean="0">
                <a:solidFill>
                  <a:srgbClr val="133795"/>
                </a:solidFill>
                <a:latin typeface="Canva Sans"/>
              </a:rPr>
              <a:t>&amp; STAR, for example) are given in the Fall, Winter, and Spring.</a:t>
            </a:r>
            <a:endParaRPr lang="en-US" sz="4000" dirty="0">
              <a:solidFill>
                <a:srgbClr val="133795"/>
              </a:solidFill>
              <a:latin typeface="Canva Sans"/>
            </a:endParaRPr>
          </a:p>
          <a:p>
            <a:pPr algn="ctr">
              <a:lnSpc>
                <a:spcPts val="6777"/>
              </a:lnSpc>
            </a:pPr>
            <a:endParaRPr lang="en-US" sz="3200" dirty="0">
              <a:solidFill>
                <a:srgbClr val="133795"/>
              </a:solidFill>
              <a:latin typeface="Canv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33795"/>
        </a:solidFill>
        <a:effectLst/>
      </p:bgPr>
    </p:bg>
    <p:spTree>
      <p:nvGrpSpPr>
        <p:cNvPr id="1" name=""/>
        <p:cNvGrpSpPr/>
        <p:nvPr/>
      </p:nvGrpSpPr>
      <p:grpSpPr>
        <a:xfrm>
          <a:off x="0" y="0"/>
          <a:ext cx="0" cy="0"/>
          <a:chOff x="0" y="0"/>
          <a:chExt cx="0" cy="0"/>
        </a:xfrm>
      </p:grpSpPr>
      <p:sp>
        <p:nvSpPr>
          <p:cNvPr id="2" name="TextBox 2"/>
          <p:cNvSpPr txBox="1"/>
          <p:nvPr/>
        </p:nvSpPr>
        <p:spPr>
          <a:xfrm>
            <a:off x="3691077" y="266700"/>
            <a:ext cx="10905845" cy="3390900"/>
          </a:xfrm>
          <a:prstGeom prst="rect">
            <a:avLst/>
          </a:prstGeom>
        </p:spPr>
        <p:txBody>
          <a:bodyPr lIns="0" tIns="0" rIns="0" bIns="0" rtlCol="0" anchor="t">
            <a:spAutoFit/>
          </a:bodyPr>
          <a:lstStyle/>
          <a:p>
            <a:pPr marL="0" lvl="0" indent="0" algn="ctr">
              <a:lnSpc>
                <a:spcPts val="13200"/>
              </a:lnSpc>
              <a:spcBef>
                <a:spcPct val="0"/>
              </a:spcBef>
            </a:pPr>
            <a:r>
              <a:rPr lang="en-US" sz="12000" spc="-120" dirty="0">
                <a:solidFill>
                  <a:srgbClr val="FFFFFF"/>
                </a:solidFill>
                <a:latin typeface="DM Sans Bold"/>
              </a:rPr>
              <a:t>Transferrable Skills</a:t>
            </a:r>
          </a:p>
        </p:txBody>
      </p:sp>
      <p:sp>
        <p:nvSpPr>
          <p:cNvPr id="3" name="Freeform 3"/>
          <p:cNvSpPr/>
          <p:nvPr/>
        </p:nvSpPr>
        <p:spPr>
          <a:xfrm>
            <a:off x="14014139" y="8310057"/>
            <a:ext cx="261966" cy="249106"/>
          </a:xfrm>
          <a:custGeom>
            <a:avLst/>
            <a:gdLst/>
            <a:ahLst/>
            <a:cxnLst/>
            <a:rect l="l" t="t" r="r" b="b"/>
            <a:pathLst>
              <a:path w="261966" h="249106">
                <a:moveTo>
                  <a:pt x="0" y="0"/>
                </a:moveTo>
                <a:lnTo>
                  <a:pt x="261966" y="0"/>
                </a:lnTo>
                <a:lnTo>
                  <a:pt x="261966" y="249105"/>
                </a:lnTo>
                <a:lnTo>
                  <a:pt x="0" y="24910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4" name="Freeform 4"/>
          <p:cNvSpPr/>
          <p:nvPr/>
        </p:nvSpPr>
        <p:spPr>
          <a:xfrm>
            <a:off x="16258765" y="7624885"/>
            <a:ext cx="1465725" cy="2522078"/>
          </a:xfrm>
          <a:custGeom>
            <a:avLst/>
            <a:gdLst/>
            <a:ahLst/>
            <a:cxnLst/>
            <a:rect l="l" t="t" r="r" b="b"/>
            <a:pathLst>
              <a:path w="1465725" h="2522078">
                <a:moveTo>
                  <a:pt x="0" y="0"/>
                </a:moveTo>
                <a:lnTo>
                  <a:pt x="1465725" y="0"/>
                </a:lnTo>
                <a:lnTo>
                  <a:pt x="1465725" y="2522077"/>
                </a:lnTo>
                <a:lnTo>
                  <a:pt x="0" y="252207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5" name="Freeform 5"/>
          <p:cNvSpPr/>
          <p:nvPr/>
        </p:nvSpPr>
        <p:spPr>
          <a:xfrm>
            <a:off x="16177238" y="6536139"/>
            <a:ext cx="324120" cy="308208"/>
          </a:xfrm>
          <a:custGeom>
            <a:avLst/>
            <a:gdLst/>
            <a:ahLst/>
            <a:cxnLst/>
            <a:rect l="l" t="t" r="r" b="b"/>
            <a:pathLst>
              <a:path w="324120" h="308208">
                <a:moveTo>
                  <a:pt x="0" y="0"/>
                </a:moveTo>
                <a:lnTo>
                  <a:pt x="324119" y="0"/>
                </a:lnTo>
                <a:lnTo>
                  <a:pt x="324119" y="308209"/>
                </a:lnTo>
                <a:lnTo>
                  <a:pt x="0" y="30820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6" name="Freeform 6"/>
          <p:cNvSpPr/>
          <p:nvPr/>
        </p:nvSpPr>
        <p:spPr>
          <a:xfrm>
            <a:off x="6359871" y="7624887"/>
            <a:ext cx="397259" cy="377757"/>
          </a:xfrm>
          <a:custGeom>
            <a:avLst/>
            <a:gdLst/>
            <a:ahLst/>
            <a:cxnLst/>
            <a:rect l="l" t="t" r="r" b="b"/>
            <a:pathLst>
              <a:path w="397259" h="377757">
                <a:moveTo>
                  <a:pt x="0" y="0"/>
                </a:moveTo>
                <a:lnTo>
                  <a:pt x="397259" y="0"/>
                </a:lnTo>
                <a:lnTo>
                  <a:pt x="397259" y="377757"/>
                </a:lnTo>
                <a:lnTo>
                  <a:pt x="0" y="37775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Freeform 7"/>
          <p:cNvSpPr/>
          <p:nvPr/>
        </p:nvSpPr>
        <p:spPr>
          <a:xfrm>
            <a:off x="565862" y="5143500"/>
            <a:ext cx="260916" cy="248108"/>
          </a:xfrm>
          <a:custGeom>
            <a:avLst/>
            <a:gdLst/>
            <a:ahLst/>
            <a:cxnLst/>
            <a:rect l="l" t="t" r="r" b="b"/>
            <a:pathLst>
              <a:path w="260916" h="248108">
                <a:moveTo>
                  <a:pt x="0" y="0"/>
                </a:moveTo>
                <a:lnTo>
                  <a:pt x="260916" y="0"/>
                </a:lnTo>
                <a:lnTo>
                  <a:pt x="260916" y="248108"/>
                </a:lnTo>
                <a:lnTo>
                  <a:pt x="0" y="24810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3780403" y="1319021"/>
            <a:ext cx="466500" cy="443599"/>
          </a:xfrm>
          <a:custGeom>
            <a:avLst/>
            <a:gdLst/>
            <a:ahLst/>
            <a:cxnLst/>
            <a:rect l="l" t="t" r="r" b="b"/>
            <a:pathLst>
              <a:path w="466500" h="443599">
                <a:moveTo>
                  <a:pt x="0" y="0"/>
                </a:moveTo>
                <a:lnTo>
                  <a:pt x="466500" y="0"/>
                </a:lnTo>
                <a:lnTo>
                  <a:pt x="466500" y="443599"/>
                </a:lnTo>
                <a:lnTo>
                  <a:pt x="0" y="44359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9" name="Freeform 9"/>
          <p:cNvSpPr/>
          <p:nvPr/>
        </p:nvSpPr>
        <p:spPr>
          <a:xfrm>
            <a:off x="7079001" y="2229846"/>
            <a:ext cx="260916" cy="248108"/>
          </a:xfrm>
          <a:custGeom>
            <a:avLst/>
            <a:gdLst/>
            <a:ahLst/>
            <a:cxnLst/>
            <a:rect l="l" t="t" r="r" b="b"/>
            <a:pathLst>
              <a:path w="260916" h="248108">
                <a:moveTo>
                  <a:pt x="0" y="0"/>
                </a:moveTo>
                <a:lnTo>
                  <a:pt x="260916" y="0"/>
                </a:lnTo>
                <a:lnTo>
                  <a:pt x="260916" y="248107"/>
                </a:lnTo>
                <a:lnTo>
                  <a:pt x="0" y="24810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0" name="Freeform 10"/>
          <p:cNvSpPr/>
          <p:nvPr/>
        </p:nvSpPr>
        <p:spPr>
          <a:xfrm>
            <a:off x="3098470" y="9010192"/>
            <a:ext cx="260916" cy="248108"/>
          </a:xfrm>
          <a:custGeom>
            <a:avLst/>
            <a:gdLst/>
            <a:ahLst/>
            <a:cxnLst/>
            <a:rect l="l" t="t" r="r" b="b"/>
            <a:pathLst>
              <a:path w="260916" h="248108">
                <a:moveTo>
                  <a:pt x="0" y="0"/>
                </a:moveTo>
                <a:lnTo>
                  <a:pt x="260917" y="0"/>
                </a:lnTo>
                <a:lnTo>
                  <a:pt x="260917" y="248108"/>
                </a:lnTo>
                <a:lnTo>
                  <a:pt x="0" y="24810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2" name="Freeform 12"/>
          <p:cNvSpPr/>
          <p:nvPr/>
        </p:nvSpPr>
        <p:spPr>
          <a:xfrm rot="713200">
            <a:off x="319061" y="6605850"/>
            <a:ext cx="2638925" cy="2038071"/>
          </a:xfrm>
          <a:custGeom>
            <a:avLst/>
            <a:gdLst/>
            <a:ahLst/>
            <a:cxnLst/>
            <a:rect l="l" t="t" r="r" b="b"/>
            <a:pathLst>
              <a:path w="2638925" h="2038071">
                <a:moveTo>
                  <a:pt x="0" y="0"/>
                </a:moveTo>
                <a:lnTo>
                  <a:pt x="2638925" y="0"/>
                </a:lnTo>
                <a:lnTo>
                  <a:pt x="2638925" y="2038071"/>
                </a:lnTo>
                <a:lnTo>
                  <a:pt x="0" y="2038071"/>
                </a:lnTo>
                <a:lnTo>
                  <a:pt x="0" y="0"/>
                </a:lnTo>
                <a:close/>
              </a:path>
            </a:pathLst>
          </a:custGeom>
          <a:blipFill>
            <a:blip r:embed="rId10">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13" name="Freeform 13"/>
          <p:cNvSpPr/>
          <p:nvPr/>
        </p:nvSpPr>
        <p:spPr>
          <a:xfrm rot="1332900">
            <a:off x="16107921" y="1953460"/>
            <a:ext cx="1917849" cy="2549191"/>
          </a:xfrm>
          <a:custGeom>
            <a:avLst/>
            <a:gdLst/>
            <a:ahLst/>
            <a:cxnLst/>
            <a:rect l="l" t="t" r="r" b="b"/>
            <a:pathLst>
              <a:path w="1917849" h="2549191">
                <a:moveTo>
                  <a:pt x="0" y="0"/>
                </a:moveTo>
                <a:lnTo>
                  <a:pt x="1917850" y="0"/>
                </a:lnTo>
                <a:lnTo>
                  <a:pt x="1917850" y="2549190"/>
                </a:lnTo>
                <a:lnTo>
                  <a:pt x="0" y="254919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en-US"/>
          </a:p>
        </p:txBody>
      </p:sp>
      <p:sp>
        <p:nvSpPr>
          <p:cNvPr id="14" name="Freeform 14"/>
          <p:cNvSpPr/>
          <p:nvPr/>
        </p:nvSpPr>
        <p:spPr>
          <a:xfrm>
            <a:off x="257184" y="573278"/>
            <a:ext cx="2259487" cy="2224481"/>
          </a:xfrm>
          <a:custGeom>
            <a:avLst/>
            <a:gdLst/>
            <a:ahLst/>
            <a:cxnLst/>
            <a:rect l="l" t="t" r="r" b="b"/>
            <a:pathLst>
              <a:path w="2259487" h="2224481">
                <a:moveTo>
                  <a:pt x="0" y="0"/>
                </a:moveTo>
                <a:lnTo>
                  <a:pt x="2259487" y="0"/>
                </a:lnTo>
                <a:lnTo>
                  <a:pt x="2259487" y="2224481"/>
                </a:lnTo>
                <a:lnTo>
                  <a:pt x="0" y="2224481"/>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endParaRPr lang="en-US"/>
          </a:p>
        </p:txBody>
      </p:sp>
      <p:sp>
        <p:nvSpPr>
          <p:cNvPr id="15" name="Freeform 15"/>
          <p:cNvSpPr/>
          <p:nvPr/>
        </p:nvSpPr>
        <p:spPr>
          <a:xfrm>
            <a:off x="16501357" y="1028700"/>
            <a:ext cx="397259" cy="377757"/>
          </a:xfrm>
          <a:custGeom>
            <a:avLst/>
            <a:gdLst/>
            <a:ahLst/>
            <a:cxnLst/>
            <a:rect l="l" t="t" r="r" b="b"/>
            <a:pathLst>
              <a:path w="397259" h="377757">
                <a:moveTo>
                  <a:pt x="0" y="0"/>
                </a:moveTo>
                <a:lnTo>
                  <a:pt x="397259" y="0"/>
                </a:lnTo>
                <a:lnTo>
                  <a:pt x="397259" y="377757"/>
                </a:lnTo>
                <a:lnTo>
                  <a:pt x="0" y="37775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6" name="Freeform 16"/>
          <p:cNvSpPr/>
          <p:nvPr/>
        </p:nvSpPr>
        <p:spPr>
          <a:xfrm>
            <a:off x="13239956" y="2414005"/>
            <a:ext cx="260916" cy="248108"/>
          </a:xfrm>
          <a:custGeom>
            <a:avLst/>
            <a:gdLst/>
            <a:ahLst/>
            <a:cxnLst/>
            <a:rect l="l" t="t" r="r" b="b"/>
            <a:pathLst>
              <a:path w="260916" h="248108">
                <a:moveTo>
                  <a:pt x="0" y="0"/>
                </a:moveTo>
                <a:lnTo>
                  <a:pt x="260916" y="0"/>
                </a:lnTo>
                <a:lnTo>
                  <a:pt x="260916" y="248108"/>
                </a:lnTo>
                <a:lnTo>
                  <a:pt x="0" y="24810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grpSp>
        <p:nvGrpSpPr>
          <p:cNvPr id="17" name="Group 17"/>
          <p:cNvGrpSpPr/>
          <p:nvPr/>
        </p:nvGrpSpPr>
        <p:grpSpPr>
          <a:xfrm>
            <a:off x="3332338" y="3513093"/>
            <a:ext cx="12364861" cy="6507207"/>
            <a:chOff x="0" y="0"/>
            <a:chExt cx="5827061" cy="2827481"/>
          </a:xfrm>
        </p:grpSpPr>
        <p:sp>
          <p:nvSpPr>
            <p:cNvPr id="18" name="Freeform 18"/>
            <p:cNvSpPr/>
            <p:nvPr/>
          </p:nvSpPr>
          <p:spPr>
            <a:xfrm>
              <a:off x="0" y="0"/>
              <a:ext cx="5827061" cy="2827481"/>
            </a:xfrm>
            <a:custGeom>
              <a:avLst/>
              <a:gdLst/>
              <a:ahLst/>
              <a:cxnLst/>
              <a:rect l="l" t="t" r="r" b="b"/>
              <a:pathLst>
                <a:path w="5827061" h="2827481">
                  <a:moveTo>
                    <a:pt x="5702601" y="2827481"/>
                  </a:moveTo>
                  <a:lnTo>
                    <a:pt x="124460" y="2827481"/>
                  </a:lnTo>
                  <a:cubicBezTo>
                    <a:pt x="55880" y="2827481"/>
                    <a:pt x="0" y="2771601"/>
                    <a:pt x="0" y="2703021"/>
                  </a:cubicBezTo>
                  <a:lnTo>
                    <a:pt x="0" y="124460"/>
                  </a:lnTo>
                  <a:cubicBezTo>
                    <a:pt x="0" y="55880"/>
                    <a:pt x="55880" y="0"/>
                    <a:pt x="124460" y="0"/>
                  </a:cubicBezTo>
                  <a:lnTo>
                    <a:pt x="5702601" y="0"/>
                  </a:lnTo>
                  <a:cubicBezTo>
                    <a:pt x="5771181" y="0"/>
                    <a:pt x="5827061" y="55880"/>
                    <a:pt x="5827061" y="124460"/>
                  </a:cubicBezTo>
                  <a:lnTo>
                    <a:pt x="5827061" y="2703021"/>
                  </a:lnTo>
                  <a:cubicBezTo>
                    <a:pt x="5827061" y="2771601"/>
                    <a:pt x="5771181" y="2827481"/>
                    <a:pt x="5702601" y="2827481"/>
                  </a:cubicBezTo>
                  <a:close/>
                </a:path>
              </a:pathLst>
            </a:custGeom>
            <a:solidFill>
              <a:srgbClr val="FFFFFF"/>
            </a:solidFill>
          </p:spPr>
          <p:txBody>
            <a:bodyPr/>
            <a:lstStyle/>
            <a:p>
              <a:endParaRPr lang="en-US"/>
            </a:p>
          </p:txBody>
        </p:sp>
      </p:grpSp>
      <p:sp>
        <p:nvSpPr>
          <p:cNvPr id="19" name="TextBox 19"/>
          <p:cNvSpPr txBox="1"/>
          <p:nvPr/>
        </p:nvSpPr>
        <p:spPr>
          <a:xfrm>
            <a:off x="3480187" y="3638125"/>
            <a:ext cx="12069162" cy="6104235"/>
          </a:xfrm>
          <a:prstGeom prst="rect">
            <a:avLst/>
          </a:prstGeom>
        </p:spPr>
        <p:txBody>
          <a:bodyPr wrap="square" lIns="0" tIns="0" rIns="0" bIns="0" rtlCol="0" anchor="t">
            <a:spAutoFit/>
          </a:bodyPr>
          <a:lstStyle/>
          <a:p>
            <a:pPr algn="ctr">
              <a:lnSpc>
                <a:spcPts val="6777"/>
              </a:lnSpc>
            </a:pPr>
            <a:r>
              <a:rPr lang="en-US" sz="4400" dirty="0">
                <a:solidFill>
                  <a:srgbClr val="133795"/>
                </a:solidFill>
                <a:latin typeface="Canva Sans"/>
              </a:rPr>
              <a:t>This is a set of skills that </a:t>
            </a:r>
            <a:r>
              <a:rPr lang="en-US" sz="4400" dirty="0" smtClean="0">
                <a:solidFill>
                  <a:srgbClr val="133795"/>
                </a:solidFill>
                <a:latin typeface="Canva Sans"/>
              </a:rPr>
              <a:t>grows </a:t>
            </a:r>
            <a:r>
              <a:rPr lang="en-US" sz="4400" dirty="0">
                <a:solidFill>
                  <a:srgbClr val="133795"/>
                </a:solidFill>
                <a:latin typeface="Canva Sans"/>
              </a:rPr>
              <a:t>developmentally with the student through the child's learning experiences.  These are the </a:t>
            </a:r>
            <a:r>
              <a:rPr lang="en-US" sz="4400" dirty="0" smtClean="0">
                <a:solidFill>
                  <a:srgbClr val="133795"/>
                </a:solidFill>
                <a:latin typeface="Canva Sans"/>
              </a:rPr>
              <a:t>habits-of-work </a:t>
            </a:r>
            <a:r>
              <a:rPr lang="en-US" sz="4400" dirty="0">
                <a:solidFill>
                  <a:srgbClr val="133795"/>
                </a:solidFill>
                <a:latin typeface="Canva Sans"/>
              </a:rPr>
              <a:t>skills that the student will need beyond their school </a:t>
            </a:r>
            <a:r>
              <a:rPr lang="en-US" sz="4400" dirty="0" smtClean="0">
                <a:solidFill>
                  <a:srgbClr val="133795"/>
                </a:solidFill>
                <a:latin typeface="Canva Sans"/>
              </a:rPr>
              <a:t>career, such as communication, collaboration, and self-direction.</a:t>
            </a:r>
            <a:endParaRPr lang="en-US" sz="4400" dirty="0">
              <a:solidFill>
                <a:srgbClr val="133795"/>
              </a:solidFill>
              <a:latin typeface="Canva Sans"/>
            </a:endParaRPr>
          </a:p>
        </p:txBody>
      </p:sp>
      <p:sp>
        <p:nvSpPr>
          <p:cNvPr id="11" name="Freeform 11"/>
          <p:cNvSpPr/>
          <p:nvPr/>
        </p:nvSpPr>
        <p:spPr>
          <a:xfrm rot="-823125">
            <a:off x="2941595" y="2861332"/>
            <a:ext cx="733922" cy="1644292"/>
          </a:xfrm>
          <a:custGeom>
            <a:avLst/>
            <a:gdLst/>
            <a:ahLst/>
            <a:cxnLst/>
            <a:rect l="l" t="t" r="r" b="b"/>
            <a:pathLst>
              <a:path w="733922" h="1644292">
                <a:moveTo>
                  <a:pt x="0" y="0"/>
                </a:moveTo>
                <a:lnTo>
                  <a:pt x="733922" y="0"/>
                </a:lnTo>
                <a:lnTo>
                  <a:pt x="733922" y="1644292"/>
                </a:lnTo>
                <a:lnTo>
                  <a:pt x="0" y="1644292"/>
                </a:lnTo>
                <a:lnTo>
                  <a:pt x="0" y="0"/>
                </a:lnTo>
                <a:close/>
              </a:path>
            </a:pathLst>
          </a:custGeom>
          <a:blipFill>
            <a:blip r:embed="rId18">
              <a:extLst>
                <a:ext uri="{96DAC541-7B7A-43D3-8B79-37D633B846F1}">
                  <asvg:svgBlip xmlns=""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33795"/>
        </a:solidFill>
        <a:effectLst/>
      </p:bgPr>
    </p:bg>
    <p:spTree>
      <p:nvGrpSpPr>
        <p:cNvPr id="1" name=""/>
        <p:cNvGrpSpPr/>
        <p:nvPr/>
      </p:nvGrpSpPr>
      <p:grpSpPr>
        <a:xfrm>
          <a:off x="0" y="0"/>
          <a:ext cx="0" cy="0"/>
          <a:chOff x="0" y="0"/>
          <a:chExt cx="0" cy="0"/>
        </a:xfrm>
      </p:grpSpPr>
      <p:grpSp>
        <p:nvGrpSpPr>
          <p:cNvPr id="2" name="Group 2"/>
          <p:cNvGrpSpPr/>
          <p:nvPr/>
        </p:nvGrpSpPr>
        <p:grpSpPr>
          <a:xfrm>
            <a:off x="625926" y="1028657"/>
            <a:ext cx="6994074" cy="8534196"/>
            <a:chOff x="0" y="0"/>
            <a:chExt cx="1809956" cy="2269556"/>
          </a:xfrm>
        </p:grpSpPr>
        <p:sp>
          <p:nvSpPr>
            <p:cNvPr id="3" name="Freeform 3"/>
            <p:cNvSpPr/>
            <p:nvPr/>
          </p:nvSpPr>
          <p:spPr>
            <a:xfrm>
              <a:off x="0" y="0"/>
              <a:ext cx="1809956" cy="2269556"/>
            </a:xfrm>
            <a:custGeom>
              <a:avLst/>
              <a:gdLst/>
              <a:ahLst/>
              <a:cxnLst/>
              <a:rect l="l" t="t" r="r" b="b"/>
              <a:pathLst>
                <a:path w="1809956" h="2269556">
                  <a:moveTo>
                    <a:pt x="1685496" y="2269556"/>
                  </a:moveTo>
                  <a:lnTo>
                    <a:pt x="124460" y="2269556"/>
                  </a:lnTo>
                  <a:cubicBezTo>
                    <a:pt x="55880" y="2269556"/>
                    <a:pt x="0" y="2213676"/>
                    <a:pt x="0" y="2145096"/>
                  </a:cubicBezTo>
                  <a:lnTo>
                    <a:pt x="0" y="124460"/>
                  </a:lnTo>
                  <a:cubicBezTo>
                    <a:pt x="0" y="55880"/>
                    <a:pt x="55880" y="0"/>
                    <a:pt x="124460" y="0"/>
                  </a:cubicBezTo>
                  <a:lnTo>
                    <a:pt x="1685496" y="0"/>
                  </a:lnTo>
                  <a:cubicBezTo>
                    <a:pt x="1754076" y="0"/>
                    <a:pt x="1809956" y="55880"/>
                    <a:pt x="1809956" y="124460"/>
                  </a:cubicBezTo>
                  <a:lnTo>
                    <a:pt x="1809956" y="2145096"/>
                  </a:lnTo>
                  <a:cubicBezTo>
                    <a:pt x="1809956" y="2213676"/>
                    <a:pt x="1754076" y="2269556"/>
                    <a:pt x="1685496" y="2269556"/>
                  </a:cubicBezTo>
                  <a:close/>
                </a:path>
              </a:pathLst>
            </a:custGeom>
            <a:solidFill>
              <a:srgbClr val="FFFFFF"/>
            </a:solidFill>
          </p:spPr>
          <p:txBody>
            <a:bodyPr/>
            <a:lstStyle/>
            <a:p>
              <a:endParaRPr lang="en-US"/>
            </a:p>
          </p:txBody>
        </p:sp>
      </p:grpSp>
      <p:sp>
        <p:nvSpPr>
          <p:cNvPr id="4" name="Freeform 4"/>
          <p:cNvSpPr/>
          <p:nvPr/>
        </p:nvSpPr>
        <p:spPr>
          <a:xfrm>
            <a:off x="16125699" y="4102656"/>
            <a:ext cx="1871417" cy="2386198"/>
          </a:xfrm>
          <a:custGeom>
            <a:avLst/>
            <a:gdLst/>
            <a:ahLst/>
            <a:cxnLst/>
            <a:rect l="l" t="t" r="r" b="b"/>
            <a:pathLst>
              <a:path w="1871417" h="2386198">
                <a:moveTo>
                  <a:pt x="0" y="0"/>
                </a:moveTo>
                <a:lnTo>
                  <a:pt x="1871416" y="0"/>
                </a:lnTo>
                <a:lnTo>
                  <a:pt x="1871416" y="2386199"/>
                </a:lnTo>
                <a:lnTo>
                  <a:pt x="0" y="238619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8603616" y="3453430"/>
            <a:ext cx="7474176" cy="1069975"/>
          </a:xfrm>
          <a:prstGeom prst="rect">
            <a:avLst/>
          </a:prstGeom>
        </p:spPr>
        <p:txBody>
          <a:bodyPr lIns="0" tIns="0" rIns="0" bIns="0" rtlCol="0" anchor="t">
            <a:spAutoFit/>
          </a:bodyPr>
          <a:lstStyle/>
          <a:p>
            <a:pPr marL="0" lvl="0" indent="0" algn="ctr">
              <a:lnSpc>
                <a:spcPts val="8000"/>
              </a:lnSpc>
            </a:pPr>
            <a:r>
              <a:rPr lang="en-US" sz="8000" dirty="0">
                <a:solidFill>
                  <a:srgbClr val="FFFFFF"/>
                </a:solidFill>
                <a:latin typeface="DM Sans Bold"/>
              </a:rPr>
              <a:t>Differentiation</a:t>
            </a:r>
          </a:p>
        </p:txBody>
      </p:sp>
      <p:sp>
        <p:nvSpPr>
          <p:cNvPr id="6" name="Freeform 6"/>
          <p:cNvSpPr/>
          <p:nvPr/>
        </p:nvSpPr>
        <p:spPr>
          <a:xfrm>
            <a:off x="9267383" y="4498289"/>
            <a:ext cx="261966" cy="249106"/>
          </a:xfrm>
          <a:custGeom>
            <a:avLst/>
            <a:gdLst/>
            <a:ahLst/>
            <a:cxnLst/>
            <a:rect l="l" t="t" r="r" b="b"/>
            <a:pathLst>
              <a:path w="261966" h="249106">
                <a:moveTo>
                  <a:pt x="0" y="0"/>
                </a:moveTo>
                <a:lnTo>
                  <a:pt x="261966" y="0"/>
                </a:lnTo>
                <a:lnTo>
                  <a:pt x="261966" y="249106"/>
                </a:lnTo>
                <a:lnTo>
                  <a:pt x="0" y="24910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7" name="Freeform 7"/>
          <p:cNvSpPr/>
          <p:nvPr/>
        </p:nvSpPr>
        <p:spPr>
          <a:xfrm>
            <a:off x="17577338" y="6752251"/>
            <a:ext cx="241412" cy="229561"/>
          </a:xfrm>
          <a:custGeom>
            <a:avLst/>
            <a:gdLst/>
            <a:ahLst/>
            <a:cxnLst/>
            <a:rect l="l" t="t" r="r" b="b"/>
            <a:pathLst>
              <a:path w="241412" h="229561">
                <a:moveTo>
                  <a:pt x="0" y="0"/>
                </a:moveTo>
                <a:lnTo>
                  <a:pt x="241412" y="0"/>
                </a:lnTo>
                <a:lnTo>
                  <a:pt x="241412" y="229561"/>
                </a:lnTo>
                <a:lnTo>
                  <a:pt x="0" y="22956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8617727" y="8719218"/>
            <a:ext cx="324120" cy="308208"/>
          </a:xfrm>
          <a:custGeom>
            <a:avLst/>
            <a:gdLst/>
            <a:ahLst/>
            <a:cxnLst/>
            <a:rect l="l" t="t" r="r" b="b"/>
            <a:pathLst>
              <a:path w="324120" h="308208">
                <a:moveTo>
                  <a:pt x="0" y="0"/>
                </a:moveTo>
                <a:lnTo>
                  <a:pt x="324120" y="0"/>
                </a:lnTo>
                <a:lnTo>
                  <a:pt x="324120" y="308208"/>
                </a:lnTo>
                <a:lnTo>
                  <a:pt x="0" y="30820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9" name="Freeform 9"/>
          <p:cNvSpPr/>
          <p:nvPr/>
        </p:nvSpPr>
        <p:spPr>
          <a:xfrm>
            <a:off x="17688292" y="1414924"/>
            <a:ext cx="260916" cy="248108"/>
          </a:xfrm>
          <a:custGeom>
            <a:avLst/>
            <a:gdLst/>
            <a:ahLst/>
            <a:cxnLst/>
            <a:rect l="l" t="t" r="r" b="b"/>
            <a:pathLst>
              <a:path w="260916" h="248108">
                <a:moveTo>
                  <a:pt x="0" y="0"/>
                </a:moveTo>
                <a:lnTo>
                  <a:pt x="260916" y="0"/>
                </a:lnTo>
                <a:lnTo>
                  <a:pt x="260916" y="248108"/>
                </a:lnTo>
                <a:lnTo>
                  <a:pt x="0" y="2481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0" name="Freeform 10"/>
          <p:cNvSpPr/>
          <p:nvPr/>
        </p:nvSpPr>
        <p:spPr>
          <a:xfrm>
            <a:off x="6859857" y="684352"/>
            <a:ext cx="466500" cy="443599"/>
          </a:xfrm>
          <a:custGeom>
            <a:avLst/>
            <a:gdLst/>
            <a:ahLst/>
            <a:cxnLst/>
            <a:rect l="l" t="t" r="r" b="b"/>
            <a:pathLst>
              <a:path w="466500" h="443599">
                <a:moveTo>
                  <a:pt x="0" y="0"/>
                </a:moveTo>
                <a:lnTo>
                  <a:pt x="466500" y="0"/>
                </a:lnTo>
                <a:lnTo>
                  <a:pt x="466500" y="443600"/>
                </a:lnTo>
                <a:lnTo>
                  <a:pt x="0" y="4436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1" name="Freeform 11"/>
          <p:cNvSpPr/>
          <p:nvPr/>
        </p:nvSpPr>
        <p:spPr>
          <a:xfrm>
            <a:off x="16324161" y="333294"/>
            <a:ext cx="197241" cy="187559"/>
          </a:xfrm>
          <a:custGeom>
            <a:avLst/>
            <a:gdLst/>
            <a:ahLst/>
            <a:cxnLst/>
            <a:rect l="l" t="t" r="r" b="b"/>
            <a:pathLst>
              <a:path w="197241" h="187559">
                <a:moveTo>
                  <a:pt x="0" y="0"/>
                </a:moveTo>
                <a:lnTo>
                  <a:pt x="197241" y="0"/>
                </a:lnTo>
                <a:lnTo>
                  <a:pt x="197241" y="187558"/>
                </a:lnTo>
                <a:lnTo>
                  <a:pt x="0" y="18755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2" name="Freeform 12"/>
          <p:cNvSpPr/>
          <p:nvPr/>
        </p:nvSpPr>
        <p:spPr>
          <a:xfrm rot="-1171152">
            <a:off x="8599339" y="5968280"/>
            <a:ext cx="1508383" cy="1981854"/>
          </a:xfrm>
          <a:custGeom>
            <a:avLst/>
            <a:gdLst/>
            <a:ahLst/>
            <a:cxnLst/>
            <a:rect l="l" t="t" r="r" b="b"/>
            <a:pathLst>
              <a:path w="1508383" h="1981854">
                <a:moveTo>
                  <a:pt x="0" y="0"/>
                </a:moveTo>
                <a:lnTo>
                  <a:pt x="1508383" y="0"/>
                </a:lnTo>
                <a:lnTo>
                  <a:pt x="1508383" y="1981854"/>
                </a:lnTo>
                <a:lnTo>
                  <a:pt x="0" y="198185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3" name="TextBox 13"/>
          <p:cNvSpPr txBox="1"/>
          <p:nvPr/>
        </p:nvSpPr>
        <p:spPr>
          <a:xfrm>
            <a:off x="740142" y="1407543"/>
            <a:ext cx="6616024" cy="7776424"/>
          </a:xfrm>
          <a:prstGeom prst="rect">
            <a:avLst/>
          </a:prstGeom>
        </p:spPr>
        <p:txBody>
          <a:bodyPr lIns="0" tIns="0" rIns="0" bIns="0" rtlCol="0" anchor="t">
            <a:spAutoFit/>
          </a:bodyPr>
          <a:lstStyle/>
          <a:p>
            <a:pPr algn="ctr">
              <a:lnSpc>
                <a:spcPts val="8755"/>
              </a:lnSpc>
            </a:pPr>
            <a:r>
              <a:rPr lang="en-US" sz="4800" dirty="0">
                <a:solidFill>
                  <a:srgbClr val="133795"/>
                </a:solidFill>
                <a:latin typeface="Canva Sans"/>
              </a:rPr>
              <a:t>The </a:t>
            </a:r>
            <a:r>
              <a:rPr lang="en-US" sz="4800" dirty="0" smtClean="0">
                <a:solidFill>
                  <a:srgbClr val="133795"/>
                </a:solidFill>
                <a:latin typeface="Canva Sans"/>
              </a:rPr>
              <a:t>process of applying various strategies to lessons in order to meet student’s needs, interests, and strengths.</a:t>
            </a:r>
            <a:endParaRPr lang="en-US" sz="4800" dirty="0">
              <a:solidFill>
                <a:srgbClr val="133795"/>
              </a:solidFill>
              <a:latin typeface="Canva Sans"/>
            </a:endParaRPr>
          </a:p>
        </p:txBody>
      </p:sp>
      <p:sp>
        <p:nvSpPr>
          <p:cNvPr id="14" name="Freeform 14"/>
          <p:cNvSpPr/>
          <p:nvPr/>
        </p:nvSpPr>
        <p:spPr>
          <a:xfrm>
            <a:off x="11883642" y="6867031"/>
            <a:ext cx="3077438" cy="2695822"/>
          </a:xfrm>
          <a:custGeom>
            <a:avLst/>
            <a:gdLst/>
            <a:ahLst/>
            <a:cxnLst/>
            <a:rect l="l" t="t" r="r" b="b"/>
            <a:pathLst>
              <a:path w="3077438" h="2695822">
                <a:moveTo>
                  <a:pt x="0" y="0"/>
                </a:moveTo>
                <a:lnTo>
                  <a:pt x="3077438" y="0"/>
                </a:lnTo>
                <a:lnTo>
                  <a:pt x="3077438" y="2695822"/>
                </a:lnTo>
                <a:lnTo>
                  <a:pt x="0" y="269582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15" name="Freeform 15"/>
          <p:cNvSpPr/>
          <p:nvPr/>
        </p:nvSpPr>
        <p:spPr>
          <a:xfrm>
            <a:off x="8436520" y="499069"/>
            <a:ext cx="1923693" cy="2079819"/>
          </a:xfrm>
          <a:custGeom>
            <a:avLst/>
            <a:gdLst/>
            <a:ahLst/>
            <a:cxnLst/>
            <a:rect l="l" t="t" r="r" b="b"/>
            <a:pathLst>
              <a:path w="1923693" h="2079819">
                <a:moveTo>
                  <a:pt x="0" y="0"/>
                </a:moveTo>
                <a:lnTo>
                  <a:pt x="1923693" y="0"/>
                </a:lnTo>
                <a:lnTo>
                  <a:pt x="1923693" y="2079818"/>
                </a:lnTo>
                <a:lnTo>
                  <a:pt x="0" y="2079818"/>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3E4"/>
        </a:solidFill>
        <a:effectLst/>
      </p:bgPr>
    </p:bg>
    <p:spTree>
      <p:nvGrpSpPr>
        <p:cNvPr id="1" name=""/>
        <p:cNvGrpSpPr/>
        <p:nvPr/>
      </p:nvGrpSpPr>
      <p:grpSpPr>
        <a:xfrm>
          <a:off x="0" y="0"/>
          <a:ext cx="0" cy="0"/>
          <a:chOff x="0" y="0"/>
          <a:chExt cx="0" cy="0"/>
        </a:xfrm>
      </p:grpSpPr>
      <p:sp>
        <p:nvSpPr>
          <p:cNvPr id="2" name="Freeform 2"/>
          <p:cNvSpPr/>
          <p:nvPr/>
        </p:nvSpPr>
        <p:spPr>
          <a:xfrm>
            <a:off x="16054405" y="2090015"/>
            <a:ext cx="1871417" cy="2386198"/>
          </a:xfrm>
          <a:custGeom>
            <a:avLst/>
            <a:gdLst/>
            <a:ahLst/>
            <a:cxnLst/>
            <a:rect l="l" t="t" r="r" b="b"/>
            <a:pathLst>
              <a:path w="1871417" h="2386198">
                <a:moveTo>
                  <a:pt x="0" y="0"/>
                </a:moveTo>
                <a:lnTo>
                  <a:pt x="1871416" y="0"/>
                </a:lnTo>
                <a:lnTo>
                  <a:pt x="1871416" y="2386198"/>
                </a:lnTo>
                <a:lnTo>
                  <a:pt x="0" y="238619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9398366" y="4073525"/>
            <a:ext cx="7474176" cy="1069975"/>
          </a:xfrm>
          <a:prstGeom prst="rect">
            <a:avLst/>
          </a:prstGeom>
        </p:spPr>
        <p:txBody>
          <a:bodyPr lIns="0" tIns="0" rIns="0" bIns="0" rtlCol="0" anchor="t">
            <a:spAutoFit/>
          </a:bodyPr>
          <a:lstStyle/>
          <a:p>
            <a:pPr marL="0" lvl="0" indent="0" algn="ctr">
              <a:lnSpc>
                <a:spcPts val="8000"/>
              </a:lnSpc>
            </a:pPr>
            <a:r>
              <a:rPr lang="en-US" sz="8000">
                <a:solidFill>
                  <a:srgbClr val="133795"/>
                </a:solidFill>
                <a:latin typeface="DM Sans Bold"/>
              </a:rPr>
              <a:t>Rubric</a:t>
            </a:r>
          </a:p>
        </p:txBody>
      </p:sp>
      <p:grpSp>
        <p:nvGrpSpPr>
          <p:cNvPr id="4" name="Group 4"/>
          <p:cNvGrpSpPr/>
          <p:nvPr/>
        </p:nvGrpSpPr>
        <p:grpSpPr>
          <a:xfrm>
            <a:off x="14967142" y="6917053"/>
            <a:ext cx="2143912" cy="2341247"/>
            <a:chOff x="0" y="0"/>
            <a:chExt cx="1338278" cy="1461460"/>
          </a:xfrm>
        </p:grpSpPr>
        <p:sp>
          <p:nvSpPr>
            <p:cNvPr id="5" name="Freeform 5"/>
            <p:cNvSpPr/>
            <p:nvPr/>
          </p:nvSpPr>
          <p:spPr>
            <a:xfrm>
              <a:off x="0" y="0"/>
              <a:ext cx="1338278" cy="1461460"/>
            </a:xfrm>
            <a:custGeom>
              <a:avLst/>
              <a:gdLst/>
              <a:ahLst/>
              <a:cxnLst/>
              <a:rect l="l" t="t" r="r" b="b"/>
              <a:pathLst>
                <a:path w="1338278" h="1461460">
                  <a:moveTo>
                    <a:pt x="1213818" y="1461459"/>
                  </a:moveTo>
                  <a:lnTo>
                    <a:pt x="124460" y="1461459"/>
                  </a:lnTo>
                  <a:cubicBezTo>
                    <a:pt x="55880" y="1461459"/>
                    <a:pt x="0" y="1405580"/>
                    <a:pt x="0" y="1336999"/>
                  </a:cubicBezTo>
                  <a:lnTo>
                    <a:pt x="0" y="124460"/>
                  </a:lnTo>
                  <a:cubicBezTo>
                    <a:pt x="0" y="55880"/>
                    <a:pt x="55880" y="0"/>
                    <a:pt x="124460" y="0"/>
                  </a:cubicBezTo>
                  <a:lnTo>
                    <a:pt x="1213818" y="0"/>
                  </a:lnTo>
                  <a:cubicBezTo>
                    <a:pt x="1282398" y="0"/>
                    <a:pt x="1338278" y="55880"/>
                    <a:pt x="1338278" y="124460"/>
                  </a:cubicBezTo>
                  <a:lnTo>
                    <a:pt x="1338278" y="1337000"/>
                  </a:lnTo>
                  <a:cubicBezTo>
                    <a:pt x="1338278" y="1405580"/>
                    <a:pt x="1282398" y="1461460"/>
                    <a:pt x="1213818" y="1461460"/>
                  </a:cubicBezTo>
                  <a:close/>
                </a:path>
              </a:pathLst>
            </a:custGeom>
            <a:solidFill>
              <a:srgbClr val="F4C64F"/>
            </a:solidFill>
          </p:spPr>
          <p:txBody>
            <a:bodyPr/>
            <a:lstStyle/>
            <a:p>
              <a:endParaRPr lang="en-US"/>
            </a:p>
          </p:txBody>
        </p:sp>
      </p:grpSp>
      <p:sp>
        <p:nvSpPr>
          <p:cNvPr id="6" name="Freeform 6"/>
          <p:cNvSpPr/>
          <p:nvPr/>
        </p:nvSpPr>
        <p:spPr>
          <a:xfrm rot="-1454238">
            <a:off x="14672814" y="6757882"/>
            <a:ext cx="1432934" cy="534094"/>
          </a:xfrm>
          <a:custGeom>
            <a:avLst/>
            <a:gdLst/>
            <a:ahLst/>
            <a:cxnLst/>
            <a:rect l="l" t="t" r="r" b="b"/>
            <a:pathLst>
              <a:path w="1432934" h="534094">
                <a:moveTo>
                  <a:pt x="0" y="0"/>
                </a:moveTo>
                <a:lnTo>
                  <a:pt x="1432934" y="0"/>
                </a:lnTo>
                <a:lnTo>
                  <a:pt x="1432934" y="534093"/>
                </a:lnTo>
                <a:lnTo>
                  <a:pt x="0" y="5340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12227505" y="6917053"/>
            <a:ext cx="2143912" cy="2341247"/>
            <a:chOff x="0" y="0"/>
            <a:chExt cx="1338278" cy="1461460"/>
          </a:xfrm>
        </p:grpSpPr>
        <p:sp>
          <p:nvSpPr>
            <p:cNvPr id="8" name="Freeform 8"/>
            <p:cNvSpPr/>
            <p:nvPr/>
          </p:nvSpPr>
          <p:spPr>
            <a:xfrm>
              <a:off x="0" y="0"/>
              <a:ext cx="1338278" cy="1461460"/>
            </a:xfrm>
            <a:custGeom>
              <a:avLst/>
              <a:gdLst/>
              <a:ahLst/>
              <a:cxnLst/>
              <a:rect l="l" t="t" r="r" b="b"/>
              <a:pathLst>
                <a:path w="1338278" h="1461460">
                  <a:moveTo>
                    <a:pt x="1213818" y="1461459"/>
                  </a:moveTo>
                  <a:lnTo>
                    <a:pt x="124460" y="1461459"/>
                  </a:lnTo>
                  <a:cubicBezTo>
                    <a:pt x="55880" y="1461459"/>
                    <a:pt x="0" y="1405580"/>
                    <a:pt x="0" y="1336999"/>
                  </a:cubicBezTo>
                  <a:lnTo>
                    <a:pt x="0" y="124460"/>
                  </a:lnTo>
                  <a:cubicBezTo>
                    <a:pt x="0" y="55880"/>
                    <a:pt x="55880" y="0"/>
                    <a:pt x="124460" y="0"/>
                  </a:cubicBezTo>
                  <a:lnTo>
                    <a:pt x="1213818" y="0"/>
                  </a:lnTo>
                  <a:cubicBezTo>
                    <a:pt x="1282398" y="0"/>
                    <a:pt x="1338278" y="55880"/>
                    <a:pt x="1338278" y="124460"/>
                  </a:cubicBezTo>
                  <a:lnTo>
                    <a:pt x="1338278" y="1337000"/>
                  </a:lnTo>
                  <a:cubicBezTo>
                    <a:pt x="1338278" y="1405580"/>
                    <a:pt x="1282398" y="1461460"/>
                    <a:pt x="1213818" y="1461460"/>
                  </a:cubicBezTo>
                  <a:close/>
                </a:path>
              </a:pathLst>
            </a:custGeom>
            <a:solidFill>
              <a:srgbClr val="F4C64F"/>
            </a:solidFill>
          </p:spPr>
          <p:txBody>
            <a:bodyPr/>
            <a:lstStyle/>
            <a:p>
              <a:endParaRPr lang="en-US"/>
            </a:p>
          </p:txBody>
        </p:sp>
      </p:grpSp>
      <p:sp>
        <p:nvSpPr>
          <p:cNvPr id="9" name="Freeform 9"/>
          <p:cNvSpPr/>
          <p:nvPr/>
        </p:nvSpPr>
        <p:spPr>
          <a:xfrm rot="-1454238">
            <a:off x="11933177" y="6757882"/>
            <a:ext cx="1432934" cy="534094"/>
          </a:xfrm>
          <a:custGeom>
            <a:avLst/>
            <a:gdLst/>
            <a:ahLst/>
            <a:cxnLst/>
            <a:rect l="l" t="t" r="r" b="b"/>
            <a:pathLst>
              <a:path w="1432934" h="534094">
                <a:moveTo>
                  <a:pt x="0" y="0"/>
                </a:moveTo>
                <a:lnTo>
                  <a:pt x="1432934" y="0"/>
                </a:lnTo>
                <a:lnTo>
                  <a:pt x="1432934" y="534093"/>
                </a:lnTo>
                <a:lnTo>
                  <a:pt x="0" y="53409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0" name="Freeform 10"/>
          <p:cNvSpPr/>
          <p:nvPr/>
        </p:nvSpPr>
        <p:spPr>
          <a:xfrm>
            <a:off x="9267383" y="4498289"/>
            <a:ext cx="261966" cy="249106"/>
          </a:xfrm>
          <a:custGeom>
            <a:avLst/>
            <a:gdLst/>
            <a:ahLst/>
            <a:cxnLst/>
            <a:rect l="l" t="t" r="r" b="b"/>
            <a:pathLst>
              <a:path w="261966" h="249106">
                <a:moveTo>
                  <a:pt x="0" y="0"/>
                </a:moveTo>
                <a:lnTo>
                  <a:pt x="261966" y="0"/>
                </a:lnTo>
                <a:lnTo>
                  <a:pt x="261966" y="249106"/>
                </a:lnTo>
                <a:lnTo>
                  <a:pt x="0" y="24910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1" name="Freeform 11"/>
          <p:cNvSpPr/>
          <p:nvPr/>
        </p:nvSpPr>
        <p:spPr>
          <a:xfrm>
            <a:off x="17577338" y="6752251"/>
            <a:ext cx="241412" cy="229561"/>
          </a:xfrm>
          <a:custGeom>
            <a:avLst/>
            <a:gdLst/>
            <a:ahLst/>
            <a:cxnLst/>
            <a:rect l="l" t="t" r="r" b="b"/>
            <a:pathLst>
              <a:path w="241412" h="229561">
                <a:moveTo>
                  <a:pt x="0" y="0"/>
                </a:moveTo>
                <a:lnTo>
                  <a:pt x="241412" y="0"/>
                </a:lnTo>
                <a:lnTo>
                  <a:pt x="241412" y="229561"/>
                </a:lnTo>
                <a:lnTo>
                  <a:pt x="0" y="22956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2" name="Freeform 12"/>
          <p:cNvSpPr/>
          <p:nvPr/>
        </p:nvSpPr>
        <p:spPr>
          <a:xfrm>
            <a:off x="8617727" y="8719218"/>
            <a:ext cx="324120" cy="308208"/>
          </a:xfrm>
          <a:custGeom>
            <a:avLst/>
            <a:gdLst/>
            <a:ahLst/>
            <a:cxnLst/>
            <a:rect l="l" t="t" r="r" b="b"/>
            <a:pathLst>
              <a:path w="324120" h="308208">
                <a:moveTo>
                  <a:pt x="0" y="0"/>
                </a:moveTo>
                <a:lnTo>
                  <a:pt x="324120" y="0"/>
                </a:lnTo>
                <a:lnTo>
                  <a:pt x="324120" y="308208"/>
                </a:lnTo>
                <a:lnTo>
                  <a:pt x="0" y="30820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3" name="Freeform 13"/>
          <p:cNvSpPr/>
          <p:nvPr/>
        </p:nvSpPr>
        <p:spPr>
          <a:xfrm>
            <a:off x="17688292" y="1414924"/>
            <a:ext cx="260916" cy="248108"/>
          </a:xfrm>
          <a:custGeom>
            <a:avLst/>
            <a:gdLst/>
            <a:ahLst/>
            <a:cxnLst/>
            <a:rect l="l" t="t" r="r" b="b"/>
            <a:pathLst>
              <a:path w="260916" h="248108">
                <a:moveTo>
                  <a:pt x="0" y="0"/>
                </a:moveTo>
                <a:lnTo>
                  <a:pt x="260916" y="0"/>
                </a:lnTo>
                <a:lnTo>
                  <a:pt x="260916" y="248108"/>
                </a:lnTo>
                <a:lnTo>
                  <a:pt x="0" y="24810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4" name="Freeform 14"/>
          <p:cNvSpPr/>
          <p:nvPr/>
        </p:nvSpPr>
        <p:spPr>
          <a:xfrm>
            <a:off x="6859857" y="684352"/>
            <a:ext cx="466500" cy="443599"/>
          </a:xfrm>
          <a:custGeom>
            <a:avLst/>
            <a:gdLst/>
            <a:ahLst/>
            <a:cxnLst/>
            <a:rect l="l" t="t" r="r" b="b"/>
            <a:pathLst>
              <a:path w="466500" h="443599">
                <a:moveTo>
                  <a:pt x="0" y="0"/>
                </a:moveTo>
                <a:lnTo>
                  <a:pt x="466500" y="0"/>
                </a:lnTo>
                <a:lnTo>
                  <a:pt x="466500" y="443600"/>
                </a:lnTo>
                <a:lnTo>
                  <a:pt x="0" y="44360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5" name="Freeform 15"/>
          <p:cNvSpPr/>
          <p:nvPr/>
        </p:nvSpPr>
        <p:spPr>
          <a:xfrm>
            <a:off x="16324161" y="333294"/>
            <a:ext cx="197241" cy="187559"/>
          </a:xfrm>
          <a:custGeom>
            <a:avLst/>
            <a:gdLst/>
            <a:ahLst/>
            <a:cxnLst/>
            <a:rect l="l" t="t" r="r" b="b"/>
            <a:pathLst>
              <a:path w="197241" h="187559">
                <a:moveTo>
                  <a:pt x="0" y="0"/>
                </a:moveTo>
                <a:lnTo>
                  <a:pt x="197241" y="0"/>
                </a:lnTo>
                <a:lnTo>
                  <a:pt x="197241" y="187558"/>
                </a:lnTo>
                <a:lnTo>
                  <a:pt x="0" y="18755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6" name="Freeform 16"/>
          <p:cNvSpPr/>
          <p:nvPr/>
        </p:nvSpPr>
        <p:spPr>
          <a:xfrm>
            <a:off x="538677" y="2940563"/>
            <a:ext cx="260916" cy="248108"/>
          </a:xfrm>
          <a:custGeom>
            <a:avLst/>
            <a:gdLst/>
            <a:ahLst/>
            <a:cxnLst/>
            <a:rect l="l" t="t" r="r" b="b"/>
            <a:pathLst>
              <a:path w="260916" h="248108">
                <a:moveTo>
                  <a:pt x="0" y="0"/>
                </a:moveTo>
                <a:lnTo>
                  <a:pt x="260916" y="0"/>
                </a:lnTo>
                <a:lnTo>
                  <a:pt x="260916" y="248108"/>
                </a:lnTo>
                <a:lnTo>
                  <a:pt x="0" y="24810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grpSp>
        <p:nvGrpSpPr>
          <p:cNvPr id="17" name="Group 17"/>
          <p:cNvGrpSpPr/>
          <p:nvPr/>
        </p:nvGrpSpPr>
        <p:grpSpPr>
          <a:xfrm>
            <a:off x="1028700" y="1028700"/>
            <a:ext cx="6563051" cy="8229600"/>
            <a:chOff x="0" y="0"/>
            <a:chExt cx="1809956" cy="2269556"/>
          </a:xfrm>
        </p:grpSpPr>
        <p:sp>
          <p:nvSpPr>
            <p:cNvPr id="18" name="Freeform 18"/>
            <p:cNvSpPr/>
            <p:nvPr/>
          </p:nvSpPr>
          <p:spPr>
            <a:xfrm>
              <a:off x="0" y="0"/>
              <a:ext cx="1809956" cy="2269556"/>
            </a:xfrm>
            <a:custGeom>
              <a:avLst/>
              <a:gdLst/>
              <a:ahLst/>
              <a:cxnLst/>
              <a:rect l="l" t="t" r="r" b="b"/>
              <a:pathLst>
                <a:path w="1809956" h="2269556">
                  <a:moveTo>
                    <a:pt x="1685496" y="2269556"/>
                  </a:moveTo>
                  <a:lnTo>
                    <a:pt x="124460" y="2269556"/>
                  </a:lnTo>
                  <a:cubicBezTo>
                    <a:pt x="55880" y="2269556"/>
                    <a:pt x="0" y="2213676"/>
                    <a:pt x="0" y="2145096"/>
                  </a:cubicBezTo>
                  <a:lnTo>
                    <a:pt x="0" y="124460"/>
                  </a:lnTo>
                  <a:cubicBezTo>
                    <a:pt x="0" y="55880"/>
                    <a:pt x="55880" y="0"/>
                    <a:pt x="124460" y="0"/>
                  </a:cubicBezTo>
                  <a:lnTo>
                    <a:pt x="1685496" y="0"/>
                  </a:lnTo>
                  <a:cubicBezTo>
                    <a:pt x="1754076" y="0"/>
                    <a:pt x="1809956" y="55880"/>
                    <a:pt x="1809956" y="124460"/>
                  </a:cubicBezTo>
                  <a:lnTo>
                    <a:pt x="1809956" y="2145096"/>
                  </a:lnTo>
                  <a:cubicBezTo>
                    <a:pt x="1809956" y="2213676"/>
                    <a:pt x="1754076" y="2269556"/>
                    <a:pt x="1685496" y="2269556"/>
                  </a:cubicBezTo>
                  <a:close/>
                </a:path>
              </a:pathLst>
            </a:custGeom>
            <a:solidFill>
              <a:srgbClr val="FFFFFF"/>
            </a:solidFill>
          </p:spPr>
          <p:txBody>
            <a:bodyPr/>
            <a:lstStyle/>
            <a:p>
              <a:endParaRPr lang="en-US"/>
            </a:p>
          </p:txBody>
        </p:sp>
      </p:grpSp>
      <p:sp>
        <p:nvSpPr>
          <p:cNvPr id="19" name="TextBox 19"/>
          <p:cNvSpPr txBox="1"/>
          <p:nvPr/>
        </p:nvSpPr>
        <p:spPr>
          <a:xfrm>
            <a:off x="1099857" y="1663032"/>
            <a:ext cx="6423972" cy="8079135"/>
          </a:xfrm>
          <a:prstGeom prst="rect">
            <a:avLst/>
          </a:prstGeom>
        </p:spPr>
        <p:txBody>
          <a:bodyPr lIns="0" tIns="0" rIns="0" bIns="0" rtlCol="0" anchor="t">
            <a:spAutoFit/>
          </a:bodyPr>
          <a:lstStyle/>
          <a:p>
            <a:pPr algn="ctr">
              <a:lnSpc>
                <a:spcPts val="6971"/>
              </a:lnSpc>
            </a:pPr>
            <a:r>
              <a:rPr lang="en-US" sz="4979" dirty="0">
                <a:solidFill>
                  <a:srgbClr val="000000"/>
                </a:solidFill>
                <a:latin typeface="Canva Sans"/>
              </a:rPr>
              <a:t>A scoring guide used to evaluate the quality of students' </a:t>
            </a:r>
            <a:r>
              <a:rPr lang="en-US" sz="4979" dirty="0" smtClean="0">
                <a:solidFill>
                  <a:srgbClr val="000000"/>
                </a:solidFill>
                <a:latin typeface="Canva Sans"/>
              </a:rPr>
              <a:t>work; a </a:t>
            </a:r>
            <a:r>
              <a:rPr lang="en-US" sz="4979" dirty="0">
                <a:solidFill>
                  <a:srgbClr val="000000"/>
                </a:solidFill>
                <a:latin typeface="Canva Sans"/>
              </a:rPr>
              <a:t>set of criteria for grading </a:t>
            </a:r>
            <a:r>
              <a:rPr lang="en-US" sz="4979" dirty="0" smtClean="0">
                <a:solidFill>
                  <a:srgbClr val="000000"/>
                </a:solidFill>
                <a:latin typeface="Canva Sans"/>
              </a:rPr>
              <a:t>assignments and providing feedback.</a:t>
            </a:r>
            <a:endParaRPr lang="en-US" sz="4979" dirty="0">
              <a:solidFill>
                <a:srgbClr val="000000"/>
              </a:solidFill>
              <a:latin typeface="Canva Sans"/>
            </a:endParaRPr>
          </a:p>
          <a:p>
            <a:pPr algn="ctr">
              <a:lnSpc>
                <a:spcPts val="14018"/>
              </a:lnSpc>
            </a:pPr>
            <a:endParaRPr lang="en-US" sz="4979" dirty="0">
              <a:solidFill>
                <a:srgbClr val="000000"/>
              </a:solidFill>
              <a:latin typeface="Canva Sans"/>
            </a:endParaRPr>
          </a:p>
        </p:txBody>
      </p:sp>
      <p:sp>
        <p:nvSpPr>
          <p:cNvPr id="20" name="Freeform 20"/>
          <p:cNvSpPr/>
          <p:nvPr/>
        </p:nvSpPr>
        <p:spPr>
          <a:xfrm rot="765625">
            <a:off x="8789240" y="5429226"/>
            <a:ext cx="1883424" cy="2503432"/>
          </a:xfrm>
          <a:custGeom>
            <a:avLst/>
            <a:gdLst/>
            <a:ahLst/>
            <a:cxnLst/>
            <a:rect l="l" t="t" r="r" b="b"/>
            <a:pathLst>
              <a:path w="1883424" h="2503432">
                <a:moveTo>
                  <a:pt x="0" y="0"/>
                </a:moveTo>
                <a:lnTo>
                  <a:pt x="1883424" y="0"/>
                </a:lnTo>
                <a:lnTo>
                  <a:pt x="1883424" y="2503433"/>
                </a:lnTo>
                <a:lnTo>
                  <a:pt x="0" y="250343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21" name="Freeform 21"/>
          <p:cNvSpPr/>
          <p:nvPr/>
        </p:nvSpPr>
        <p:spPr>
          <a:xfrm rot="-711948">
            <a:off x="12914202" y="2097954"/>
            <a:ext cx="1660047" cy="679196"/>
          </a:xfrm>
          <a:custGeom>
            <a:avLst/>
            <a:gdLst/>
            <a:ahLst/>
            <a:cxnLst/>
            <a:rect l="l" t="t" r="r" b="b"/>
            <a:pathLst>
              <a:path w="1660047" h="679196">
                <a:moveTo>
                  <a:pt x="0" y="0"/>
                </a:moveTo>
                <a:lnTo>
                  <a:pt x="1660047" y="0"/>
                </a:lnTo>
                <a:lnTo>
                  <a:pt x="1660047" y="679196"/>
                </a:lnTo>
                <a:lnTo>
                  <a:pt x="0" y="679196"/>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en-US"/>
          </a:p>
        </p:txBody>
      </p:sp>
      <p:sp>
        <p:nvSpPr>
          <p:cNvPr id="22" name="Freeform 22"/>
          <p:cNvSpPr/>
          <p:nvPr/>
        </p:nvSpPr>
        <p:spPr>
          <a:xfrm>
            <a:off x="10301817" y="2177255"/>
            <a:ext cx="503419" cy="478705"/>
          </a:xfrm>
          <a:custGeom>
            <a:avLst/>
            <a:gdLst/>
            <a:ahLst/>
            <a:cxnLst/>
            <a:rect l="l" t="t" r="r" b="b"/>
            <a:pathLst>
              <a:path w="503419" h="478705">
                <a:moveTo>
                  <a:pt x="0" y="0"/>
                </a:moveTo>
                <a:lnTo>
                  <a:pt x="503418" y="0"/>
                </a:lnTo>
                <a:lnTo>
                  <a:pt x="503418" y="478706"/>
                </a:lnTo>
                <a:lnTo>
                  <a:pt x="0" y="47870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500</Words>
  <Application>Microsoft Office PowerPoint</Application>
  <PresentationFormat>Custom</PresentationFormat>
  <Paragraphs>49</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Canva Sans</vt:lpstr>
      <vt:lpstr>Arial</vt:lpstr>
      <vt:lpstr>DM Sans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Competency Based Language</dc:title>
  <dc:creator>Stephanie Humphrey</dc:creator>
  <cp:lastModifiedBy>Jen Mathieu</cp:lastModifiedBy>
  <cp:revision>12</cp:revision>
  <cp:lastPrinted>2023-09-05T13:14:08Z</cp:lastPrinted>
  <dcterms:created xsi:type="dcterms:W3CDTF">2006-08-16T00:00:00Z</dcterms:created>
  <dcterms:modified xsi:type="dcterms:W3CDTF">2023-09-06T14:07:25Z</dcterms:modified>
  <dc:identifier>DAFM-4D1g_8</dc:identifier>
</cp:coreProperties>
</file>