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72" r:id="rId6"/>
    <p:sldId id="259" r:id="rId7"/>
    <p:sldId id="269" r:id="rId8"/>
    <p:sldId id="260" r:id="rId9"/>
    <p:sldId id="261" r:id="rId10"/>
    <p:sldId id="263" r:id="rId11"/>
    <p:sldId id="265" r:id="rId12"/>
    <p:sldId id="266" r:id="rId13"/>
    <p:sldId id="270" r:id="rId14"/>
    <p:sldId id="267" r:id="rId15"/>
    <p:sldId id="271"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B31F8-5E91-483C-BC50-6C6EB995EAAB}"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B31F8-5E91-483C-BC50-6C6EB995EAAB}"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B31F8-5E91-483C-BC50-6C6EB995EAAB}"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B31F8-5E91-483C-BC50-6C6EB995EAAB}"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B31F8-5E91-483C-BC50-6C6EB995EAAB}"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B31F8-5E91-483C-BC50-6C6EB995EAAB}"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31F8-5E91-483C-BC50-6C6EB995EAAB}"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B31F8-5E91-483C-BC50-6C6EB995EAAB}"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7E3CC-DBD7-4662-8347-F6A00CD695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B31F8-5E91-483C-BC50-6C6EB995EAAB}" type="datetimeFigureOut">
              <a:rPr lang="en-US" smtClean="0"/>
              <a:t>8/5/2022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7E3CC-DBD7-4662-8347-F6A00CD695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racy.junco@acboe.net" TargetMode="External"/><Relationship Id="rId2" Type="http://schemas.openxmlformats.org/officeDocument/2006/relationships/hyperlink" Target="mailto:collier.jones@acboe.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Fourth Grade</a:t>
            </a:r>
            <a:endParaRPr lang="en-US" dirty="0"/>
          </a:p>
        </p:txBody>
      </p:sp>
      <p:sp>
        <p:nvSpPr>
          <p:cNvPr id="3" name="Subtitle 2"/>
          <p:cNvSpPr>
            <a:spLocks noGrp="1"/>
          </p:cNvSpPr>
          <p:nvPr>
            <p:ph type="subTitle" idx="1"/>
          </p:nvPr>
        </p:nvSpPr>
        <p:spPr/>
        <p:txBody>
          <a:bodyPr/>
          <a:lstStyle/>
          <a:p>
            <a:r>
              <a:rPr lang="en-US" b="1" dirty="0" smtClean="0">
                <a:solidFill>
                  <a:srgbClr val="00B050"/>
                </a:solidFill>
                <a:latin typeface="Adobe Caslon Pro Bold" pitchFamily="18" charset="0"/>
              </a:rPr>
              <a:t>Mrs. Jones and Mrs. Junco</a:t>
            </a:r>
          </a:p>
          <a:p>
            <a:endParaRPr lang="en-US" dirty="0"/>
          </a:p>
        </p:txBody>
      </p:sp>
      <p:pic>
        <p:nvPicPr>
          <p:cNvPr id="4" name="Picture 3" descr="C:\Users\Papi\AppData\Local\Microsoft\Windows\Temporary Internet Files\Content.IE5\632Z7034\24954-4-apple-fruit-file[1].png"/>
          <p:cNvPicPr/>
          <p:nvPr/>
        </p:nvPicPr>
        <p:blipFill>
          <a:blip r:embed="rId2" cstate="print"/>
          <a:srcRect/>
          <a:stretch>
            <a:fillRect/>
          </a:stretch>
        </p:blipFill>
        <p:spPr bwMode="auto">
          <a:xfrm>
            <a:off x="3352800" y="4495800"/>
            <a:ext cx="2286000" cy="2209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Important:</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85000" lnSpcReduction="10000"/>
          </a:bodyPr>
          <a:lstStyle/>
          <a:p>
            <a:r>
              <a:rPr lang="en-US" dirty="0" smtClean="0"/>
              <a:t>To receive Mrs. Finch’s Sunday call-out message, the telephone number in PowerSchool must be correct.</a:t>
            </a:r>
          </a:p>
          <a:p>
            <a:r>
              <a:rPr lang="en-US" dirty="0" smtClean="0"/>
              <a:t>We are not allowing parents to eat in the lunchroom every day. </a:t>
            </a:r>
          </a:p>
          <a:p>
            <a:r>
              <a:rPr lang="en-US" dirty="0" smtClean="0"/>
              <a:t>Please make sure your child’s teachers have correct contact information, including phone numbers and emails for parents.</a:t>
            </a:r>
          </a:p>
          <a:p>
            <a:r>
              <a:rPr lang="en-US" dirty="0" smtClean="0"/>
              <a:t>Please make sure to send in written excuse even if you contact us through dojo. </a:t>
            </a:r>
          </a:p>
          <a:p>
            <a:r>
              <a:rPr lang="en-US" dirty="0" smtClean="0"/>
              <a:t>Transportation changes must be made in writing. You cannot message us through dojo.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Junco</a:t>
            </a:r>
            <a:endParaRPr lang="en-US" dirty="0"/>
          </a:p>
        </p:txBody>
      </p:sp>
      <p:sp>
        <p:nvSpPr>
          <p:cNvPr id="3" name="Content Placeholder 2"/>
          <p:cNvSpPr>
            <a:spLocks noGrp="1"/>
          </p:cNvSpPr>
          <p:nvPr>
            <p:ph idx="1"/>
          </p:nvPr>
        </p:nvSpPr>
        <p:spPr/>
        <p:txBody>
          <a:bodyPr>
            <a:normAutofit/>
          </a:bodyPr>
          <a:lstStyle/>
          <a:p>
            <a:r>
              <a:rPr lang="en-US" sz="2000" dirty="0" smtClean="0"/>
              <a:t>We will use Social Studies Weekly, along with our AL History textbook.  Some of the graded material will be online.  Students will participate in hands-on activities as well.</a:t>
            </a:r>
          </a:p>
          <a:p>
            <a:r>
              <a:rPr lang="en-US" sz="2000" dirty="0" smtClean="0"/>
              <a:t>Math will be in our new consumable textbooks, workbooks and online Reflex math program.  We will maintain math journals and participate in hands-on math activities.</a:t>
            </a:r>
          </a:p>
          <a:p>
            <a:r>
              <a:rPr lang="en-US" sz="2000" dirty="0" smtClean="0"/>
              <a:t>Our science books are consumable.  We will complete journal activities and hands-on science experiments. </a:t>
            </a:r>
          </a:p>
          <a:p>
            <a:r>
              <a:rPr lang="en-US" sz="2000" dirty="0" smtClean="0"/>
              <a:t>Students will have homework, study guides, and projects to complete.  When we do have homework or a study guide for a test, we go over it as a class and pack it in our book bags, together as a class.</a:t>
            </a:r>
          </a:p>
          <a:p>
            <a:r>
              <a:rPr lang="en-US" sz="2000" dirty="0" smtClean="0"/>
              <a:t>All assignments will be added to the student planner </a:t>
            </a:r>
            <a:r>
              <a:rPr lang="en-US" sz="2000" u="sng" dirty="0" smtClean="0"/>
              <a:t>as a class </a:t>
            </a:r>
            <a:r>
              <a:rPr lang="en-US" sz="2000" dirty="0" smtClean="0"/>
              <a:t>to keep up with assignments.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Jones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This year we will be starting a new reading series from Open Court. Each week, I will be sending home a weekly newsletter with that week’s skills. Please check your students binder daily to make sure that all papers are in the appropriate section. You may check my website as well. In addition, students will write down classwork (homework if not finished in class), tests, or important reminders in the weekly planner. </a:t>
            </a:r>
          </a:p>
          <a:p>
            <a:pPr marL="0" indent="0">
              <a:buNone/>
            </a:pPr>
            <a:endParaRPr lang="en-US" dirty="0"/>
          </a:p>
          <a:p>
            <a:pPr marL="0" indent="0">
              <a:buNone/>
            </a:pPr>
            <a:r>
              <a:rPr lang="en-US" dirty="0" smtClean="0"/>
              <a:t>*** The weekly planner will travel with the student and be used in both classes. This is a requirement per Mrs. Finch.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Documents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White Information </a:t>
            </a:r>
            <a:r>
              <a:rPr lang="en-US" dirty="0" smtClean="0"/>
              <a:t>card</a:t>
            </a:r>
          </a:p>
          <a:p>
            <a:r>
              <a:rPr lang="en-US" dirty="0" smtClean="0"/>
              <a:t>Teacher information page</a:t>
            </a:r>
          </a:p>
          <a:p>
            <a:r>
              <a:rPr lang="en-US" dirty="0" smtClean="0"/>
              <a:t>Student details (option but helpful)</a:t>
            </a:r>
            <a:endParaRPr lang="en-US" dirty="0" smtClean="0"/>
          </a:p>
          <a:p>
            <a:r>
              <a:rPr lang="en-US" dirty="0" smtClean="0"/>
              <a:t>Truancy agreement</a:t>
            </a:r>
          </a:p>
          <a:p>
            <a:r>
              <a:rPr lang="en-US" dirty="0" smtClean="0"/>
              <a:t>Daniel Pratt Elementary handbook (next to the last page)</a:t>
            </a:r>
          </a:p>
          <a:p>
            <a:r>
              <a:rPr lang="en-US" dirty="0" smtClean="0"/>
              <a:t>Free and Reduced </a:t>
            </a:r>
            <a:r>
              <a:rPr lang="en-US" dirty="0" err="1" smtClean="0"/>
              <a:t>lunchform</a:t>
            </a:r>
            <a:endParaRPr lang="en-US" dirty="0" smtClean="0"/>
          </a:p>
          <a:p>
            <a:r>
              <a:rPr lang="en-US" dirty="0" smtClean="0"/>
              <a:t>Internet, textbook, and photo forms</a:t>
            </a:r>
          </a:p>
          <a:p>
            <a:r>
              <a:rPr lang="en-US" dirty="0" smtClean="0"/>
              <a:t>Code of Conduct will come home the first week of school</a:t>
            </a:r>
            <a:endParaRPr lang="en-US" dirty="0"/>
          </a:p>
        </p:txBody>
      </p:sp>
    </p:spTree>
    <p:extLst>
      <p:ext uri="{BB962C8B-B14F-4D97-AF65-F5344CB8AC3E}">
        <p14:creationId xmlns:p14="http://schemas.microsoft.com/office/powerpoint/2010/main" val="291031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Contact</a:t>
            </a:r>
            <a:endParaRPr lang="en-US" dirty="0"/>
          </a:p>
        </p:txBody>
      </p:sp>
      <p:sp>
        <p:nvSpPr>
          <p:cNvPr id="3" name="Content Placeholder 2"/>
          <p:cNvSpPr>
            <a:spLocks noGrp="1"/>
          </p:cNvSpPr>
          <p:nvPr>
            <p:ph idx="1"/>
          </p:nvPr>
        </p:nvSpPr>
        <p:spPr/>
        <p:txBody>
          <a:bodyPr/>
          <a:lstStyle/>
          <a:p>
            <a:r>
              <a:rPr lang="en-US" dirty="0" smtClean="0">
                <a:hlinkClick r:id="rId2"/>
              </a:rPr>
              <a:t>collier.jones@acboe.net</a:t>
            </a:r>
            <a:endParaRPr lang="en-US" dirty="0" smtClean="0"/>
          </a:p>
          <a:p>
            <a:r>
              <a:rPr lang="en-US" dirty="0" smtClean="0">
                <a:hlinkClick r:id="rId3"/>
              </a:rPr>
              <a:t>tracy.junco@acboe.net</a:t>
            </a:r>
            <a:endParaRPr lang="en-US" dirty="0" smtClean="0"/>
          </a:p>
          <a:p>
            <a:r>
              <a:rPr lang="en-US" dirty="0" smtClean="0"/>
              <a:t>dpeseagles.com</a:t>
            </a:r>
          </a:p>
          <a:p>
            <a:r>
              <a:rPr lang="en-US" dirty="0" smtClean="0"/>
              <a:t>Remember to message us directly through Class Dojo. Check you students binder and planner every day and make sure they have their supplies every day.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Wish list</a:t>
            </a:r>
            <a:endParaRPr lang="en-US" dirty="0"/>
          </a:p>
        </p:txBody>
      </p:sp>
      <p:sp>
        <p:nvSpPr>
          <p:cNvPr id="3" name="Content Placeholder 2"/>
          <p:cNvSpPr>
            <a:spLocks noGrp="1"/>
          </p:cNvSpPr>
          <p:nvPr>
            <p:ph idx="1"/>
          </p:nvPr>
        </p:nvSpPr>
        <p:spPr/>
        <p:txBody>
          <a:bodyPr>
            <a:normAutofit/>
          </a:bodyPr>
          <a:lstStyle/>
          <a:p>
            <a:r>
              <a:rPr lang="en-US" dirty="0" smtClean="0"/>
              <a:t>Individually wrapped snacks</a:t>
            </a:r>
          </a:p>
          <a:p>
            <a:r>
              <a:rPr lang="en-US" dirty="0" smtClean="0"/>
              <a:t>Lysol/Clorox wipes</a:t>
            </a:r>
          </a:p>
          <a:p>
            <a:r>
              <a:rPr lang="en-US" dirty="0" smtClean="0"/>
              <a:t>Scented Plugins</a:t>
            </a:r>
          </a:p>
          <a:p>
            <a:r>
              <a:rPr lang="en-US" dirty="0" smtClean="0"/>
              <a:t>Kleenex </a:t>
            </a:r>
          </a:p>
          <a:p>
            <a:r>
              <a:rPr lang="en-US" dirty="0" smtClean="0"/>
              <a:t>Batteries</a:t>
            </a:r>
          </a:p>
          <a:p>
            <a:r>
              <a:rPr lang="en-US" dirty="0" smtClean="0"/>
              <a:t>Masking/packing tape</a:t>
            </a:r>
            <a:endParaRPr lang="en-US" dirty="0"/>
          </a:p>
          <a:p>
            <a:r>
              <a:rPr lang="en-US" dirty="0" smtClean="0"/>
              <a:t>Latex free Band-Aids (various sizes)</a:t>
            </a:r>
            <a:endParaRPr lang="en-US" dirty="0"/>
          </a:p>
          <a:p>
            <a:endParaRPr lang="en-US" dirty="0" smtClean="0"/>
          </a:p>
        </p:txBody>
      </p:sp>
    </p:spTree>
    <p:extLst>
      <p:ext uri="{BB962C8B-B14F-4D97-AF65-F5344CB8AC3E}">
        <p14:creationId xmlns:p14="http://schemas.microsoft.com/office/powerpoint/2010/main" val="21045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rPr>
              <a:t>2022-2023 Will Be The Best Year Yet!</a:t>
            </a:r>
            <a:endParaRPr lang="en-US" dirty="0">
              <a:solidFill>
                <a:schemeClr val="accent4">
                  <a:lumMod val="75000"/>
                </a:schemeClr>
              </a:solidFill>
            </a:endParaRPr>
          </a:p>
        </p:txBody>
      </p:sp>
      <p:pic>
        <p:nvPicPr>
          <p:cNvPr id="4" name="Content Placeholder 3" descr="C:\Users\Papi\AppData\Local\Microsoft\Windows\Temporary Internet Files\Content.IE5\632Z7034\confetti_PNG87015[1].png"/>
          <p:cNvPicPr>
            <a:picLocks noGrp="1"/>
          </p:cNvPicPr>
          <p:nvPr>
            <p:ph idx="1"/>
          </p:nvPr>
        </p:nvPicPr>
        <p:blipFill>
          <a:blip r:embed="rId2" cstate="print"/>
          <a:srcRect/>
          <a:stretch>
            <a:fillRect/>
          </a:stretch>
        </p:blipFill>
        <p:spPr bwMode="auto">
          <a:xfrm>
            <a:off x="1826681" y="1600200"/>
            <a:ext cx="5490638"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Our Day at Daniel Pratt!</a:t>
            </a:r>
            <a:endParaRPr lang="en-US" dirty="0">
              <a:solidFill>
                <a:schemeClr val="accent4">
                  <a:lumMod val="75000"/>
                </a:schemeClr>
              </a:solidFill>
            </a:endParaRPr>
          </a:p>
        </p:txBody>
      </p:sp>
      <p:sp>
        <p:nvSpPr>
          <p:cNvPr id="3" name="Content Placeholder 2"/>
          <p:cNvSpPr>
            <a:spLocks noGrp="1"/>
          </p:cNvSpPr>
          <p:nvPr>
            <p:ph idx="1"/>
          </p:nvPr>
        </p:nvSpPr>
        <p:spPr>
          <a:xfrm>
            <a:off x="457200" y="1371600"/>
            <a:ext cx="8229600" cy="4754563"/>
          </a:xfrm>
        </p:spPr>
        <p:txBody>
          <a:bodyPr>
            <a:normAutofit fontScale="92500"/>
          </a:bodyPr>
          <a:lstStyle/>
          <a:p>
            <a:r>
              <a:rPr lang="en-US" sz="2400" dirty="0" smtClean="0"/>
              <a:t>Doors open at 7:15.  ALL students can have breakfast!  FREE!!!</a:t>
            </a:r>
          </a:p>
          <a:p>
            <a:r>
              <a:rPr lang="en-US" sz="2400" dirty="0" smtClean="0"/>
              <a:t>Class schedules are posted on our website and in the classroom.</a:t>
            </a:r>
          </a:p>
          <a:p>
            <a:r>
              <a:rPr lang="en-US" sz="2400" dirty="0" smtClean="0"/>
              <a:t>Students will enter the classrooms at 7:45. </a:t>
            </a:r>
          </a:p>
          <a:p>
            <a:r>
              <a:rPr lang="en-US" sz="2400" dirty="0" smtClean="0"/>
              <a:t>Tardy Bell is at 8:00.</a:t>
            </a:r>
          </a:p>
          <a:p>
            <a:r>
              <a:rPr lang="en-US" sz="2400" dirty="0" smtClean="0"/>
              <a:t>PE 8:30-9:10</a:t>
            </a:r>
          </a:p>
          <a:p>
            <a:r>
              <a:rPr lang="en-US" sz="2400" dirty="0" smtClean="0"/>
              <a:t>Lunch 12:03-12:26</a:t>
            </a:r>
          </a:p>
          <a:p>
            <a:r>
              <a:rPr lang="en-US" sz="2400" dirty="0" smtClean="0"/>
              <a:t>Snack 2:35-2:50</a:t>
            </a:r>
          </a:p>
          <a:p>
            <a:r>
              <a:rPr lang="en-US" sz="2400" dirty="0" smtClean="0"/>
              <a:t>2:50- Walkers and Daycare </a:t>
            </a:r>
            <a:r>
              <a:rPr lang="en-US" sz="2400" dirty="0"/>
              <a:t>are </a:t>
            </a:r>
            <a:r>
              <a:rPr lang="en-US" sz="2400" dirty="0" smtClean="0"/>
              <a:t>dismissed.</a:t>
            </a:r>
          </a:p>
          <a:p>
            <a:r>
              <a:rPr lang="en-US" sz="2400" dirty="0" smtClean="0"/>
              <a:t>2:55- Carpool dismissed</a:t>
            </a:r>
          </a:p>
          <a:p>
            <a:r>
              <a:rPr lang="en-US" sz="2400" dirty="0" smtClean="0"/>
              <a:t>3:00-1</a:t>
            </a:r>
            <a:r>
              <a:rPr lang="en-US" sz="2400" baseline="30000" dirty="0" smtClean="0"/>
              <a:t>st</a:t>
            </a:r>
            <a:r>
              <a:rPr lang="en-US" sz="2400" dirty="0" smtClean="0"/>
              <a:t> Load Bus riders are dismissed</a:t>
            </a:r>
          </a:p>
          <a:p>
            <a:r>
              <a:rPr lang="en-US" sz="2400" dirty="0" smtClean="0"/>
              <a:t>3:05-2</a:t>
            </a:r>
            <a:r>
              <a:rPr lang="en-US" sz="2400" baseline="30000" dirty="0" smtClean="0"/>
              <a:t>nd</a:t>
            </a:r>
            <a:r>
              <a:rPr lang="en-US" sz="2400" dirty="0" smtClean="0"/>
              <a:t> Load Bus riders go to their waiting area, along with YMCA.</a:t>
            </a:r>
          </a:p>
          <a:p>
            <a:endParaRPr lang="en-US" sz="28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Carpool Tags are required.</a:t>
            </a:r>
          </a:p>
          <a:p>
            <a:r>
              <a:rPr lang="en-US" dirty="0" smtClean="0"/>
              <a:t>The front parking lot is closed until 8:00 am each morning and each afternoon from 2:30-3:15.</a:t>
            </a:r>
          </a:p>
          <a:p>
            <a:r>
              <a:rPr lang="en-US" dirty="0" smtClean="0"/>
              <a:t>Parents are allowed to walk their students to class on the first day only.</a:t>
            </a:r>
          </a:p>
          <a:p>
            <a:r>
              <a:rPr lang="en-US" dirty="0" smtClean="0"/>
              <a:t>Please do not bring fidget poppers, spinners, etc. to school.</a:t>
            </a:r>
          </a:p>
        </p:txBody>
      </p:sp>
      <p:pic>
        <p:nvPicPr>
          <p:cNvPr id="6" name="Picture 5" descr="C:\Users\Papi\AppData\Local\Microsoft\Windows\Temporary Internet Files\Content.IE5\QYQSTVU1\2-2-car-transparent[1].png"/>
          <p:cNvPicPr/>
          <p:nvPr/>
        </p:nvPicPr>
        <p:blipFill>
          <a:blip r:embed="rId2" cstate="print"/>
          <a:srcRect/>
          <a:stretch>
            <a:fillRect/>
          </a:stretch>
        </p:blipFill>
        <p:spPr bwMode="auto">
          <a:xfrm>
            <a:off x="2590800" y="152400"/>
            <a:ext cx="4191001" cy="1447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Contact </a:t>
            </a:r>
            <a:endParaRPr lang="en-US" b="1" dirty="0">
              <a:solidFill>
                <a:srgbClr val="00B0F0"/>
              </a:solidFill>
            </a:endParaRPr>
          </a:p>
        </p:txBody>
      </p:sp>
      <p:sp>
        <p:nvSpPr>
          <p:cNvPr id="3" name="Content Placeholder 2"/>
          <p:cNvSpPr>
            <a:spLocks noGrp="1"/>
          </p:cNvSpPr>
          <p:nvPr>
            <p:ph idx="1"/>
          </p:nvPr>
        </p:nvSpPr>
        <p:spPr/>
        <p:txBody>
          <a:bodyPr>
            <a:normAutofit/>
          </a:bodyPr>
          <a:lstStyle/>
          <a:p>
            <a:pPr>
              <a:buNone/>
            </a:pPr>
            <a:r>
              <a:rPr lang="en-US" sz="2400" dirty="0" smtClean="0">
                <a:latin typeface="Comic Sans MS" pitchFamily="66" charset="0"/>
              </a:rPr>
              <a:t>Our class will use class Dojo to reward good behavior and to monitor behavior that needs adjusting.  Parents need to join this app.  This will allow you to see the moment your child earns rewards or loses points for a misbehavior.  Class Dojo can also be used to send messages to the teacher privately and receive group messages from the teacher.  If your phone number changes, don’t forget to adjust it with Class Dojo so you won’t miss important information!</a:t>
            </a:r>
          </a:p>
          <a:p>
            <a:pPr algn="ctr">
              <a:buNone/>
            </a:pPr>
            <a:endParaRPr lang="en-US" sz="2400" dirty="0">
              <a:latin typeface="Comic Sans MS" pitchFamily="66" charset="0"/>
            </a:endParaRPr>
          </a:p>
        </p:txBody>
      </p:sp>
      <p:pic>
        <p:nvPicPr>
          <p:cNvPr id="4" name="Picture 3" descr="C:\Users\Papi\AppData\Local\Microsoft\Windows\Temporary Internet Files\Content.IE5\QYQSTVU1\h84YN[1].jpg"/>
          <p:cNvPicPr/>
          <p:nvPr/>
        </p:nvPicPr>
        <p:blipFill>
          <a:blip r:embed="rId2" cstate="print"/>
          <a:srcRect/>
          <a:stretch>
            <a:fillRect/>
          </a:stretch>
        </p:blipFill>
        <p:spPr bwMode="auto">
          <a:xfrm>
            <a:off x="6096000" y="228600"/>
            <a:ext cx="1066800" cy="1219200"/>
          </a:xfrm>
          <a:prstGeom prst="rect">
            <a:avLst/>
          </a:prstGeom>
          <a:noFill/>
          <a:ln w="9525">
            <a:noFill/>
            <a:miter lim="800000"/>
            <a:headEnd/>
            <a:tailEnd/>
          </a:ln>
        </p:spPr>
      </p:pic>
      <p:pic>
        <p:nvPicPr>
          <p:cNvPr id="5" name="Picture 4" descr="C:\Users\Papi\AppData\Local\Microsoft\Windows\Temporary Internet Files\Content.IE5\NVL5NB7J\LG-mobile-vm670-optimusv-large[1].png"/>
          <p:cNvPicPr/>
          <p:nvPr/>
        </p:nvPicPr>
        <p:blipFill>
          <a:blip r:embed="rId3" cstate="print"/>
          <a:srcRect/>
          <a:stretch>
            <a:fillRect/>
          </a:stretch>
        </p:blipFill>
        <p:spPr bwMode="auto">
          <a:xfrm>
            <a:off x="3962401" y="5181600"/>
            <a:ext cx="1752599" cy="167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t>Class Discipline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We will use class dojo to inform you of good and bad behavior. Students are expected to follow classroom and school rules. Students can earn points based on good behavior, being prepared, and completing classwork. However, students can lose points based on poor choices, incomplete work and being unprepared. Points are ongoing for the 9 weeks. Each week, students will earn “Fun Friday” based on Weekly points. In addition, students will earn rewards at progress report and at report card time. </a:t>
            </a:r>
            <a:endParaRPr lang="en-US" dirty="0"/>
          </a:p>
        </p:txBody>
      </p:sp>
      <p:pic>
        <p:nvPicPr>
          <p:cNvPr id="1026" name="Picture 2" descr="Class Dojo - Berrym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03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Grades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buNone/>
            </a:pPr>
            <a:r>
              <a:rPr lang="en-US" sz="2400" b="1" dirty="0" smtClean="0">
                <a:latin typeface="Comic Sans MS" pitchFamily="66" charset="0"/>
              </a:rPr>
              <a:t>Grades will be updated weekly in PowerSchool. This</a:t>
            </a:r>
          </a:p>
          <a:p>
            <a:pPr>
              <a:buNone/>
            </a:pPr>
            <a:r>
              <a:rPr lang="en-US" sz="2400" b="1" dirty="0" smtClean="0">
                <a:latin typeface="Comic Sans MS" pitchFamily="66" charset="0"/>
              </a:rPr>
              <a:t>information will be sent home as soon as all</a:t>
            </a:r>
          </a:p>
          <a:p>
            <a:pPr>
              <a:buNone/>
            </a:pPr>
            <a:r>
              <a:rPr lang="en-US" sz="2400" b="1" dirty="0" smtClean="0">
                <a:latin typeface="Comic Sans MS" pitchFamily="66" charset="0"/>
              </a:rPr>
              <a:t>enrollments are verified. Information regarding</a:t>
            </a:r>
          </a:p>
          <a:p>
            <a:pPr>
              <a:buNone/>
            </a:pPr>
            <a:r>
              <a:rPr lang="en-US" sz="2400" b="1" dirty="0" smtClean="0">
                <a:latin typeface="Comic Sans MS" pitchFamily="66" charset="0"/>
              </a:rPr>
              <a:t>PowerSchool will be sent as we receive it. </a:t>
            </a:r>
            <a:endParaRPr lang="en-US" sz="2400" dirty="0" smtClean="0">
              <a:latin typeface="Comic Sans MS" pitchFamily="66" charset="0"/>
            </a:endParaRPr>
          </a:p>
          <a:p>
            <a:pPr>
              <a:buNone/>
            </a:pPr>
            <a:endParaRPr lang="en-US" sz="2400" dirty="0">
              <a:latin typeface="Comic Sans MS" pitchFamily="66" charset="0"/>
            </a:endParaRPr>
          </a:p>
          <a:p>
            <a:pPr algn="ctr">
              <a:buNone/>
            </a:pPr>
            <a:endParaRPr lang="en-US" sz="2400" dirty="0">
              <a:latin typeface="Comic Sans MS" pitchFamily="66" charset="0"/>
            </a:endParaRPr>
          </a:p>
        </p:txBody>
      </p:sp>
      <p:pic>
        <p:nvPicPr>
          <p:cNvPr id="5" name="Picture 4" descr="C:\Users\Papi\AppData\Local\Microsoft\Windows\Temporary Internet Files\Content.IE5\NVL5NB7J\d646doc-307ab000-0a0e-491f-9bb1-a8655ad6e8aa[1].png"/>
          <p:cNvPicPr/>
          <p:nvPr/>
        </p:nvPicPr>
        <p:blipFill>
          <a:blip r:embed="rId2" cstate="print"/>
          <a:srcRect/>
          <a:stretch>
            <a:fillRect/>
          </a:stretch>
        </p:blipFill>
        <p:spPr bwMode="auto">
          <a:xfrm>
            <a:off x="1905000" y="4038600"/>
            <a:ext cx="4114800" cy="25841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Folders </a:t>
            </a:r>
            <a:endParaRPr lang="en-US" dirty="0">
              <a:solidFill>
                <a:schemeClr val="accent2">
                  <a:lumMod val="75000"/>
                </a:schemeClr>
              </a:solidFill>
            </a:endParaRPr>
          </a:p>
        </p:txBody>
      </p:sp>
      <p:sp>
        <p:nvSpPr>
          <p:cNvPr id="3" name="Content Placeholder 2"/>
          <p:cNvSpPr>
            <a:spLocks noGrp="1"/>
          </p:cNvSpPr>
          <p:nvPr>
            <p:ph idx="1"/>
          </p:nvPr>
        </p:nvSpPr>
        <p:spPr/>
        <p:txBody>
          <a:bodyPr>
            <a:noAutofit/>
          </a:bodyPr>
          <a:lstStyle/>
          <a:p>
            <a:pPr>
              <a:buNone/>
            </a:pPr>
            <a:r>
              <a:rPr lang="en-US" sz="2800" dirty="0" smtClean="0"/>
              <a:t>We will send folders home every other week.  When your child brings the folder home, it will have graded papers and any school related information inside.  Please keep these papers at home.  If any papers have a score below 60%, you will sign these and return them.  Folder will be labeled with a “Return” and “Keep” side to help keep things organized.  The folder will also have a behavior chart, so that you will know how they are doing with their Dojo points.  Please make sure you sign and return the folder the next school day.</a:t>
            </a:r>
            <a:endParaRPr lang="en-US" sz="2800" dirty="0"/>
          </a:p>
        </p:txBody>
      </p:sp>
      <p:pic>
        <p:nvPicPr>
          <p:cNvPr id="4" name="Picture 3" descr="C:\Users\Papi\AppData\Local\Microsoft\Windows\Temporary Internet Files\Content.IE5\632Z7034\Mead-Five-Star-Coupons[1].jpg"/>
          <p:cNvPicPr/>
          <p:nvPr/>
        </p:nvPicPr>
        <p:blipFill>
          <a:blip r:embed="rId2" cstate="print"/>
          <a:srcRect/>
          <a:stretch>
            <a:fillRect/>
          </a:stretch>
        </p:blipFill>
        <p:spPr bwMode="auto">
          <a:xfrm>
            <a:off x="5867400" y="7938"/>
            <a:ext cx="2667000" cy="1676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Lunch</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a:buNone/>
            </a:pPr>
            <a:r>
              <a:rPr lang="en-US" sz="3600" dirty="0" smtClean="0">
                <a:solidFill>
                  <a:schemeClr val="accent3">
                    <a:lumMod val="75000"/>
                  </a:schemeClr>
                </a:solidFill>
              </a:rPr>
              <a:t>Our lunch time is 12:03-12:26.</a:t>
            </a:r>
          </a:p>
          <a:p>
            <a:pPr>
              <a:buNone/>
            </a:pPr>
            <a:r>
              <a:rPr lang="en-US" sz="3600" dirty="0" smtClean="0">
                <a:solidFill>
                  <a:schemeClr val="accent3">
                    <a:lumMod val="75000"/>
                  </a:schemeClr>
                </a:solidFill>
              </a:rPr>
              <a:t>Lunch is not free this year. The prices are as follows:</a:t>
            </a:r>
          </a:p>
          <a:p>
            <a:pPr lvl="4"/>
            <a:r>
              <a:rPr lang="en-US" sz="3600" dirty="0" smtClean="0">
                <a:solidFill>
                  <a:schemeClr val="accent3">
                    <a:lumMod val="75000"/>
                  </a:schemeClr>
                </a:solidFill>
              </a:rPr>
              <a:t>Students: $2.75</a:t>
            </a:r>
          </a:p>
          <a:p>
            <a:pPr lvl="4"/>
            <a:r>
              <a:rPr lang="en-US" sz="3600" dirty="0" smtClean="0">
                <a:solidFill>
                  <a:schemeClr val="accent3">
                    <a:lumMod val="75000"/>
                  </a:schemeClr>
                </a:solidFill>
              </a:rPr>
              <a:t>Adult visitors: $4.25</a:t>
            </a:r>
          </a:p>
          <a:p>
            <a:pPr>
              <a:buNone/>
            </a:pPr>
            <a:endParaRPr lang="en-US" sz="3600" dirty="0" smtClean="0">
              <a:solidFill>
                <a:schemeClr val="accent3">
                  <a:lumMod val="75000"/>
                </a:schemeClr>
              </a:solidFill>
            </a:endParaRPr>
          </a:p>
          <a:p>
            <a:pPr>
              <a:buNone/>
            </a:pPr>
            <a:r>
              <a:rPr lang="en-US" sz="3600" dirty="0" smtClean="0">
                <a:solidFill>
                  <a:schemeClr val="accent3">
                    <a:lumMod val="75000"/>
                  </a:schemeClr>
                </a:solidFill>
              </a:rPr>
              <a:t>Students are allowed to purchase extras (milk,</a:t>
            </a:r>
          </a:p>
          <a:p>
            <a:pPr>
              <a:buNone/>
            </a:pPr>
            <a:r>
              <a:rPr lang="en-US" sz="3600" dirty="0" smtClean="0">
                <a:solidFill>
                  <a:schemeClr val="accent3">
                    <a:lumMod val="75000"/>
                  </a:schemeClr>
                </a:solidFill>
              </a:rPr>
              <a:t>juice/water, chips) in the lunchroom (even if they bring</a:t>
            </a:r>
          </a:p>
          <a:p>
            <a:pPr>
              <a:buNone/>
            </a:pPr>
            <a:r>
              <a:rPr lang="en-US" sz="3600" dirty="0" smtClean="0">
                <a:solidFill>
                  <a:schemeClr val="accent3">
                    <a:lumMod val="75000"/>
                  </a:schemeClr>
                </a:solidFill>
              </a:rPr>
              <a:t>their lunch from home.) Lunch money can be sent to</a:t>
            </a:r>
          </a:p>
          <a:p>
            <a:pPr>
              <a:buNone/>
            </a:pPr>
            <a:r>
              <a:rPr lang="en-US" sz="3600" dirty="0" smtClean="0">
                <a:solidFill>
                  <a:schemeClr val="accent3">
                    <a:lumMod val="75000"/>
                  </a:schemeClr>
                </a:solidFill>
              </a:rPr>
              <a:t>the classroom teacher or online through the </a:t>
            </a:r>
            <a:r>
              <a:rPr lang="en-US" sz="3600" dirty="0" err="1" smtClean="0">
                <a:solidFill>
                  <a:schemeClr val="accent3">
                    <a:lumMod val="75000"/>
                  </a:schemeClr>
                </a:solidFill>
              </a:rPr>
              <a:t>PayPams</a:t>
            </a:r>
            <a:r>
              <a:rPr lang="en-US" sz="3600" dirty="0" smtClean="0">
                <a:solidFill>
                  <a:schemeClr val="accent3">
                    <a:lumMod val="75000"/>
                  </a:schemeClr>
                </a:solidFill>
              </a:rPr>
              <a:t>.</a:t>
            </a:r>
            <a:endParaRPr lang="en-US" sz="2000" dirty="0">
              <a:solidFill>
                <a:schemeClr val="accent3">
                  <a:lumMod val="75000"/>
                </a:schemeClr>
              </a:solidFill>
            </a:endParaRPr>
          </a:p>
          <a:p>
            <a:pPr>
              <a:buNone/>
            </a:pPr>
            <a:endParaRPr lang="en-US" sz="2000" dirty="0">
              <a:solidFill>
                <a:schemeClr val="accent3">
                  <a:lumMod val="75000"/>
                </a:schemeClr>
              </a:solidFill>
            </a:endParaRPr>
          </a:p>
          <a:p>
            <a:pPr>
              <a:buNone/>
            </a:pPr>
            <a:r>
              <a:rPr lang="en-US" sz="3600" dirty="0" smtClean="0">
                <a:solidFill>
                  <a:schemeClr val="accent3">
                    <a:lumMod val="75000"/>
                  </a:schemeClr>
                </a:solidFill>
              </a:rPr>
              <a:t>Please let us know if your child has any food allergies.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Check out the Daniel Pratt Web Page!</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fontScale="92500"/>
          </a:bodyPr>
          <a:lstStyle/>
          <a:p>
            <a:pPr>
              <a:buNone/>
            </a:pPr>
            <a:r>
              <a:rPr lang="en-US" dirty="0" smtClean="0"/>
              <a:t>Our school website will have the following items:</a:t>
            </a:r>
          </a:p>
          <a:p>
            <a:r>
              <a:rPr lang="en-US" dirty="0" smtClean="0"/>
              <a:t>Lunch menu</a:t>
            </a:r>
          </a:p>
          <a:p>
            <a:r>
              <a:rPr lang="en-US" dirty="0" smtClean="0"/>
              <a:t>School calendar</a:t>
            </a:r>
          </a:p>
          <a:p>
            <a:r>
              <a:rPr lang="en-US" dirty="0" smtClean="0"/>
              <a:t>Student Handbook</a:t>
            </a:r>
          </a:p>
          <a:p>
            <a:r>
              <a:rPr lang="en-US" dirty="0" smtClean="0"/>
              <a:t>Fundraisers</a:t>
            </a:r>
          </a:p>
          <a:p>
            <a:r>
              <a:rPr lang="en-US" dirty="0" smtClean="0"/>
              <a:t>School Information</a:t>
            </a:r>
          </a:p>
          <a:p>
            <a:r>
              <a:rPr lang="en-US" dirty="0" smtClean="0"/>
              <a:t>Contact Information</a:t>
            </a:r>
          </a:p>
          <a:p>
            <a:r>
              <a:rPr lang="en-US" dirty="0" smtClean="0"/>
              <a:t>…It’s updated regularly so you’re in the know!</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1041</Words>
  <Application>Microsoft Office PowerPoint</Application>
  <PresentationFormat>On-screen Show (4:3)</PresentationFormat>
  <Paragraphs>89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Caslon Pro Bold</vt:lpstr>
      <vt:lpstr>Arial</vt:lpstr>
      <vt:lpstr>Calibri</vt:lpstr>
      <vt:lpstr>Comic Sans MS</vt:lpstr>
      <vt:lpstr>Office Theme</vt:lpstr>
      <vt:lpstr>Welcome to Fourth Grade</vt:lpstr>
      <vt:lpstr>Our Day at Daniel Pratt!</vt:lpstr>
      <vt:lpstr>PowerPoint Presentation</vt:lpstr>
      <vt:lpstr>Contact </vt:lpstr>
      <vt:lpstr>Class Discipline</vt:lpstr>
      <vt:lpstr>Grades</vt:lpstr>
      <vt:lpstr>Folders </vt:lpstr>
      <vt:lpstr>Lunch</vt:lpstr>
      <vt:lpstr>Check out the Daniel Pratt Web Page!</vt:lpstr>
      <vt:lpstr>Important:</vt:lpstr>
      <vt:lpstr>Mrs. Junco</vt:lpstr>
      <vt:lpstr>Mrs. Jones</vt:lpstr>
      <vt:lpstr>Important Documents</vt:lpstr>
      <vt:lpstr>Teacher Contact</vt:lpstr>
      <vt:lpstr>Teacher Wish list</vt:lpstr>
      <vt:lpstr>2022-2023 Will Be The Best Year Yet!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Fourth Grade</dc:title>
  <dc:creator>Papi</dc:creator>
  <cp:lastModifiedBy>Collier Jones</cp:lastModifiedBy>
  <cp:revision>16</cp:revision>
  <dcterms:created xsi:type="dcterms:W3CDTF">2021-07-30T22:17:17Z</dcterms:created>
  <dcterms:modified xsi:type="dcterms:W3CDTF">2022-08-05T09:47:45Z</dcterms:modified>
</cp:coreProperties>
</file>