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7010400" cy="9296400"/>
  <p:embeddedFontLst>
    <p:embeddedFont>
      <p:font typeface="Nunito" pitchFamily="2" charset="0"/>
      <p:regular r:id="rId25"/>
      <p:bold r:id="rId26"/>
      <p:italic r:id="rId27"/>
      <p:boldItalic r:id="rId28"/>
    </p:embeddedFont>
    <p:embeddedFont>
      <p:font typeface="Nunito Light" pitchFamily="2" charset="0"/>
      <p:regular r:id="rId29"/>
      <p:bold r:id="rId30"/>
      <p:italic r:id="rId31"/>
      <p:boldItalic r:id="rId32"/>
    </p:embeddedFont>
    <p:embeddedFont>
      <p:font typeface="Nunito Medium" panose="020B0604020202020204" charset="0"/>
      <p:regular r:id="rId33"/>
      <p:bold r:id="rId34"/>
      <p:italic r:id="rId35"/>
      <p:boldItalic r:id="rId36"/>
    </p:embeddedFont>
    <p:embeddedFont>
      <p:font typeface="Nunito SemiBold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56090e60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56090e60c_0_1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e3dfc141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e3dfc1416_0_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c831780d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c831780d7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bcbf58a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bcbf58a6e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/>
              <a:t>FIRST PART TEMPLATE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b0fb16f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b0fb16f5b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61e21c6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661e21c679_0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e594c34a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ae594c34ae_0_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5aa66ee5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5aa66ee53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b4648a5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b4648a518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61e21c67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661e21c679_0_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3ac32d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b3ac32d3c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56090e60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56090e60c_0_1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07d800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607d800fe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07d800fe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07d800fe8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e6eaea92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5e6eaea92b_0_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56090e60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56090e60c_0_1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b0fb16f5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b0fb16f5b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e5e029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e5e02952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61e21c6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61e21c679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091a1417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091a1417b_0_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36474">
              <a:buClr>
                <a:schemeClr val="dk1"/>
              </a:buClr>
              <a:buSzPts val="1600"/>
              <a:buFont typeface="Nunito Light"/>
              <a:buChar char="❖"/>
            </a:pPr>
            <a:r>
              <a:rPr lang="en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4-10: 1  Positive to undo negative.  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931774" lvl="1" indent="-336474">
              <a:spcBef>
                <a:spcPts val="1019"/>
              </a:spcBef>
              <a:spcAft>
                <a:spcPts val="1019"/>
              </a:spcAft>
              <a:buClr>
                <a:schemeClr val="dk1"/>
              </a:buClr>
              <a:buSzPts val="1600"/>
              <a:buFont typeface="Nunito Light"/>
              <a:buChar char="➢"/>
            </a:pPr>
            <a:r>
              <a:rPr lang="en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The bigger and more emotionally difficult the negative, the more we remember it and the harder it is to overcome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c831780d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c831780d7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c831780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c831780d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quaglino@smjuhs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quaglino@smjuhsd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098750" y="1407000"/>
            <a:ext cx="6946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 dirty="0">
                <a:solidFill>
                  <a:srgbClr val="274E13"/>
                </a:solidFill>
              </a:rPr>
              <a:t>Gesti</a:t>
            </a:r>
            <a:r>
              <a:rPr lang="en-US" sz="2400" b="1" u="sng" dirty="0">
                <a:solidFill>
                  <a:srgbClr val="274E13"/>
                </a:solidFill>
              </a:rPr>
              <a:t>ó</a:t>
            </a:r>
            <a:r>
              <a:rPr lang="en" sz="2400" b="1" u="sng" dirty="0">
                <a:solidFill>
                  <a:srgbClr val="274E13"/>
                </a:solidFill>
              </a:rPr>
              <a:t>n para lograr comportamientos positivos: </a:t>
            </a:r>
            <a:endParaRPr sz="2400" b="1" u="sng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274E13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Conceptos básicos para comprender y anticipar los comportamientos en casa y ser un colaborador activo del equipo del IEP</a:t>
            </a:r>
            <a:endParaRPr sz="2600" dirty="0">
              <a:solidFill>
                <a:srgbClr val="274E13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435775" y="3772426"/>
            <a:ext cx="5361300" cy="10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Kassondra Quaglino</a:t>
            </a:r>
            <a:endParaRPr sz="56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6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Especialista en conducta/BCBA, educación especial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Santa Maria Joint Union High School District</a:t>
            </a:r>
            <a:endParaRPr sz="56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0000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805-922-4573 x4308</a:t>
            </a:r>
            <a:endParaRPr sz="5600" dirty="0">
              <a:solidFill>
                <a:srgbClr val="000000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hlink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  <a:hlinkClick r:id="rId3"/>
              </a:rPr>
              <a:t>kquaglino@smjuhsd.org</a:t>
            </a:r>
            <a:endParaRPr sz="4800" dirty="0">
              <a:solidFill>
                <a:srgbClr val="000000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527375" y="1000325"/>
            <a:ext cx="8197200" cy="382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17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Las estrategias proactivas son clave para ayudar a todos a permanecer en el estado cerebral verde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9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EJEMPLO: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6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➢"/>
            </a:pPr>
            <a:r>
              <a:rPr lang="es-MX" sz="1800" dirty="0">
                <a:latin typeface="Nunito"/>
                <a:ea typeface="Nunito"/>
                <a:cs typeface="Nunito"/>
                <a:sym typeface="Nunito"/>
              </a:rPr>
              <a:t>Rutina para el comportamiento</a:t>
            </a: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es-MX" sz="1800" dirty="0">
                <a:latin typeface="Nunito"/>
                <a:ea typeface="Nunito"/>
                <a:cs typeface="Nunito"/>
                <a:sym typeface="Nunito"/>
              </a:rPr>
              <a:t>¿Qué tiene que hacer el niño, cuándo y qué tipo de recompensa recibe?</a:t>
            </a: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600" dirty="0">
              <a:latin typeface="Nunito"/>
              <a:ea typeface="Nunito"/>
              <a:cs typeface="Nunito"/>
              <a:sym typeface="Nunito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5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➢"/>
            </a:pPr>
            <a:r>
              <a:rPr lang="es-MX" sz="1800" dirty="0">
                <a:latin typeface="Nunito"/>
                <a:ea typeface="Nunito"/>
                <a:cs typeface="Nunito"/>
                <a:sym typeface="Nunito"/>
              </a:rPr>
              <a:t>Expectativas</a:t>
            </a: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es-MX" sz="1800" dirty="0">
                <a:latin typeface="Nunito"/>
                <a:ea typeface="Nunito"/>
                <a:cs typeface="Nunito"/>
                <a:sym typeface="Nunito"/>
              </a:rPr>
              <a:t>Expectativas claras y sencillas, con consecuencias claras en caso de incumplimiento (debe ser capaz de cumplirlas regularmente)</a:t>
            </a: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600" dirty="0">
              <a:latin typeface="Nunito"/>
              <a:ea typeface="Nunito"/>
              <a:cs typeface="Nunito"/>
              <a:sym typeface="Nunito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5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➢"/>
            </a:pPr>
            <a:r>
              <a:rPr lang="es-MX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Practicar estrategias en un estado regulado/tranquilo (zona verde) </a:t>
            </a:r>
            <a:endParaRPr lang="es-MX" sz="55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■"/>
            </a:pPr>
            <a:r>
              <a:rPr lang="es-MX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Hable de un acontecimiento que tendrá lugar en el futuro, ¿cuáles son las expectativas y cómo puede apoyar al estudiante?</a:t>
            </a:r>
            <a:endParaRPr lang="es-MX" sz="18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1399775" y="352600"/>
            <a:ext cx="6452400" cy="6463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b="1" dirty="0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Mantenerse en el estado cerebral verde</a:t>
            </a:r>
            <a:endParaRPr sz="2000" b="1" dirty="0">
              <a:solidFill>
                <a:srgbClr val="274E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602250" y="1148500"/>
            <a:ext cx="7939500" cy="367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❖"/>
            </a:pPr>
            <a:r>
              <a:rPr lang="es-MX" sz="19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Asistencia</a:t>
            </a:r>
            <a:r>
              <a:rPr lang="es-MX" sz="15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(el factor provocador es salir por la puerta y dirigirse a la escuela)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5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5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5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emiBold"/>
              <a:buChar char="➢"/>
            </a:pPr>
            <a:r>
              <a:rPr lang="es-MX" sz="1700" dirty="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Razones frecuentes:</a:t>
            </a: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emiBold"/>
              <a:buChar char="■"/>
            </a:pPr>
            <a:r>
              <a:rPr lang="es-MX" sz="1700" dirty="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Ansiedad - puede estar relacionada con algo en la escuela u otro</a:t>
            </a: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emiBold"/>
              <a:buChar char="■"/>
            </a:pPr>
            <a:r>
              <a:rPr lang="es-MX" sz="1700" dirty="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No es interesante</a:t>
            </a: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emiBold"/>
              <a:buChar char="■"/>
            </a:pPr>
            <a:r>
              <a:rPr lang="es-MX" sz="1700" dirty="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El estudiante sale o se acuesta tarde y no quiere levantarse</a:t>
            </a: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emiBold"/>
              <a:buChar char="➢"/>
            </a:pPr>
            <a:r>
              <a:rPr lang="es-MX" sz="1700" dirty="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Esto hace que sea más probable que el estudiante esté a la defensiva y en un estado rojo/azul cuando se le empiece a presionar para que vaya a la escuela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7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7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LA MEJOR HERRAMIENTA GLOBAL PARA LOS PADRES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5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Las respuestas constantes y las rutinas de mañana y noche ayudan a todos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(es posible que aún desee buscar otras ayudas disponibles</a:t>
            </a:r>
            <a:r>
              <a:rPr lang="es-ES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)</a:t>
            </a:r>
            <a:endParaRPr sz="15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434450" y="391150"/>
            <a:ext cx="6275100" cy="69246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300" b="1" dirty="0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Un ejemplo escolar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1309525" y="1218451"/>
            <a:ext cx="6366900" cy="30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274E13"/>
                </a:solidFill>
              </a:rPr>
              <a:t>Consideremos cómo son para usted los estados cerebrales</a:t>
            </a:r>
            <a:endParaRPr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5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Estados cerebrales y plantilla responsiva </a:t>
            </a:r>
            <a:endParaRPr sz="2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5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Estados cerebrales y ejemplo responsiva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ctrTitle"/>
          </p:nvPr>
        </p:nvSpPr>
        <p:spPr>
          <a:xfrm>
            <a:off x="1178713" y="2711601"/>
            <a:ext cx="6786573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s-ES" sz="2427" dirty="0"/>
              <a:t>A continuación:  colaboración con el equipo de IEP</a:t>
            </a:r>
            <a:endParaRPr sz="2427" dirty="0">
              <a:highlight>
                <a:srgbClr val="FFFF00"/>
              </a:highlight>
            </a:endParaRPr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1"/>
          </p:nvPr>
        </p:nvSpPr>
        <p:spPr>
          <a:xfrm>
            <a:off x="1369500" y="1498300"/>
            <a:ext cx="64296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>
                <a:solidFill>
                  <a:srgbClr val="990000"/>
                </a:solidFill>
                <a:latin typeface="Nunito"/>
                <a:ea typeface="Nunito"/>
                <a:cs typeface="Nunito"/>
                <a:sym typeface="Nunito"/>
              </a:rPr>
              <a:t>¿Preguntas sobre estos conceptos básicos para el hogar?</a:t>
            </a:r>
            <a:endParaRPr sz="2700" b="1" dirty="0">
              <a:solidFill>
                <a:srgbClr val="99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75" y="745050"/>
            <a:ext cx="4392950" cy="11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347250" y="244375"/>
            <a:ext cx="8449500" cy="465000"/>
          </a:xfrm>
          <a:prstGeom prst="rect">
            <a:avLst/>
          </a:prstGeom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 nunca he compartido lo que funciona en casa, ¿cuándo lo hago en la reunión?</a:t>
            </a: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/>
          </a:p>
        </p:txBody>
      </p:sp>
      <p:sp>
        <p:nvSpPr>
          <p:cNvPr id="215" name="Google Shape;215;p26"/>
          <p:cNvSpPr txBox="1"/>
          <p:nvPr/>
        </p:nvSpPr>
        <p:spPr>
          <a:xfrm>
            <a:off x="5191423" y="880979"/>
            <a:ext cx="3818700" cy="434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Desarrollo del IEP: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Datos demográficos 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Información/elegibilidad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Puntos fuertes del estudiante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Preocupación de los padres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Repaso de las metas anteriores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Niveles presentes de rendimiento   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Repasar las nuevas metas propuestas	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Evaluaciones del Estado 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Factores especiales: 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Acomodos y modificaciones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Plan de transición (si corresponde) 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Educación especial y servicios relacionados </a:t>
            </a:r>
            <a:r>
              <a:rPr lang="es-MX" sz="1200" dirty="0">
                <a:solidFill>
                  <a:srgbClr val="AA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MX" sz="1200" dirty="0"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Elegibilidad de ESY  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Oferta de FAPE establecimiento educativo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Disposiciones de condiciones de emergencia</a:t>
            </a:r>
          </a:p>
          <a:p>
            <a:pPr marL="1143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s-MX" sz="1200" dirty="0">
                <a:latin typeface="Times New Roman"/>
                <a:ea typeface="Times New Roman"/>
                <a:cs typeface="Times New Roman"/>
                <a:sym typeface="Times New Roman"/>
              </a:rPr>
              <a:t>Ayudas suplementarias y transporte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50" y="2044550"/>
            <a:ext cx="5690051" cy="28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/>
          <p:nvPr/>
        </p:nvSpPr>
        <p:spPr>
          <a:xfrm>
            <a:off x="58350" y="52125"/>
            <a:ext cx="9029700" cy="5047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7"/>
          <p:cNvSpPr/>
          <p:nvPr/>
        </p:nvSpPr>
        <p:spPr>
          <a:xfrm rot="-2254213">
            <a:off x="1412327" y="1154778"/>
            <a:ext cx="5831896" cy="2122034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E69138"/>
              </a:gs>
              <a:gs pos="100000">
                <a:srgbClr val="FAD25C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 txBox="1"/>
          <p:nvPr/>
        </p:nvSpPr>
        <p:spPr>
          <a:xfrm rot="346">
            <a:off x="1398925" y="2884783"/>
            <a:ext cx="2980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Expectativa de comportamiento universal y respuestas con acomodos del IEP según sea necesario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 rot="557">
            <a:off x="3058822" y="1754150"/>
            <a:ext cx="1850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Metas de comportamiento y enseñanza proactiva de habilidades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 rot="-2233445">
            <a:off x="2252335" y="3090867"/>
            <a:ext cx="436087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Apoyos relacionados:  logopedia, asesoramiento, </a:t>
            </a:r>
            <a:r>
              <a:rPr lang="es-ES" sz="1200" b="1" dirty="0" err="1">
                <a:latin typeface="Nunito"/>
                <a:ea typeface="Nunito"/>
                <a:cs typeface="Nunito"/>
                <a:sym typeface="Nunito"/>
              </a:rPr>
              <a:t>etc</a:t>
            </a:r>
            <a:r>
              <a:rPr lang="en" sz="1200" b="1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4170526" y="732488"/>
            <a:ext cx="2232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latin typeface="Nunito"/>
                <a:ea typeface="Nunito"/>
                <a:cs typeface="Nunito"/>
                <a:sym typeface="Nunito"/>
              </a:rPr>
              <a:t>BIP y refuerzo individualizado</a:t>
            </a:r>
          </a:p>
        </p:txBody>
      </p:sp>
      <p:sp>
        <p:nvSpPr>
          <p:cNvPr id="227" name="Google Shape;227;p27"/>
          <p:cNvSpPr txBox="1"/>
          <p:nvPr/>
        </p:nvSpPr>
        <p:spPr>
          <a:xfrm>
            <a:off x="0" y="3985563"/>
            <a:ext cx="25377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/>
              <a:t>Menos restrictivo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6477600" y="191150"/>
            <a:ext cx="26664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/>
              <a:t>Más restrictivo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9" name="Google Shape;229;p27"/>
          <p:cNvCxnSpPr/>
          <p:nvPr/>
        </p:nvCxnSpPr>
        <p:spPr>
          <a:xfrm rot="10800000" flipH="1">
            <a:off x="1327650" y="330450"/>
            <a:ext cx="3390000" cy="2571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27"/>
          <p:cNvSpPr txBox="1"/>
          <p:nvPr/>
        </p:nvSpPr>
        <p:spPr>
          <a:xfrm rot="-2246211">
            <a:off x="490295" y="1268450"/>
            <a:ext cx="471749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Aumentar el apoyo al comportamiento en la educación especial</a:t>
            </a:r>
          </a:p>
        </p:txBody>
      </p:sp>
      <p:pic>
        <p:nvPicPr>
          <p:cNvPr id="231" name="Google Shape;231;p27" descr="What is the meaning of Least Restrictive Environment? (LRE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300" y="2940557"/>
            <a:ext cx="1850099" cy="2017844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/>
        </p:nvSpPr>
        <p:spPr>
          <a:xfrm>
            <a:off x="633050" y="434075"/>
            <a:ext cx="3703500" cy="5850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Los equipos pueden incluir estrategias en Metas y Acomodos.</a:t>
            </a:r>
            <a:endParaRPr sz="1300" dirty="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50" y="1276975"/>
            <a:ext cx="4405400" cy="24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950" y="2042750"/>
            <a:ext cx="3923850" cy="278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4985250" y="545100"/>
            <a:ext cx="3719100" cy="118490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Ejemplo: 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s-MX" sz="13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Utilizar señales no verbales para indicar pausas de regulación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s-MX" sz="13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Presentación visual de las rutinas de fin de clase (lista de verificación, iconos, etc.)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/>
          <p:nvPr/>
        </p:nvSpPr>
        <p:spPr>
          <a:xfrm>
            <a:off x="58350" y="52125"/>
            <a:ext cx="9029700" cy="5047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 rot="-2254213">
            <a:off x="1412327" y="1154778"/>
            <a:ext cx="5831896" cy="2122034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E69138"/>
              </a:gs>
              <a:gs pos="100000">
                <a:srgbClr val="FAD25C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 txBox="1"/>
          <p:nvPr/>
        </p:nvSpPr>
        <p:spPr>
          <a:xfrm rot="346">
            <a:off x="1543541" y="2776147"/>
            <a:ext cx="2980500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Expectativa de comportamiento universal y respuestas con adaptaciones del IEP según sea necesario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 rot="557">
            <a:off x="3199497" y="1660726"/>
            <a:ext cx="1850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Metas de comportamiento y enseñanza proactiva de habilidades</a:t>
            </a:r>
          </a:p>
        </p:txBody>
      </p:sp>
      <p:sp>
        <p:nvSpPr>
          <p:cNvPr id="248" name="Google Shape;248;p29"/>
          <p:cNvSpPr txBox="1"/>
          <p:nvPr/>
        </p:nvSpPr>
        <p:spPr>
          <a:xfrm rot="-2233445">
            <a:off x="2375680" y="3003137"/>
            <a:ext cx="452612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Apoyos relacionados:  logopedia, asesoramiento, etc.</a:t>
            </a:r>
          </a:p>
        </p:txBody>
      </p:sp>
      <p:sp>
        <p:nvSpPr>
          <p:cNvPr id="249" name="Google Shape;249;p29"/>
          <p:cNvSpPr txBox="1"/>
          <p:nvPr/>
        </p:nvSpPr>
        <p:spPr>
          <a:xfrm>
            <a:off x="4196901" y="837263"/>
            <a:ext cx="2232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latin typeface="Nunito"/>
                <a:ea typeface="Nunito"/>
                <a:cs typeface="Nunito"/>
                <a:sym typeface="Nunito"/>
              </a:rPr>
              <a:t>BIP y refuerzo individualizado</a:t>
            </a:r>
          </a:p>
        </p:txBody>
      </p:sp>
      <p:sp>
        <p:nvSpPr>
          <p:cNvPr id="250" name="Google Shape;250;p29"/>
          <p:cNvSpPr txBox="1"/>
          <p:nvPr/>
        </p:nvSpPr>
        <p:spPr>
          <a:xfrm>
            <a:off x="0" y="3985563"/>
            <a:ext cx="25377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/>
              <a:t>Menos restrictivo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6477600" y="191150"/>
            <a:ext cx="26664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/>
              <a:t>Más restrictivo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2" name="Google Shape;252;p29"/>
          <p:cNvCxnSpPr/>
          <p:nvPr/>
        </p:nvCxnSpPr>
        <p:spPr>
          <a:xfrm rot="10800000" flipH="1">
            <a:off x="1354025" y="351850"/>
            <a:ext cx="3372300" cy="2588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29"/>
          <p:cNvSpPr txBox="1"/>
          <p:nvPr/>
        </p:nvSpPr>
        <p:spPr>
          <a:xfrm rot="-2246211">
            <a:off x="560879" y="1221147"/>
            <a:ext cx="471749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latin typeface="Nunito"/>
                <a:ea typeface="Nunito"/>
                <a:cs typeface="Nunito"/>
                <a:sym typeface="Nunito"/>
              </a:rPr>
              <a:t>Aumentar el apoyo al comportamiento en la educación especial</a:t>
            </a:r>
          </a:p>
        </p:txBody>
      </p:sp>
      <p:pic>
        <p:nvPicPr>
          <p:cNvPr id="254" name="Google Shape;254;p29" descr="What is the meaning of Least Restrictive Environment? (LRE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300" y="2940557"/>
            <a:ext cx="1850099" cy="2017844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5" y="54225"/>
            <a:ext cx="5369475" cy="12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0"/>
          <p:cNvSpPr txBox="1"/>
          <p:nvPr/>
        </p:nvSpPr>
        <p:spPr>
          <a:xfrm>
            <a:off x="5537888" y="372075"/>
            <a:ext cx="3248400" cy="830966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¿Cómo se relaciona esto con el Plan de Intervención en Comportamiento (</a:t>
            </a:r>
            <a:r>
              <a:rPr lang="es-ES" dirty="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BIP, por sus siglas en inglés)?</a:t>
            </a:r>
            <a:endParaRPr lang="es-MX" dirty="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61" name="Google Shape;2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449" y="1397975"/>
            <a:ext cx="3949275" cy="30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25" y="1248475"/>
            <a:ext cx="5333175" cy="368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xfrm>
            <a:off x="1388550" y="1538549"/>
            <a:ext cx="6366900" cy="2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274E13"/>
                </a:solidFill>
              </a:rPr>
              <a:t>Sólo unas pocas diapositivas más y tendremos tiempo para preguntas</a:t>
            </a:r>
            <a:endParaRPr dirty="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7875" y="1414600"/>
            <a:ext cx="6289200" cy="30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-MX" sz="2400" dirty="0"/>
              <a:t>Entender qué son los estados cerebrales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-MX" sz="2400" dirty="0"/>
              <a:t>Trabajar con los estados cerebrales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-MX" sz="2400" dirty="0"/>
              <a:t>Aporte su experiencia al equipo del IEP</a:t>
            </a:r>
          </a:p>
        </p:txBody>
      </p:sp>
      <p:sp>
        <p:nvSpPr>
          <p:cNvPr id="135" name="Google Shape;135;p14"/>
          <p:cNvSpPr txBox="1"/>
          <p:nvPr/>
        </p:nvSpPr>
        <p:spPr>
          <a:xfrm>
            <a:off x="3102675" y="455925"/>
            <a:ext cx="235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Agenda</a:t>
            </a:r>
            <a:endParaRPr sz="3600" b="1" u="sng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257874" y="4676525"/>
            <a:ext cx="225672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Estatuto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completo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de IDEA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850" y="192700"/>
            <a:ext cx="2945777" cy="183943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350" y="80375"/>
            <a:ext cx="1094375" cy="852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9" name="Google Shape;139;p14" descr="Brain States - Conscious Discipli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82190">
            <a:off x="6874054" y="1798076"/>
            <a:ext cx="1436715" cy="1072022"/>
          </a:xfrm>
          <a:prstGeom prst="rect">
            <a:avLst/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050" y="0"/>
            <a:ext cx="6774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/>
        </p:nvSpPr>
        <p:spPr>
          <a:xfrm>
            <a:off x="3179975" y="2267650"/>
            <a:ext cx="206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4"/>
          <p:cNvSpPr txBox="1">
            <a:spLocks noGrp="1"/>
          </p:cNvSpPr>
          <p:nvPr>
            <p:ph type="ctrTitle"/>
          </p:nvPr>
        </p:nvSpPr>
        <p:spPr>
          <a:xfrm>
            <a:off x="3218700" y="1733950"/>
            <a:ext cx="2706600" cy="10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latin typeface="Calibri"/>
                <a:ea typeface="Calibri"/>
                <a:cs typeface="Calibri"/>
                <a:sym typeface="Calibri"/>
              </a:rPr>
              <a:t>¿Preguntas?</a:t>
            </a:r>
            <a:endParaRPr lang="es-MX"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4"/>
          <p:cNvSpPr txBox="1">
            <a:spLocks noGrp="1"/>
          </p:cNvSpPr>
          <p:nvPr>
            <p:ph type="subTitle" idx="1"/>
          </p:nvPr>
        </p:nvSpPr>
        <p:spPr>
          <a:xfrm>
            <a:off x="3414825" y="3485901"/>
            <a:ext cx="5361300" cy="10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Kassondra Quaglino</a:t>
            </a:r>
            <a:endParaRPr sz="56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6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Especialista en conducta/BCBA, educación especial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Santa Maria Joint Union High School District</a:t>
            </a:r>
            <a:endParaRPr sz="56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0000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805-922-4573 x4308</a:t>
            </a:r>
            <a:endParaRPr sz="5600" dirty="0">
              <a:solidFill>
                <a:srgbClr val="000000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accent5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kquaglino@smjuhsd.org</a:t>
            </a:r>
            <a:endParaRPr sz="4800" dirty="0">
              <a:solidFill>
                <a:srgbClr val="000000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553850" y="1645750"/>
            <a:ext cx="4496700" cy="23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SzPts val="990"/>
              <a:buNone/>
            </a:pPr>
            <a:r>
              <a:rPr lang="es-ES" sz="1990" dirty="0">
                <a:solidFill>
                  <a:srgbClr val="002938"/>
                </a:solidFill>
              </a:rPr>
              <a:t>La respuesta corta es si estamos en un lugar en el que realmente podemos asimilar lo que está sucediendo y responder a ello, o si simplemente estamos reaccionando a las cosas desde un lugar de desregulación emocional (malestar emocional que anula el pensamiento sobre las cosas).</a:t>
            </a:r>
            <a:endParaRPr sz="3250" dirty="0"/>
          </a:p>
        </p:txBody>
      </p:sp>
      <p:sp>
        <p:nvSpPr>
          <p:cNvPr id="145" name="Google Shape;145;p15"/>
          <p:cNvSpPr txBox="1"/>
          <p:nvPr/>
        </p:nvSpPr>
        <p:spPr>
          <a:xfrm>
            <a:off x="131500" y="608750"/>
            <a:ext cx="55503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Qué son los “estados cerebrales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”</a:t>
            </a:r>
            <a:endParaRPr lang="es-MX" sz="12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 l="1864" t="1181" b="1171"/>
          <a:stretch/>
        </p:blipFill>
        <p:spPr>
          <a:xfrm>
            <a:off x="5050550" y="685602"/>
            <a:ext cx="3400975" cy="40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672950" y="1437650"/>
            <a:ext cx="4215600" cy="29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●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Estado de supervivencia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○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Necesidad para su desarrollo: SEGURIDAD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○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Mensaje: ¿estoy a salvo?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6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●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Estado emocional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○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Necesidad para su desarrollo: CONEXIÓN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○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Mensaje: ¿me siento querido/conectado?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6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●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Estado ejecutivo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Medium"/>
              <a:buChar char="○"/>
            </a:pP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Necesidad para su desarrollo: OPORTUNIDADES PARA RESOLVER PROBLEMAS</a:t>
            </a:r>
            <a:b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s-MX" sz="12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Mensaje: ¿qué puedo aprender? </a:t>
            </a:r>
            <a:endParaRPr lang="es-MX" sz="1200"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3">
            <a:alphaModFix/>
          </a:blip>
          <a:srcRect l="1283" t="1533" b="820"/>
          <a:stretch/>
        </p:blipFill>
        <p:spPr>
          <a:xfrm>
            <a:off x="5163375" y="307525"/>
            <a:ext cx="3420900" cy="40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967150" y="668225"/>
            <a:ext cx="506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589074" y="307525"/>
            <a:ext cx="4299475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latin typeface="Nunito SemiBold"/>
                <a:ea typeface="Nunito SemiBold"/>
                <a:cs typeface="Nunito SemiBold"/>
                <a:sym typeface="Nunito SemiBold"/>
              </a:rPr>
              <a:t>Éstas son algunas de las formas en que respondemos a los estados cerebrales</a:t>
            </a:r>
            <a:endParaRPr sz="1300" dirty="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1303729" y="1563371"/>
            <a:ext cx="6366900" cy="2539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85200C"/>
                </a:solidFill>
              </a:rPr>
              <a:t>Para responder a los estados cerebrales utilizamos estrategias (herramientas) que desarrollamos para ayudarnos a llegar a un estado más regulado (verde/ejecutivo) y esperamos permanecer en él.</a:t>
            </a:r>
            <a:endParaRPr sz="2800" dirty="0"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>
            <a:off x="1423800" y="2908150"/>
            <a:ext cx="62964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27" dirty="0"/>
              <a:t>A continuación:  ¿cómo usamos esto en casa?</a:t>
            </a:r>
            <a:endParaRPr sz="2427" dirty="0"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1369500" y="1638150"/>
            <a:ext cx="64296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Preguntas sobre ¿qué son los estados cerebrales y qué se puede ver en cada uno?</a:t>
            </a:r>
            <a:endParaRPr sz="2400" b="1" dirty="0">
              <a:solidFill>
                <a:srgbClr val="274E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824200" y="1088000"/>
            <a:ext cx="8238300" cy="28058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❖"/>
            </a:pPr>
            <a:r>
              <a:rPr lang="es-MX" dirty="0">
                <a:latin typeface="Nunito Light"/>
                <a:ea typeface="Nunito Light"/>
                <a:cs typeface="Nunito Light"/>
                <a:sym typeface="Nunito Light"/>
              </a:rPr>
              <a:t>Todos entramos y salimos del estado verde... varias veces al día.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Nunito Light"/>
              <a:buChar char="❖"/>
            </a:pPr>
            <a:r>
              <a:rPr lang="es-MX" dirty="0">
                <a:latin typeface="Nunito Light"/>
                <a:ea typeface="Nunito Light"/>
                <a:cs typeface="Nunito Light"/>
                <a:sym typeface="Nunito Light"/>
              </a:rPr>
              <a:t>Es normal tener momentos en los que pasas a estados emocionales o de supervivencia.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Nunito Light"/>
              <a:buChar char="➢"/>
            </a:pPr>
            <a:r>
              <a:rPr lang="es-MX" dirty="0">
                <a:latin typeface="Nunito Light"/>
                <a:ea typeface="Nunito Light"/>
                <a:cs typeface="Nunito Light"/>
                <a:sym typeface="Nunito Light"/>
              </a:rPr>
              <a:t>Estos momentos son “provocados" por experiencias y nuestro cerebro simplemente responde.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Nunito Light"/>
              <a:buChar char="❖"/>
            </a:pPr>
            <a:r>
              <a:rPr lang="es-MX" dirty="0">
                <a:latin typeface="Nunito Light"/>
                <a:ea typeface="Nunito Light"/>
                <a:cs typeface="Nunito Light"/>
                <a:sym typeface="Nunito Light"/>
              </a:rPr>
              <a:t>Los factores provocadores pueden ser experiencias familiares o desconocidas.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Nunito Light"/>
              <a:buChar char="➢"/>
            </a:pPr>
            <a:r>
              <a:rPr lang="es-MX" dirty="0">
                <a:latin typeface="Nunito Light"/>
                <a:ea typeface="Nunito Light"/>
                <a:cs typeface="Nunito Light"/>
                <a:sym typeface="Nunito Light"/>
              </a:rPr>
              <a:t>Las experiencias desconocidas traen incertidumbre y estrés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Nunito Light"/>
              <a:buChar char="➢"/>
            </a:pPr>
            <a:r>
              <a:rPr lang="es-MX" dirty="0">
                <a:latin typeface="Nunito Light"/>
                <a:ea typeface="Nunito Light"/>
                <a:cs typeface="Nunito Light"/>
                <a:sym typeface="Nunito Light"/>
              </a:rPr>
              <a:t>Las experiencias familiares provocan ansiedad, estrés y/o miedo</a:t>
            </a:r>
          </a:p>
          <a:p>
            <a:pPr marL="1371600" lvl="2" indent="-330200" algn="l" rtl="0">
              <a:spcBef>
                <a:spcPts val="1000"/>
              </a:spcBef>
              <a:spcAft>
                <a:spcPts val="1000"/>
              </a:spcAft>
              <a:buSzPts val="1600"/>
              <a:buFont typeface="Nunito Light"/>
              <a:buChar char="■"/>
            </a:pPr>
            <a:r>
              <a:rPr lang="es-MX" dirty="0">
                <a:latin typeface="Nunito Light"/>
                <a:ea typeface="Nunito Light"/>
                <a:cs typeface="Nunito Light"/>
                <a:sym typeface="Nunito Light"/>
              </a:rPr>
              <a:t>Basado en experiencias anteriores</a:t>
            </a:r>
          </a:p>
        </p:txBody>
      </p:sp>
      <p:sp>
        <p:nvSpPr>
          <p:cNvPr id="171" name="Google Shape;171;p19"/>
          <p:cNvSpPr txBox="1"/>
          <p:nvPr/>
        </p:nvSpPr>
        <p:spPr>
          <a:xfrm>
            <a:off x="1206900" y="347000"/>
            <a:ext cx="6730200" cy="707856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No vivimos en un solo estado cerebral</a:t>
            </a:r>
            <a:endParaRPr sz="2400" b="1" dirty="0">
              <a:solidFill>
                <a:srgbClr val="274E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278100" y="4044100"/>
            <a:ext cx="8587800" cy="752400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rgbClr val="274E13"/>
                </a:solidFill>
              </a:rPr>
              <a:t>Saber qué "provoca" la reacción de las personas (rojo/azul) es clave para preparar y apoyar al estudiante para que permanezca en verde incluso cuando se enfrente a los factores provocadores.</a:t>
            </a:r>
            <a:endParaRPr sz="1800" b="1" dirty="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446400" y="994338"/>
            <a:ext cx="8251200" cy="315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22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Comprender la reacción de una persona cuando se encuentra en los estados cerebrales rojo/azul nos permite reconocer el estado y los comportamientos relacionados</a:t>
            </a:r>
            <a:endParaRPr sz="2222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EJEMPLOS de lo que puede ver:</a:t>
            </a:r>
            <a:endParaRPr sz="16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7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❖"/>
            </a:pPr>
            <a:r>
              <a:rPr lang="es-ES" sz="18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Azul (es posible que aún pueda interactuar y resolver el problema)</a:t>
            </a:r>
            <a:endParaRPr sz="18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➢"/>
            </a:pPr>
            <a:r>
              <a:rPr lang="es-ES" sz="18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Verbal: gritar con tono fuerte y/o exigente, comentarios inapropiados, dar excusas</a:t>
            </a:r>
            <a:endParaRPr sz="18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➢"/>
            </a:pPr>
            <a:r>
              <a:rPr lang="es-ES" sz="18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Físico: dar la espalda, inflar el pecho, negarse a levantar la vista o a moverse, llorar/sollozar, encerrarse en sí mismo</a:t>
            </a:r>
            <a:endParaRPr sz="18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➢"/>
            </a:pPr>
            <a:r>
              <a:rPr lang="es-ES" sz="1800" dirty="0">
                <a:solidFill>
                  <a:srgbClr val="000000"/>
                </a:solidFill>
                <a:highlight>
                  <a:schemeClr val="dk1"/>
                </a:highlight>
                <a:latin typeface="Nunito Medium"/>
                <a:ea typeface="Nunito Medium"/>
                <a:cs typeface="Nunito Medium"/>
                <a:sym typeface="Nunito Medium"/>
              </a:rPr>
              <a:t>Propiedad: dar portazos, empujar objetos sobre una mesa, tirar la mochila</a:t>
            </a:r>
            <a:endParaRPr sz="1800" dirty="0">
              <a:solidFill>
                <a:srgbClr val="000000"/>
              </a:solidFill>
              <a:highlight>
                <a:schemeClr val="dk1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chemeClr val="dk1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❖"/>
            </a:pPr>
            <a:r>
              <a:rPr lang="es-ES" sz="1800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Rojo (todo el razonamiento desaparece)</a:t>
            </a:r>
            <a:endParaRPr sz="18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➢"/>
            </a:pPr>
            <a:r>
              <a:rPr lang="es-ES" sz="1800" dirty="0">
                <a:solidFill>
                  <a:srgbClr val="000000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Verbal: gritos con tono amenazador y/o postura intimidante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➢"/>
            </a:pPr>
            <a:r>
              <a:rPr lang="es-ES" sz="1800" dirty="0">
                <a:solidFill>
                  <a:srgbClr val="000000"/>
                </a:solidFill>
                <a:highlight>
                  <a:schemeClr val="dk1"/>
                </a:highlight>
                <a:latin typeface="Nunito Medium"/>
                <a:ea typeface="Nunito Medium"/>
                <a:cs typeface="Nunito Medium"/>
                <a:sym typeface="Nunito Medium"/>
              </a:rPr>
              <a:t>Físico: agarrar cosas de los demás, cerrar la puerta de golpe para impedir la salida, empujar a los demás, dar puñetazos a las paredes, derribar muebles, llorar/actuar de forma histérica</a:t>
            </a:r>
            <a:endParaRPr sz="1800" dirty="0">
              <a:solidFill>
                <a:srgbClr val="000000"/>
              </a:solidFill>
              <a:highlight>
                <a:schemeClr val="dk1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Medium"/>
              <a:buChar char="➢"/>
            </a:pPr>
            <a:r>
              <a:rPr lang="es-ES" sz="1800" dirty="0">
                <a:solidFill>
                  <a:srgbClr val="000000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Propiedad:  lanzamiento de objetos: lanzar mochila/llaves, etc. con intención</a:t>
            </a:r>
            <a:endParaRPr sz="1800" dirty="0">
              <a:solidFill>
                <a:srgbClr val="FF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1533300" y="374425"/>
            <a:ext cx="6077400" cy="6463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b="1" dirty="0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¿Cómo se ve cuando alguien es "provocado"? </a:t>
            </a:r>
            <a:endParaRPr sz="2000" b="1" dirty="0">
              <a:solidFill>
                <a:srgbClr val="274E13"/>
              </a:solidFill>
              <a:highlight>
                <a:srgbClr val="FCE5CD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4294967295"/>
          </p:nvPr>
        </p:nvSpPr>
        <p:spPr>
          <a:xfrm>
            <a:off x="452850" y="4175175"/>
            <a:ext cx="8238300" cy="713700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49280"/>
              <a:buNone/>
            </a:pPr>
            <a:r>
              <a:rPr lang="es-ES" sz="1808" b="1" dirty="0">
                <a:solidFill>
                  <a:srgbClr val="274E13"/>
                </a:solidFill>
              </a:rPr>
              <a:t>Practicar habilidades positivas, cuando padres y estudiantes están regulados, hace que los momentos difíciles sean menos propensos al rojo.</a:t>
            </a:r>
            <a:endParaRPr sz="1808" b="1" dirty="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544175" y="753900"/>
            <a:ext cx="4251000" cy="30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274E13"/>
                </a:solidFill>
              </a:rPr>
              <a:t>¿Cómo son estos estados para nosotros?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u="sng" dirty="0">
                <a:solidFill>
                  <a:schemeClr val="hlink"/>
                </a:solidFill>
              </a:rPr>
              <a:t>Estados cerebrales - en blanco</a:t>
            </a:r>
            <a:endParaRPr lang="es-MX"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u="sng" dirty="0">
                <a:solidFill>
                  <a:schemeClr val="hlink"/>
                </a:solidFill>
              </a:rPr>
              <a:t>Estados cerebrales - ejemplos</a:t>
            </a:r>
            <a:endParaRPr lang="es-MX"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l="1864" t="1181" b="1171"/>
          <a:stretch/>
        </p:blipFill>
        <p:spPr>
          <a:xfrm>
            <a:off x="5050550" y="685602"/>
            <a:ext cx="3400975" cy="40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1159</Words>
  <Application>Microsoft Office PowerPoint</Application>
  <PresentationFormat>On-screen Show (16:9)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Nunito Light</vt:lpstr>
      <vt:lpstr>Nunito Medium</vt:lpstr>
      <vt:lpstr>Nunito</vt:lpstr>
      <vt:lpstr>Calibri</vt:lpstr>
      <vt:lpstr>Times New Roman</vt:lpstr>
      <vt:lpstr>Nunito SemiBold</vt:lpstr>
      <vt:lpstr>Shift</vt:lpstr>
      <vt:lpstr>Gestión para lograr comportamientos positivos:  Conceptos básicos para comprender y anticipar los comportamientos en casa y ser un colaborador activo del equipo del IEP</vt:lpstr>
      <vt:lpstr>Entender qué son los estados cerebrales Trabajar con los estados cerebrales Aporte su experiencia al equipo del IEP</vt:lpstr>
      <vt:lpstr>La respuesta corta es si estamos en un lugar en el que realmente podemos asimilar lo que está sucediendo y responder a ello, o si simplemente estamos reaccionando a las cosas desde un lugar de desregulación emocional (malestar emocional que anula el pensamiento sobre las cosas).</vt:lpstr>
      <vt:lpstr>Estado de supervivencia Necesidad para su desarrollo: SEGURIDAD Mensaje: ¿estoy a salvo?  Estado emocional Necesidad para su desarrollo: CONEXIÓN Mensaje: ¿me siento querido/conectado?  Estado ejecutivo Necesidad para su desarrollo: OPORTUNIDADES PARA RESOLVER PROBLEMAS Mensaje: ¿qué puedo aprender? </vt:lpstr>
      <vt:lpstr>Para responder a los estados cerebrales utilizamos estrategias (herramientas) que desarrollamos para ayudarnos a llegar a un estado más regulado (verde/ejecutivo) y esperamos permanecer en él.</vt:lpstr>
      <vt:lpstr>A continuación:  ¿cómo usamos esto en casa?</vt:lpstr>
      <vt:lpstr>Saber qué "provoca" la reacción de las personas (rojo/azul) es clave para preparar y apoyar al estudiante para que permanezca en verde incluso cuando se enfrente a los factores provocadores.</vt:lpstr>
      <vt:lpstr>Practicar habilidades positivas, cuando padres y estudiantes están regulados, hace que los momentos difíciles sean menos propensos al rojo.</vt:lpstr>
      <vt:lpstr> ¿Cómo son estos estados para nosotros?  Estados cerebrales - en blanco  Estados cerebrales - ejemplos  </vt:lpstr>
      <vt:lpstr>PowerPoint Presentation</vt:lpstr>
      <vt:lpstr>PowerPoint Presentation</vt:lpstr>
      <vt:lpstr>Consideremos cómo son para usted los estados cerebrales  Estados cerebrales y plantilla responsiva   Estados cerebrales y ejemplo responsiva </vt:lpstr>
      <vt:lpstr> A continuación:  colaboración con el equipo de IEP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Sólo unas pocas diapositivas más y tendremos tiempo para preguntas</vt:lpstr>
      <vt:lpstr>PowerPoint Presentation</vt:lpstr>
      <vt:lpstr>PowerPoint Presentation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Behavior Management:  Basics to Understand and Get Ahead of Behaviors at Home and be an Active IEP Team Partner</dc:title>
  <dc:creator>Jennifer L. Garcia</dc:creator>
  <cp:lastModifiedBy>Sandra Hernandez</cp:lastModifiedBy>
  <cp:revision>38</cp:revision>
  <cp:lastPrinted>2024-04-19T18:02:52Z</cp:lastPrinted>
  <dcterms:modified xsi:type="dcterms:W3CDTF">2024-04-29T23:38:32Z</dcterms:modified>
</cp:coreProperties>
</file>