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9" r:id="rId2"/>
  </p:sldIdLst>
  <p:sldSz cx="6858000" cy="9144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6600"/>
    <a:srgbClr val="EF42BF"/>
    <a:srgbClr val="BB6DFF"/>
    <a:srgbClr val="E4418F"/>
    <a:srgbClr val="FFFFFF"/>
    <a:srgbClr val="FD6D2A"/>
    <a:srgbClr val="BB6DFC"/>
    <a:srgbClr val="FE6F37"/>
    <a:srgbClr val="38D7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>
        <p:scale>
          <a:sx n="100" d="100"/>
          <a:sy n="100" d="100"/>
        </p:scale>
        <p:origin x="244" y="-232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4A93D-1349-412F-8266-F37F6D42880B}" type="datetimeFigureOut">
              <a:rPr lang="en-US" smtClean="0"/>
              <a:t>9/25/2021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10AE8-853A-44F6-939C-F01120C2D7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4A93D-1349-412F-8266-F37F6D42880B}" type="datetimeFigureOut">
              <a:rPr lang="en-US" smtClean="0"/>
              <a:t>9/25/2021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10AE8-853A-44F6-939C-F01120C2D7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4A93D-1349-412F-8266-F37F6D42880B}" type="datetimeFigureOut">
              <a:rPr lang="en-US" smtClean="0"/>
              <a:t>9/25/2021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10AE8-853A-44F6-939C-F01120C2D7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4A93D-1349-412F-8266-F37F6D42880B}" type="datetimeFigureOut">
              <a:rPr lang="en-US" smtClean="0"/>
              <a:t>9/25/2021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10AE8-853A-44F6-939C-F01120C2D7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4A93D-1349-412F-8266-F37F6D42880B}" type="datetimeFigureOut">
              <a:rPr lang="en-US" smtClean="0"/>
              <a:t>9/25/2021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10AE8-853A-44F6-939C-F01120C2D7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4A93D-1349-412F-8266-F37F6D42880B}" type="datetimeFigureOut">
              <a:rPr lang="en-US" smtClean="0"/>
              <a:t>9/25/2021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10AE8-853A-44F6-939C-F01120C2D7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4A93D-1349-412F-8266-F37F6D42880B}" type="datetimeFigureOut">
              <a:rPr lang="en-US" smtClean="0"/>
              <a:t>9/25/2021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10AE8-853A-44F6-939C-F01120C2D7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4A93D-1349-412F-8266-F37F6D42880B}" type="datetimeFigureOut">
              <a:rPr lang="en-US" smtClean="0"/>
              <a:t>9/25/2021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10AE8-853A-44F6-939C-F01120C2D7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4A93D-1349-412F-8266-F37F6D42880B}" type="datetimeFigureOut">
              <a:rPr lang="en-US" smtClean="0"/>
              <a:t>9/25/2021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10AE8-853A-44F6-939C-F01120C2D7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4A93D-1349-412F-8266-F37F6D42880B}" type="datetimeFigureOut">
              <a:rPr lang="en-US" smtClean="0"/>
              <a:t>9/25/2021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10AE8-853A-44F6-939C-F01120C2D7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4A93D-1349-412F-8266-F37F6D42880B}" type="datetimeFigureOut">
              <a:rPr lang="en-US" smtClean="0"/>
              <a:t>9/25/2021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10AE8-853A-44F6-939C-F01120C2D7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C4A93D-1349-412F-8266-F37F6D42880B}" type="datetimeFigureOut">
              <a:rPr lang="en-US" smtClean="0"/>
              <a:t>9/25/2021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510AE8-853A-44F6-939C-F01120C2D78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pphillips@mcpss.com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638300" y="7152005"/>
            <a:ext cx="5099049" cy="1420495"/>
          </a:xfrm>
          <a:prstGeom prst="rect">
            <a:avLst/>
          </a:prstGeom>
          <a:solidFill>
            <a:srgbClr val="FFFFFF"/>
          </a:solidFill>
          <a:ln w="38100" cap="rnd" algn="ctr">
            <a:solidFill>
              <a:srgbClr val="000000"/>
            </a:solidFill>
            <a:prstDash val="dash"/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00" dirty="0">
                <a:latin typeface="Arial Rounded MT Bold" pitchFamily="34" charset="0"/>
                <a:ea typeface="Alexis Marie" panose="02000603000000000000" pitchFamily="2" charset="0"/>
              </a:rPr>
              <a:t>*Please encourage your child to READ and practice their Multiplication Facts.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ea typeface="Alexis Marie" panose="02000603000000000000" pitchFamily="2" charset="0"/>
              </a:rPr>
              <a:t>**</a:t>
            </a:r>
            <a:r>
              <a:rPr kumimoji="0" lang="en-US" altLang="en-US" sz="1400" b="1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Ink Free" panose="03080402000500000000" pitchFamily="66" charset="0"/>
                <a:ea typeface="Alexis Marie" panose="02000603000000000000" pitchFamily="2" charset="0"/>
              </a:rPr>
              <a:t>Behavior Folders </a:t>
            </a:r>
            <a:r>
              <a:rPr lang="en-US" altLang="en-US" sz="1200" dirty="0">
                <a:latin typeface="Arial Rounded MT Bold" pitchFamily="34" charset="0"/>
                <a:ea typeface="Alexis Marie" panose="02000603000000000000" pitchFamily="2" charset="0"/>
              </a:rPr>
              <a:t>come home every Friday and are due each Monday, signed by a parent or guardian.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ea typeface="Alexis Marie" panose="02000603000000000000" pitchFamily="2" charset="0"/>
              </a:rPr>
              <a:t>*All Major tests will have a study guide.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00" dirty="0">
                <a:latin typeface="Arial Black" panose="020B0A04020102020204" pitchFamily="34" charset="0"/>
                <a:ea typeface="Alexis Marie" panose="02000603000000000000" pitchFamily="2" charset="0"/>
              </a:rPr>
              <a:t>Wish List</a:t>
            </a:r>
            <a:r>
              <a:rPr lang="en-US" altLang="en-US" sz="1200" dirty="0">
                <a:latin typeface="Arial Rounded MT Bold" pitchFamily="34" charset="0"/>
                <a:ea typeface="Alexis Marie" panose="02000603000000000000" pitchFamily="2" charset="0"/>
              </a:rPr>
              <a:t>: individually wrapped candy, lemonade, plastic </a:t>
            </a:r>
            <a:r>
              <a:rPr lang="en-US" altLang="en-US" sz="1200" dirty="0" err="1">
                <a:latin typeface="Arial Rounded MT Bold" pitchFamily="34" charset="0"/>
                <a:ea typeface="Alexis Marie" panose="02000603000000000000" pitchFamily="2" charset="0"/>
              </a:rPr>
              <a:t>cups,and</a:t>
            </a:r>
            <a:r>
              <a:rPr lang="en-US" altLang="en-US" sz="1200">
                <a:latin typeface="Arial Rounded MT Bold" pitchFamily="34" charset="0"/>
                <a:ea typeface="Alexis Marie" panose="02000603000000000000" pitchFamily="2" charset="0"/>
              </a:rPr>
              <a:t>  </a:t>
            </a:r>
            <a:r>
              <a:rPr lang="en-US" altLang="en-US" sz="1200" dirty="0">
                <a:latin typeface="Arial Rounded MT Bold" pitchFamily="34" charset="0"/>
                <a:ea typeface="Alexis Marie" panose="02000603000000000000" pitchFamily="2" charset="0"/>
              </a:rPr>
              <a:t>extra snacks for snack time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Rounded MT Bold" pitchFamily="34" charset="0"/>
              <a:ea typeface="Alexis Marie" panose="02000603000000000000" pitchFamily="2" charset="0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2039620" y="6705600"/>
            <a:ext cx="3973830" cy="5124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en-US" sz="300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Things to Know</a:t>
            </a:r>
            <a:r>
              <a:rPr kumimoji="0" lang="en-US" altLang="en-US" sz="3000" i="0" u="none" strike="noStrike" cap="none" normalizeH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 </a:t>
            </a:r>
            <a:endParaRPr kumimoji="0" lang="en-US" altLang="en-US" sz="3000" i="0" u="none" strike="noStrike" cap="none" normalizeH="0" baseline="0" dirty="0">
              <a:ln>
                <a:noFill/>
              </a:ln>
              <a:solidFill>
                <a:schemeClr val="accent1">
                  <a:lumMod val="50000"/>
                </a:schemeClr>
              </a:solidFill>
              <a:latin typeface="Cavolini" panose="03000502040302020204" pitchFamily="66" charset="0"/>
              <a:cs typeface="Cavolini" panose="03000502040302020204" pitchFamily="66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3752850" y="2109721"/>
            <a:ext cx="3034665" cy="2938529"/>
          </a:xfrm>
          <a:prstGeom prst="rect">
            <a:avLst/>
          </a:prstGeom>
          <a:solidFill>
            <a:srgbClr val="FFFFFF"/>
          </a:solidFill>
          <a:ln w="38100" cap="rnd" algn="ctr">
            <a:solidFill>
              <a:srgbClr val="000000"/>
            </a:solidFill>
            <a:prstDash val="dash"/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400" dirty="0">
                <a:latin typeface="Corbel" panose="020B0503020204020204" pitchFamily="34" charset="0"/>
                <a:ea typeface="DotumChe" pitchFamily="49" charset="-127"/>
              </a:rPr>
              <a:t>Monday, September 27</a:t>
            </a:r>
            <a:r>
              <a:rPr lang="en-US" altLang="en-US" sz="1400" baseline="30000" dirty="0">
                <a:latin typeface="Corbel" panose="020B0503020204020204" pitchFamily="34" charset="0"/>
                <a:ea typeface="DotumChe" pitchFamily="49" charset="-127"/>
              </a:rPr>
              <a:t>th</a:t>
            </a:r>
            <a:r>
              <a:rPr lang="en-US" altLang="en-US" sz="1400" dirty="0">
                <a:latin typeface="Corbel" panose="020B0503020204020204" pitchFamily="34" charset="0"/>
                <a:ea typeface="DotumChe" pitchFamily="49" charset="-127"/>
              </a:rPr>
              <a:t> - Homework assigned and sent home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400" dirty="0">
                <a:latin typeface="Corbel" panose="020B0503020204020204" pitchFamily="34" charset="0"/>
                <a:ea typeface="DotumChe" pitchFamily="49" charset="-127"/>
              </a:rPr>
              <a:t>Wednesday, September 30</a:t>
            </a:r>
            <a:r>
              <a:rPr lang="en-US" altLang="en-US" sz="1400" baseline="30000" dirty="0">
                <a:latin typeface="Corbel" panose="020B0503020204020204" pitchFamily="34" charset="0"/>
                <a:ea typeface="DotumChe" pitchFamily="49" charset="-127"/>
              </a:rPr>
              <a:t>th</a:t>
            </a:r>
            <a:r>
              <a:rPr lang="en-US" altLang="en-US" sz="1400" dirty="0">
                <a:latin typeface="Corbel" panose="020B0503020204020204" pitchFamily="34" charset="0"/>
                <a:ea typeface="DotumChe" pitchFamily="49" charset="-127"/>
              </a:rPr>
              <a:t>   - ICE CREAM DAY ($1.00)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400" dirty="0">
                <a:latin typeface="Corbel" panose="020B0503020204020204" pitchFamily="34" charset="0"/>
                <a:ea typeface="DotumChe" pitchFamily="49" charset="-127"/>
              </a:rPr>
              <a:t>Friday, October 1</a:t>
            </a:r>
            <a:r>
              <a:rPr lang="en-US" altLang="en-US" sz="1400" baseline="30000" dirty="0">
                <a:latin typeface="Corbel" panose="020B0503020204020204" pitchFamily="34" charset="0"/>
                <a:ea typeface="DotumChe" pitchFamily="49" charset="-127"/>
              </a:rPr>
              <a:t>st</a:t>
            </a:r>
            <a:r>
              <a:rPr lang="en-US" altLang="en-US" sz="1400" dirty="0">
                <a:latin typeface="Corbel" panose="020B0503020204020204" pitchFamily="34" charset="0"/>
                <a:ea typeface="DotumChe" pitchFamily="49" charset="-127"/>
              </a:rPr>
              <a:t> - Homework Due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400" dirty="0">
                <a:latin typeface="Corbel" panose="020B0503020204020204" pitchFamily="34" charset="0"/>
                <a:ea typeface="DotumChe" pitchFamily="49" charset="-127"/>
              </a:rPr>
              <a:t>Friday, October 1</a:t>
            </a:r>
            <a:r>
              <a:rPr lang="en-US" altLang="en-US" sz="1400" baseline="30000" dirty="0">
                <a:latin typeface="Corbel" panose="020B0503020204020204" pitchFamily="34" charset="0"/>
                <a:ea typeface="DotumChe" pitchFamily="49" charset="-127"/>
              </a:rPr>
              <a:t>st</a:t>
            </a:r>
            <a:r>
              <a:rPr lang="en-US" altLang="en-US" sz="1400" dirty="0">
                <a:latin typeface="Corbel" panose="020B0503020204020204" pitchFamily="34" charset="0"/>
                <a:ea typeface="DotumChe" pitchFamily="49" charset="-127"/>
              </a:rPr>
              <a:t>- In the Pink Day- More information to come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400" dirty="0">
                <a:latin typeface="Corbel" panose="020B0503020204020204" pitchFamily="34" charset="0"/>
                <a:ea typeface="DotumChe" pitchFamily="49" charset="-127"/>
              </a:rPr>
              <a:t>Friday, October 8</a:t>
            </a:r>
            <a:r>
              <a:rPr lang="en-US" altLang="en-US" sz="1400" baseline="30000" dirty="0">
                <a:latin typeface="Corbel" panose="020B0503020204020204" pitchFamily="34" charset="0"/>
                <a:ea typeface="DotumChe" pitchFamily="49" charset="-127"/>
              </a:rPr>
              <a:t>th</a:t>
            </a:r>
            <a:r>
              <a:rPr lang="en-US" altLang="en-US" sz="1400" dirty="0">
                <a:latin typeface="Corbel" panose="020B0503020204020204" pitchFamily="34" charset="0"/>
                <a:ea typeface="DotumChe" pitchFamily="49" charset="-127"/>
              </a:rPr>
              <a:t>- Final Day to order school shirts and sweatshirts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400" dirty="0">
                <a:latin typeface="Corbel" panose="020B0503020204020204" pitchFamily="34" charset="0"/>
                <a:ea typeface="DotumChe" pitchFamily="49" charset="-127"/>
              </a:rPr>
              <a:t>Monday, October 11</a:t>
            </a:r>
            <a:r>
              <a:rPr lang="en-US" altLang="en-US" sz="1400" baseline="30000" dirty="0">
                <a:latin typeface="Corbel" panose="020B0503020204020204" pitchFamily="34" charset="0"/>
                <a:ea typeface="DotumChe" pitchFamily="49" charset="-127"/>
              </a:rPr>
              <a:t>th</a:t>
            </a:r>
            <a:r>
              <a:rPr lang="en-US" altLang="en-US" sz="1400" dirty="0">
                <a:latin typeface="Corbel" panose="020B0503020204020204" pitchFamily="34" charset="0"/>
                <a:ea typeface="DotumChe" pitchFamily="49" charset="-127"/>
              </a:rPr>
              <a:t>- No School –Teacher  work day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400" dirty="0">
                <a:latin typeface="Bookman Old Style" panose="02050604050505020204" pitchFamily="18" charset="0"/>
                <a:ea typeface="DotumChe" pitchFamily="49" charset="-127"/>
              </a:rPr>
              <a:t>*Every morning students can buy a snack. Chips are 50 cents. </a:t>
            </a:r>
            <a:endParaRPr lang="en-US" altLang="en-US" sz="1400" dirty="0">
              <a:latin typeface="Comic Sans MS" panose="030F0702030302020204" pitchFamily="66" charset="0"/>
              <a:ea typeface="DotumChe" pitchFamily="49" charset="-127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z="1400" dirty="0">
              <a:latin typeface="Comic Sans MS" panose="030F0702030302020204" pitchFamily="66" charset="0"/>
              <a:ea typeface="DotumChe" pitchFamily="49" charset="-127"/>
            </a:endParaRP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4130676" y="1667108"/>
            <a:ext cx="2460284" cy="6474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en-US" sz="3200" i="0" u="none" strike="noStrike" cap="none" normalizeH="0" baseline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latin typeface="KG Blank Space Sketch" panose="02000000000000000000" pitchFamily="2" charset="0"/>
              </a:rPr>
              <a:t>C</a:t>
            </a:r>
            <a:r>
              <a:rPr kumimoji="0" lang="en-US" altLang="en-US" sz="320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latin typeface="KG Blank Space Sketch" panose="02000000000000000000" pitchFamily="2" charset="0"/>
              </a:rPr>
              <a:t>a</a:t>
            </a:r>
            <a:r>
              <a:rPr kumimoji="0" lang="en-US" altLang="en-US" sz="3200" i="0" u="none" strike="noStrike" cap="none" normalizeH="0" baseline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latin typeface="KG Blank Space Sketch" panose="02000000000000000000" pitchFamily="2" charset="0"/>
              </a:rPr>
              <a:t>l</a:t>
            </a:r>
            <a:r>
              <a:rPr kumimoji="0" lang="en-US" altLang="en-US" sz="320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latin typeface="KG Blank Space Sketch" panose="02000000000000000000" pitchFamily="2" charset="0"/>
              </a:rPr>
              <a:t>e</a:t>
            </a:r>
            <a:r>
              <a:rPr kumimoji="0" lang="en-US" altLang="en-US" sz="3200" i="0" u="none" strike="noStrike" cap="none" normalizeH="0" baseline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latin typeface="KG Blank Space Sketch" panose="02000000000000000000" pitchFamily="2" charset="0"/>
              </a:rPr>
              <a:t>n</a:t>
            </a:r>
            <a:r>
              <a:rPr kumimoji="0" lang="en-US" altLang="en-US" sz="320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latin typeface="KG Blank Space Sketch" panose="02000000000000000000" pitchFamily="2" charset="0"/>
              </a:rPr>
              <a:t>d</a:t>
            </a:r>
            <a:r>
              <a:rPr kumimoji="0" lang="en-US" altLang="en-US" sz="3200" i="0" u="none" strike="noStrike" cap="none" normalizeH="0" baseline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latin typeface="KG Blank Space Sketch" panose="02000000000000000000" pitchFamily="2" charset="0"/>
              </a:rPr>
              <a:t>a</a:t>
            </a:r>
            <a:r>
              <a:rPr kumimoji="0" lang="en-US" altLang="en-US" sz="320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latin typeface="KG Blank Space Sketch" panose="02000000000000000000" pitchFamily="2" charset="0"/>
              </a:rPr>
              <a:t>r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88265" y="2173858"/>
            <a:ext cx="3578860" cy="2995042"/>
          </a:xfrm>
          <a:prstGeom prst="rect">
            <a:avLst/>
          </a:prstGeom>
          <a:solidFill>
            <a:srgbClr val="FFFFFF"/>
          </a:solidFill>
          <a:ln w="38100" cap="rnd" algn="ctr">
            <a:solidFill>
              <a:srgbClr val="000000"/>
            </a:solidFill>
            <a:prstDash val="dash"/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en-US" altLang="en-US" sz="1200" b="1" dirty="0">
                <a:latin typeface="Ink Free" panose="03080402000500000000" charset="0"/>
                <a:ea typeface="Alexis Marie" panose="02000603000000000000" pitchFamily="2" charset="0"/>
                <a:cs typeface="Ink Free" panose="03080402000500000000" charset="0"/>
              </a:rPr>
              <a:t>Parents,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00" b="1" dirty="0">
                <a:latin typeface="Ink Free" panose="03080402000500000000" charset="0"/>
                <a:ea typeface="Alexis Marie" panose="02000603000000000000" pitchFamily="2" charset="0"/>
                <a:cs typeface="Ink Free" panose="03080402000500000000" charset="0"/>
              </a:rPr>
              <a:t>    I hope you were able to enjoy the beautiful weekend. We only have two more weeks in the 1</a:t>
            </a:r>
            <a:r>
              <a:rPr lang="en-US" altLang="en-US" sz="1200" b="1" baseline="30000" dirty="0">
                <a:latin typeface="Ink Free" panose="03080402000500000000" charset="0"/>
                <a:ea typeface="Alexis Marie" panose="02000603000000000000" pitchFamily="2" charset="0"/>
                <a:cs typeface="Ink Free" panose="03080402000500000000" charset="0"/>
              </a:rPr>
              <a:t>st</a:t>
            </a:r>
            <a:r>
              <a:rPr lang="en-US" altLang="en-US" sz="1200" b="1" dirty="0">
                <a:latin typeface="Ink Free" panose="03080402000500000000" charset="0"/>
                <a:ea typeface="Alexis Marie" panose="02000603000000000000" pitchFamily="2" charset="0"/>
                <a:cs typeface="Ink Free" panose="03080402000500000000" charset="0"/>
              </a:rPr>
              <a:t> quarter. Please have your child continue practicing multiplication facts.  Many of the math standards will build on multiplication.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00" b="1" dirty="0">
                <a:latin typeface="Ink Free" panose="03080402000500000000" charset="0"/>
                <a:ea typeface="Alexis Marie" panose="02000603000000000000" pitchFamily="2" charset="0"/>
                <a:cs typeface="Ink Free" panose="03080402000500000000" charset="0"/>
              </a:rPr>
              <a:t>If you have any questions or concerns, please contact me: </a:t>
            </a:r>
            <a:r>
              <a:rPr lang="en-US" altLang="en-US" sz="1200" b="1" dirty="0">
                <a:latin typeface="Cavolini" panose="03000502040302020204" pitchFamily="66" charset="0"/>
                <a:ea typeface="Alexis Marie" panose="02000603000000000000" pitchFamily="2" charset="0"/>
                <a:cs typeface="Cavolini" panose="03000502040302020204" pitchFamily="66" charset="0"/>
                <a:hlinkClick r:id="rId3"/>
              </a:rPr>
              <a:t>pphillips@mcpss.com</a:t>
            </a:r>
            <a:endParaRPr lang="en-US" altLang="en-US" sz="1200" b="1" dirty="0">
              <a:latin typeface="Cavolini" panose="03000502040302020204" pitchFamily="66" charset="0"/>
              <a:ea typeface="Alexis Marie" panose="02000603000000000000" pitchFamily="2" charset="0"/>
              <a:cs typeface="Cavolini" panose="03000502040302020204" pitchFamily="66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00" b="1" dirty="0">
                <a:latin typeface="Abadi Extra Light" panose="020B0604020202020204" pitchFamily="34" charset="0"/>
                <a:ea typeface="Alexis Marie" panose="02000603000000000000" pitchFamily="2" charset="0"/>
                <a:cs typeface="Cavolini" panose="03000502040302020204" pitchFamily="66" charset="0"/>
              </a:rPr>
              <a:t>Please be sure to send a note if your child is absent. After three days, it’s an unexcused absence.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00" b="1" u="sng" dirty="0">
                <a:latin typeface="Abadi Extra Light" panose="020B0604020202020204" pitchFamily="34" charset="0"/>
                <a:ea typeface="Alexis Marie" panose="02000603000000000000" pitchFamily="2" charset="0"/>
                <a:cs typeface="Cavolini" panose="03000502040302020204" pitchFamily="66" charset="0"/>
              </a:rPr>
              <a:t>Please check your child’s take-home folder on Monday each week.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z="1200" b="1" dirty="0">
              <a:latin typeface="Abadi Extra Light" panose="020B0604020202020204" pitchFamily="34" charset="0"/>
              <a:ea typeface="Alexis Marie" panose="02000603000000000000" pitchFamily="2" charset="0"/>
              <a:cs typeface="Cavolini" panose="03000502040302020204" pitchFamily="66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z="1200" b="1" dirty="0">
              <a:latin typeface="Abadi Extra Light" panose="020B0604020202020204" pitchFamily="34" charset="0"/>
              <a:ea typeface="Alexis Marie" panose="02000603000000000000" pitchFamily="2" charset="0"/>
              <a:cs typeface="Cavolini" panose="03000502040302020204" pitchFamily="66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z="1200" b="1" dirty="0">
              <a:latin typeface="Abadi Extra Light" panose="020B0604020202020204" pitchFamily="34" charset="0"/>
              <a:ea typeface="Alexis Marie" panose="02000603000000000000" pitchFamily="2" charset="0"/>
              <a:cs typeface="Cavolini" panose="03000502040302020204" pitchFamily="66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00" b="1" dirty="0">
                <a:latin typeface="Abadi Extra Light" panose="020B0604020202020204" pitchFamily="34" charset="0"/>
                <a:ea typeface="Alexis Marie" panose="02000603000000000000" pitchFamily="2" charset="0"/>
                <a:cs typeface="Cavolini" panose="03000502040302020204" pitchFamily="66" charset="0"/>
              </a:rPr>
              <a:t>Please Note:</a:t>
            </a:r>
            <a:r>
              <a:rPr lang="en-US" altLang="en-US" sz="1200" b="1" dirty="0">
                <a:latin typeface="Ink Free" panose="03080402000500000000" charset="0"/>
                <a:ea typeface="Alexis Marie" panose="02000603000000000000" pitchFamily="2" charset="0"/>
                <a:cs typeface="Ink Free" panose="03080402000500000000" charset="0"/>
              </a:rPr>
              <a:t>*Quiz = Minor grade   *Test= Major grade</a:t>
            </a: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88265" y="5405120"/>
            <a:ext cx="6699250" cy="1420496"/>
          </a:xfrm>
          <a:prstGeom prst="rect">
            <a:avLst/>
          </a:prstGeom>
          <a:solidFill>
            <a:srgbClr val="FFFFFF"/>
          </a:solidFill>
          <a:ln w="38100" cap="rnd" algn="ctr">
            <a:solidFill>
              <a:srgbClr val="000000"/>
            </a:solidFill>
            <a:prstDash val="dash"/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Reading</a:t>
            </a:r>
            <a:r>
              <a:rPr lang="en-US" altLang="en-US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–Novel Study: </a:t>
            </a:r>
            <a:r>
              <a:rPr lang="en-US" altLang="en-US" sz="1400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Soft Rain</a:t>
            </a:r>
            <a:r>
              <a:rPr lang="en-US" altLang="en-US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</a:t>
            </a:r>
            <a:r>
              <a:rPr lang="en-US" altLang="en-US" sz="1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Quiz Chapters 5-8 Wednesday and Chapters 9-12 Thursday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400" b="1" baseline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Language Arts- </a:t>
            </a:r>
            <a:r>
              <a:rPr lang="en-US" altLang="en-US" sz="1400" baseline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Singular and Plural Nouns- </a:t>
            </a:r>
            <a:r>
              <a:rPr lang="en-US" altLang="en-US" sz="1400" b="1" baseline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Text Dependent Writing Tuesday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Math-  </a:t>
            </a:r>
            <a:r>
              <a:rPr lang="en-US" altLang="en-US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Multiply by one digit numbers</a:t>
            </a:r>
            <a:r>
              <a:rPr lang="en-US" altLang="en-US" sz="1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Math Quiz Friday     Drill Wednesday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Science- </a:t>
            </a:r>
            <a:r>
              <a:rPr lang="en-US" altLang="en-US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Light Energy and Parts of the Eye- </a:t>
            </a:r>
            <a:r>
              <a:rPr lang="en-US" altLang="en-US" sz="1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Quiz Tuesday-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Properties of light and sight Test Friday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z="14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-13018" y="1683321"/>
            <a:ext cx="4203700" cy="4927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en-US" sz="360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latin typeface="KG Blank Space Sketch" panose="02000000000000000000" pitchFamily="2" charset="0"/>
              </a:rPr>
              <a:t>Important Info</a:t>
            </a:r>
          </a:p>
        </p:txBody>
      </p:sp>
      <p:sp>
        <p:nvSpPr>
          <p:cNvPr id="11" name="Text Box 10"/>
          <p:cNvSpPr txBox="1">
            <a:spLocks noChangeArrowheads="1"/>
          </p:cNvSpPr>
          <p:nvPr/>
        </p:nvSpPr>
        <p:spPr bwMode="auto">
          <a:xfrm>
            <a:off x="88266" y="5048250"/>
            <a:ext cx="6502694" cy="390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2400" b="1" dirty="0">
                <a:solidFill>
                  <a:schemeClr val="accent1">
                    <a:lumMod val="50000"/>
                  </a:schemeClr>
                </a:solidFill>
                <a:latin typeface="Ink Free" panose="03080402000500000000" pitchFamily="66" charset="0"/>
              </a:rPr>
              <a:t>What We Are Learning this Week </a:t>
            </a:r>
            <a:endParaRPr kumimoji="0" lang="en-US" altLang="en-US" sz="2400" b="1" i="0" u="none" strike="noStrike" cap="none" normalizeH="0" baseline="0" dirty="0">
              <a:ln>
                <a:noFill/>
              </a:ln>
              <a:solidFill>
                <a:schemeClr val="accent1">
                  <a:lumMod val="50000"/>
                </a:schemeClr>
              </a:solidFill>
              <a:latin typeface="Ink Free" panose="03080402000500000000" pitchFamily="66" charset="0"/>
            </a:endParaRPr>
          </a:p>
        </p:txBody>
      </p:sp>
      <p:sp>
        <p:nvSpPr>
          <p:cNvPr id="12" name="Text Box 11"/>
          <p:cNvSpPr txBox="1">
            <a:spLocks noChangeArrowheads="1"/>
          </p:cNvSpPr>
          <p:nvPr/>
        </p:nvSpPr>
        <p:spPr bwMode="auto">
          <a:xfrm>
            <a:off x="1199515" y="8466455"/>
            <a:ext cx="5177155" cy="608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en-US" sz="3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Ink Free" panose="03080402000500000000" pitchFamily="66" charset="0"/>
              </a:rPr>
              <a:t>Mrs. Phillips 4</a:t>
            </a:r>
            <a:r>
              <a:rPr kumimoji="0" lang="en-US" altLang="en-US" sz="3200" b="1" i="0" u="none" strike="noStrike" cap="none" normalizeH="0" baseline="30000" dirty="0">
                <a:ln>
                  <a:noFill/>
                </a:ln>
                <a:solidFill>
                  <a:srgbClr val="000000"/>
                </a:solidFill>
                <a:effectLst/>
                <a:latin typeface="Ink Free" panose="03080402000500000000" pitchFamily="66" charset="0"/>
              </a:rPr>
              <a:t>th</a:t>
            </a:r>
            <a:r>
              <a:rPr kumimoji="0" lang="en-US" altLang="en-US" sz="3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Ink Free" panose="03080402000500000000" pitchFamily="66" charset="0"/>
              </a:rPr>
              <a:t> Grade </a:t>
            </a:r>
            <a:endParaRPr kumimoji="0" lang="en-US" altLang="en-US" sz="11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Ink Free" panose="03080402000500000000" pitchFamily="66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199515" y="1321668"/>
            <a:ext cx="53914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Alexis Marie" panose="02000603000000000000" pitchFamily="2" charset="0"/>
              </a:rPr>
              <a:t>September 27</a:t>
            </a:r>
            <a:r>
              <a:rPr lang="en-US" sz="2400" b="1" baseline="30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Alexis Marie" panose="02000603000000000000" pitchFamily="2" charset="0"/>
              </a:rPr>
              <a:t>th</a:t>
            </a:r>
            <a:r>
              <a: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Alexis Marie" panose="02000603000000000000" pitchFamily="2" charset="0"/>
              </a:rPr>
              <a:t>- October 1</a:t>
            </a:r>
            <a:r>
              <a:rPr lang="en-US" sz="2400" b="1" baseline="30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Alexis Marie" panose="02000603000000000000" pitchFamily="2" charset="0"/>
              </a:rPr>
              <a:t>st</a:t>
            </a:r>
            <a:r>
              <a: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Alexis Marie" panose="02000603000000000000" pitchFamily="2" charset="0"/>
              </a:rPr>
              <a:t>     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9CB901C-A678-453D-9F79-9E2EAD6B68E2}"/>
              </a:ext>
            </a:extLst>
          </p:cNvPr>
          <p:cNvSpPr txBox="1"/>
          <p:nvPr/>
        </p:nvSpPr>
        <p:spPr>
          <a:xfrm>
            <a:off x="520699" y="4283809"/>
            <a:ext cx="32413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highlight>
                  <a:srgbClr val="FFFF00"/>
                </a:highlight>
                <a:latin typeface="Century Gothic" panose="020B0502020202020204" pitchFamily="34" charset="0"/>
              </a:rPr>
              <a:t>Congratulations to our student council reps for 2021-2022- </a:t>
            </a:r>
            <a:r>
              <a:rPr lang="en-US" sz="1200" b="1" dirty="0" err="1">
                <a:highlight>
                  <a:srgbClr val="FFFF00"/>
                </a:highlight>
                <a:latin typeface="Century Gothic" panose="020B0502020202020204" pitchFamily="34" charset="0"/>
              </a:rPr>
              <a:t>Bradlee</a:t>
            </a:r>
            <a:r>
              <a:rPr lang="en-US" sz="1200" b="1" dirty="0">
                <a:highlight>
                  <a:srgbClr val="FFFF00"/>
                </a:highlight>
                <a:latin typeface="Century Gothic" panose="020B0502020202020204" pitchFamily="34" charset="0"/>
              </a:rPr>
              <a:t> Critchfield </a:t>
            </a:r>
          </a:p>
          <a:p>
            <a:r>
              <a:rPr lang="en-US" sz="1200" b="1" dirty="0">
                <a:highlight>
                  <a:srgbClr val="FFFF00"/>
                </a:highlight>
                <a:latin typeface="Century Gothic" panose="020B0502020202020204" pitchFamily="34" charset="0"/>
              </a:rPr>
              <a:t>and Addison Benefield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19306</TotalTime>
  <Words>332</Words>
  <Application>Microsoft Office PowerPoint</Application>
  <PresentationFormat>On-screen Show (4:3)</PresentationFormat>
  <Paragraphs>33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6" baseType="lpstr">
      <vt:lpstr>Abadi Extra Light</vt:lpstr>
      <vt:lpstr>Arial</vt:lpstr>
      <vt:lpstr>Arial Black</vt:lpstr>
      <vt:lpstr>Arial Rounded MT Bold</vt:lpstr>
      <vt:lpstr>Bookman Old Style</vt:lpstr>
      <vt:lpstr>Calibri</vt:lpstr>
      <vt:lpstr>Calibri Light</vt:lpstr>
      <vt:lpstr>Cavolini</vt:lpstr>
      <vt:lpstr>Century Gothic</vt:lpstr>
      <vt:lpstr>Comic Sans MS</vt:lpstr>
      <vt:lpstr>Corbel</vt:lpstr>
      <vt:lpstr>Ink Free</vt:lpstr>
      <vt:lpstr>KG Blank Space Sketch</vt:lpstr>
      <vt:lpstr>Tahoma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JLC</dc:creator>
  <cp:lastModifiedBy>Phillips, Peyton M/Taylor-White</cp:lastModifiedBy>
  <cp:revision>173</cp:revision>
  <cp:lastPrinted>2021-09-13T14:21:08Z</cp:lastPrinted>
  <dcterms:created xsi:type="dcterms:W3CDTF">2015-08-28T12:35:00Z</dcterms:created>
  <dcterms:modified xsi:type="dcterms:W3CDTF">2021-09-26T03:43:19Z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1033-11.2.0.9669</vt:lpwstr>
  </property>
</Properties>
</file>