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9753600" cy="7315200"/>
  <p:notesSz cx="6858000" cy="9144000"/>
  <p:embeddedFontLst>
    <p:embeddedFont>
      <p:font typeface="StoryBook Rough" charset="1" panose="00000500000000000000"/>
      <p:regular r:id="rId23"/>
    </p:embeddedFont>
    <p:embeddedFont>
      <p:font typeface="KG Primary Penmanship" charset="1" panose="02000506000000020003"/>
      <p:regular r:id="rId24"/>
    </p:embeddedFont>
    <p:embeddedFont>
      <p:font typeface="Kapsalon Pencil" charset="1" panose="0000000000000000000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7.svg" Type="http://schemas.openxmlformats.org/officeDocument/2006/relationships/image"/><Relationship Id="rId11" Target="../media/image42.png" Type="http://schemas.openxmlformats.org/officeDocument/2006/relationships/image"/><Relationship Id="rId12" Target="../media/image43.svg" Type="http://schemas.openxmlformats.org/officeDocument/2006/relationships/image"/><Relationship Id="rId2" Target="../media/image95.png" Type="http://schemas.openxmlformats.org/officeDocument/2006/relationships/image"/><Relationship Id="rId3" Target="../media/image96.svg" Type="http://schemas.openxmlformats.org/officeDocument/2006/relationships/image"/><Relationship Id="rId4" Target="../media/image97.png" Type="http://schemas.openxmlformats.org/officeDocument/2006/relationships/image"/><Relationship Id="rId5" Target="../media/image98.svg" Type="http://schemas.openxmlformats.org/officeDocument/2006/relationships/image"/><Relationship Id="rId6" Target="../media/image99.png" Type="http://schemas.openxmlformats.org/officeDocument/2006/relationships/image"/><Relationship Id="rId7" Target="../media/image100.png" Type="http://schemas.openxmlformats.org/officeDocument/2006/relationships/image"/><Relationship Id="rId8" Target="../media/image101.svg" Type="http://schemas.openxmlformats.org/officeDocument/2006/relationships/image"/><Relationship Id="rId9" Target="../media/image8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0.png" Type="http://schemas.openxmlformats.org/officeDocument/2006/relationships/image"/><Relationship Id="rId11" Target="../media/image81.svg" Type="http://schemas.openxmlformats.org/officeDocument/2006/relationships/image"/><Relationship Id="rId2" Target="../media/image72.png" Type="http://schemas.openxmlformats.org/officeDocument/2006/relationships/image"/><Relationship Id="rId3" Target="../media/image73.svg" Type="http://schemas.openxmlformats.org/officeDocument/2006/relationships/image"/><Relationship Id="rId4" Target="../media/image74.png" Type="http://schemas.openxmlformats.org/officeDocument/2006/relationships/image"/><Relationship Id="rId5" Target="../media/image75.svg" Type="http://schemas.openxmlformats.org/officeDocument/2006/relationships/image"/><Relationship Id="rId6" Target="../media/image76.png" Type="http://schemas.openxmlformats.org/officeDocument/2006/relationships/image"/><Relationship Id="rId7" Target="../media/image77.svg" Type="http://schemas.openxmlformats.org/officeDocument/2006/relationships/image"/><Relationship Id="rId8" Target="../media/image78.png" Type="http://schemas.openxmlformats.org/officeDocument/2006/relationships/image"/><Relationship Id="rId9" Target="../media/image79.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7.png" Type="http://schemas.openxmlformats.org/officeDocument/2006/relationships/image"/><Relationship Id="rId3" Target="../media/image98.svg" Type="http://schemas.openxmlformats.org/officeDocument/2006/relationships/image"/><Relationship Id="rId4" Target="../media/image95.png" Type="http://schemas.openxmlformats.org/officeDocument/2006/relationships/image"/><Relationship Id="rId5" Target="../media/image96.svg" Type="http://schemas.openxmlformats.org/officeDocument/2006/relationships/image"/><Relationship Id="rId6" Target="../media/image93.png" Type="http://schemas.openxmlformats.org/officeDocument/2006/relationships/image"/><Relationship Id="rId7" Target="../media/image94.svg" Type="http://schemas.openxmlformats.org/officeDocument/2006/relationships/image"/><Relationship Id="rId8" Target="../media/image102.png" Type="http://schemas.openxmlformats.org/officeDocument/2006/relationships/image"/><Relationship Id="rId9" Target="../media/image19.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png" Type="http://schemas.openxmlformats.org/officeDocument/2006/relationships/image"/><Relationship Id="rId11" Target="../media/image8.svg" Type="http://schemas.openxmlformats.org/officeDocument/2006/relationships/image"/><Relationship Id="rId12" Target="../media/image105.png" Type="http://schemas.openxmlformats.org/officeDocument/2006/relationships/image"/><Relationship Id="rId13" Target="../media/image106.svg" Type="http://schemas.openxmlformats.org/officeDocument/2006/relationships/image"/><Relationship Id="rId14" Target="../media/image107.png" Type="http://schemas.openxmlformats.org/officeDocument/2006/relationships/image"/><Relationship Id="rId15" Target="../media/image108.svg" Type="http://schemas.openxmlformats.org/officeDocument/2006/relationships/image"/><Relationship Id="rId16" Target="../media/image17.png" Type="http://schemas.openxmlformats.org/officeDocument/2006/relationships/image"/><Relationship Id="rId17" Target="../media/image18.svg" Type="http://schemas.openxmlformats.org/officeDocument/2006/relationships/image"/><Relationship Id="rId2" Target="../media/image103.png" Type="http://schemas.openxmlformats.org/officeDocument/2006/relationships/image"/><Relationship Id="rId3" Target="../media/image104.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png" Type="http://schemas.openxmlformats.org/officeDocument/2006/relationships/image"/><Relationship Id="rId2" Target="../media/image20.png" Type="http://schemas.openxmlformats.org/officeDocument/2006/relationships/image"/><Relationship Id="rId3" Target="../media/image21.svg" Type="http://schemas.openxmlformats.org/officeDocument/2006/relationships/image"/><Relationship Id="rId4" Target="../media/image22.png" Type="http://schemas.openxmlformats.org/officeDocument/2006/relationships/image"/><Relationship Id="rId5" Target="../media/image23.svg" Type="http://schemas.openxmlformats.org/officeDocument/2006/relationships/image"/><Relationship Id="rId6" Target="../media/image24.png" Type="http://schemas.openxmlformats.org/officeDocument/2006/relationships/image"/><Relationship Id="rId7" Target="../media/image25.svg" Type="http://schemas.openxmlformats.org/officeDocument/2006/relationships/image"/><Relationship Id="rId8" Target="../media/image26.png" Type="http://schemas.openxmlformats.org/officeDocument/2006/relationships/image"/><Relationship Id="rId9" Target="../media/image27.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0.svg" Type="http://schemas.openxmlformats.org/officeDocument/2006/relationships/image"/><Relationship Id="rId2" Target="../media/image7.png" Type="http://schemas.openxmlformats.org/officeDocument/2006/relationships/image"/><Relationship Id="rId3" Target="../media/image8.svg" Type="http://schemas.openxmlformats.org/officeDocument/2006/relationships/image"/><Relationship Id="rId4" Target="../media/image44.png" Type="http://schemas.openxmlformats.org/officeDocument/2006/relationships/image"/><Relationship Id="rId5" Target="../media/image45.svg" Type="http://schemas.openxmlformats.org/officeDocument/2006/relationships/image"/><Relationship Id="rId6" Target="../media/image46.png" Type="http://schemas.openxmlformats.org/officeDocument/2006/relationships/image"/><Relationship Id="rId7" Target="../media/image47.svg" Type="http://schemas.openxmlformats.org/officeDocument/2006/relationships/image"/><Relationship Id="rId8" Target="../media/image19.png" Type="http://schemas.openxmlformats.org/officeDocument/2006/relationships/image"/><Relationship Id="rId9" Target="../media/image109.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0.png" Type="http://schemas.openxmlformats.org/officeDocument/2006/relationships/image"/><Relationship Id="rId11" Target="../media/image81.svg" Type="http://schemas.openxmlformats.org/officeDocument/2006/relationships/image"/><Relationship Id="rId12" Target="../media/image19.png" Type="http://schemas.openxmlformats.org/officeDocument/2006/relationships/image"/><Relationship Id="rId2" Target="../media/image72.png" Type="http://schemas.openxmlformats.org/officeDocument/2006/relationships/image"/><Relationship Id="rId3" Target="../media/image73.svg" Type="http://schemas.openxmlformats.org/officeDocument/2006/relationships/image"/><Relationship Id="rId4" Target="../media/image74.png" Type="http://schemas.openxmlformats.org/officeDocument/2006/relationships/image"/><Relationship Id="rId5" Target="../media/image75.svg" Type="http://schemas.openxmlformats.org/officeDocument/2006/relationships/image"/><Relationship Id="rId6" Target="../media/image76.png" Type="http://schemas.openxmlformats.org/officeDocument/2006/relationships/image"/><Relationship Id="rId7" Target="../media/image77.svg" Type="http://schemas.openxmlformats.org/officeDocument/2006/relationships/image"/><Relationship Id="rId8" Target="../media/image78.png" Type="http://schemas.openxmlformats.org/officeDocument/2006/relationships/image"/><Relationship Id="rId9" Target="../media/image79.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1.png" Type="http://schemas.openxmlformats.org/officeDocument/2006/relationships/image"/><Relationship Id="rId3" Target="../media/image112.svg" Type="http://schemas.openxmlformats.org/officeDocument/2006/relationships/image"/><Relationship Id="rId4" Target="../media/image113.png" Type="http://schemas.openxmlformats.org/officeDocument/2006/relationships/image"/><Relationship Id="rId5" Target="../media/image114.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8.png" Type="http://schemas.openxmlformats.org/officeDocument/2006/relationships/image"/><Relationship Id="rId11" Target="../media/image29.svg" Type="http://schemas.openxmlformats.org/officeDocument/2006/relationships/image"/><Relationship Id="rId12" Target="../media/image19.png" Type="http://schemas.openxmlformats.org/officeDocument/2006/relationships/image"/><Relationship Id="rId2" Target="../media/image20.png" Type="http://schemas.openxmlformats.org/officeDocument/2006/relationships/image"/><Relationship Id="rId3" Target="../media/image21.svg" Type="http://schemas.openxmlformats.org/officeDocument/2006/relationships/image"/><Relationship Id="rId4" Target="../media/image22.png" Type="http://schemas.openxmlformats.org/officeDocument/2006/relationships/image"/><Relationship Id="rId5" Target="../media/image23.svg" Type="http://schemas.openxmlformats.org/officeDocument/2006/relationships/image"/><Relationship Id="rId6" Target="../media/image24.png" Type="http://schemas.openxmlformats.org/officeDocument/2006/relationships/image"/><Relationship Id="rId7" Target="../media/image25.svg" Type="http://schemas.openxmlformats.org/officeDocument/2006/relationships/image"/><Relationship Id="rId8" Target="../media/image26.png" Type="http://schemas.openxmlformats.org/officeDocument/2006/relationships/image"/><Relationship Id="rId9" Target="../media/image27.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png" Type="http://schemas.openxmlformats.org/officeDocument/2006/relationships/image"/><Relationship Id="rId11" Target="../media/image37.svg" Type="http://schemas.openxmlformats.org/officeDocument/2006/relationships/image"/><Relationship Id="rId2" Target="../media/image30.png" Type="http://schemas.openxmlformats.org/officeDocument/2006/relationships/image"/><Relationship Id="rId3" Target="../media/image31.svg" Type="http://schemas.openxmlformats.org/officeDocument/2006/relationships/image"/><Relationship Id="rId4" Target="../media/image32.png" Type="http://schemas.openxmlformats.org/officeDocument/2006/relationships/image"/><Relationship Id="rId5" Target="../media/image33.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34.png" Type="http://schemas.openxmlformats.org/officeDocument/2006/relationships/image"/><Relationship Id="rId9" Target="../media/image35.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8.png" Type="http://schemas.openxmlformats.org/officeDocument/2006/relationships/image"/><Relationship Id="rId3" Target="../media/image39.svg" Type="http://schemas.openxmlformats.org/officeDocument/2006/relationships/image"/><Relationship Id="rId4" Target="../media/image40.png" Type="http://schemas.openxmlformats.org/officeDocument/2006/relationships/image"/><Relationship Id="rId5" Target="../media/image41.svg" Type="http://schemas.openxmlformats.org/officeDocument/2006/relationships/image"/><Relationship Id="rId6" Target="../media/image42.png" Type="http://schemas.openxmlformats.org/officeDocument/2006/relationships/image"/><Relationship Id="rId7" Target="../media/image43.svg" Type="http://schemas.openxmlformats.org/officeDocument/2006/relationships/image"/><Relationship Id="rId8" Target="../media/image1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44.png" Type="http://schemas.openxmlformats.org/officeDocument/2006/relationships/image"/><Relationship Id="rId5" Target="../media/image45.svg" Type="http://schemas.openxmlformats.org/officeDocument/2006/relationships/image"/><Relationship Id="rId6" Target="../media/image46.png" Type="http://schemas.openxmlformats.org/officeDocument/2006/relationships/image"/><Relationship Id="rId7" Target="../media/image47.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png" Type="http://schemas.openxmlformats.org/officeDocument/2006/relationships/image"/><Relationship Id="rId11" Target="../media/image56.png" Type="http://schemas.openxmlformats.org/officeDocument/2006/relationships/image"/><Relationship Id="rId12" Target="../media/image57.svg" Type="http://schemas.openxmlformats.org/officeDocument/2006/relationships/image"/><Relationship Id="rId2" Target="../media/image48.png" Type="http://schemas.openxmlformats.org/officeDocument/2006/relationships/image"/><Relationship Id="rId3" Target="../media/image49.svg" Type="http://schemas.openxmlformats.org/officeDocument/2006/relationships/image"/><Relationship Id="rId4" Target="../media/image50.png" Type="http://schemas.openxmlformats.org/officeDocument/2006/relationships/image"/><Relationship Id="rId5" Target="../media/image51.svg" Type="http://schemas.openxmlformats.org/officeDocument/2006/relationships/image"/><Relationship Id="rId6" Target="../media/image52.png" Type="http://schemas.openxmlformats.org/officeDocument/2006/relationships/image"/><Relationship Id="rId7" Target="../media/image53.svg" Type="http://schemas.openxmlformats.org/officeDocument/2006/relationships/image"/><Relationship Id="rId8" Target="../media/image54.png" Type="http://schemas.openxmlformats.org/officeDocument/2006/relationships/image"/><Relationship Id="rId9" Target="../media/image5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6.png" Type="http://schemas.openxmlformats.org/officeDocument/2006/relationships/image"/><Relationship Id="rId11" Target="../media/image67.svg" Type="http://schemas.openxmlformats.org/officeDocument/2006/relationships/image"/><Relationship Id="rId12" Target="../media/image68.png" Type="http://schemas.openxmlformats.org/officeDocument/2006/relationships/image"/><Relationship Id="rId13" Target="../media/image69.svg" Type="http://schemas.openxmlformats.org/officeDocument/2006/relationships/image"/><Relationship Id="rId14" Target="../media/image70.png" Type="http://schemas.openxmlformats.org/officeDocument/2006/relationships/image"/><Relationship Id="rId15" Target="../media/image71.svg" Type="http://schemas.openxmlformats.org/officeDocument/2006/relationships/image"/><Relationship Id="rId2" Target="../media/image58.png" Type="http://schemas.openxmlformats.org/officeDocument/2006/relationships/image"/><Relationship Id="rId3" Target="../media/image59.svg" Type="http://schemas.openxmlformats.org/officeDocument/2006/relationships/image"/><Relationship Id="rId4" Target="../media/image60.png" Type="http://schemas.openxmlformats.org/officeDocument/2006/relationships/image"/><Relationship Id="rId5" Target="../media/image61.svg" Type="http://schemas.openxmlformats.org/officeDocument/2006/relationships/image"/><Relationship Id="rId6" Target="../media/image62.png" Type="http://schemas.openxmlformats.org/officeDocument/2006/relationships/image"/><Relationship Id="rId7" Target="../media/image63.svg" Type="http://schemas.openxmlformats.org/officeDocument/2006/relationships/image"/><Relationship Id="rId8" Target="../media/image64.png" Type="http://schemas.openxmlformats.org/officeDocument/2006/relationships/image"/><Relationship Id="rId9" Target="../media/image65.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0.png" Type="http://schemas.openxmlformats.org/officeDocument/2006/relationships/image"/><Relationship Id="rId11" Target="../media/image81.svg" Type="http://schemas.openxmlformats.org/officeDocument/2006/relationships/image"/><Relationship Id="rId12" Target="../media/image19.png" Type="http://schemas.openxmlformats.org/officeDocument/2006/relationships/image"/><Relationship Id="rId13" Target="../media/image82.png" Type="http://schemas.openxmlformats.org/officeDocument/2006/relationships/image"/><Relationship Id="rId14" Target="../media/image83.svg" Type="http://schemas.openxmlformats.org/officeDocument/2006/relationships/image"/><Relationship Id="rId15" Target="../media/image84.png" Type="http://schemas.openxmlformats.org/officeDocument/2006/relationships/image"/><Relationship Id="rId16" Target="../media/image85.svg" Type="http://schemas.openxmlformats.org/officeDocument/2006/relationships/image"/><Relationship Id="rId17" Target="https://www.niche.com/k12/c-b-watson-primary-school-warner-robins-ga/" TargetMode="External" Type="http://schemas.openxmlformats.org/officeDocument/2006/relationships/hyperlink"/><Relationship Id="rId18" Target="../media/image86.png" Type="http://schemas.openxmlformats.org/officeDocument/2006/relationships/image"/><Relationship Id="rId19" Target="../media/image87.svg" Type="http://schemas.openxmlformats.org/officeDocument/2006/relationships/image"/><Relationship Id="rId2" Target="../media/image72.png" Type="http://schemas.openxmlformats.org/officeDocument/2006/relationships/image"/><Relationship Id="rId3" Target="../media/image73.svg" Type="http://schemas.openxmlformats.org/officeDocument/2006/relationships/image"/><Relationship Id="rId4" Target="../media/image74.png" Type="http://schemas.openxmlformats.org/officeDocument/2006/relationships/image"/><Relationship Id="rId5" Target="../media/image75.svg" Type="http://schemas.openxmlformats.org/officeDocument/2006/relationships/image"/><Relationship Id="rId6" Target="../media/image76.png" Type="http://schemas.openxmlformats.org/officeDocument/2006/relationships/image"/><Relationship Id="rId7" Target="../media/image77.svg" Type="http://schemas.openxmlformats.org/officeDocument/2006/relationships/image"/><Relationship Id="rId8" Target="../media/image78.png" Type="http://schemas.openxmlformats.org/officeDocument/2006/relationships/image"/><Relationship Id="rId9" Target="../media/image79.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7.svg" Type="http://schemas.openxmlformats.org/officeDocument/2006/relationships/image"/><Relationship Id="rId11" Target="http://www.gadoe.org/Curriculum-Instruction-and-Assessment/Assessment/Pages/CRCT.aspx" TargetMode="External" Type="http://schemas.openxmlformats.org/officeDocument/2006/relationships/hyperlink"/><Relationship Id="rId12" Target="http://www.gadoe.org/Curriculum-Instruction-and-Assessment/Assessment/Pages/ACCESS-for-ELLs.aspx" TargetMode="External" Type="http://schemas.openxmlformats.org/officeDocument/2006/relationships/hyperlink"/><Relationship Id="rId13" Target="http://www.gadoe.org/Curriculum-Instruction-and-Assessment/Assessment/Pages/GKIDS.aspx" TargetMode="External" Type="http://schemas.openxmlformats.org/officeDocument/2006/relationships/hyperlink"/><Relationship Id="rId2" Target="../media/image88.png" Type="http://schemas.openxmlformats.org/officeDocument/2006/relationships/image"/><Relationship Id="rId3" Target="../media/image89.svg" Type="http://schemas.openxmlformats.org/officeDocument/2006/relationships/image"/><Relationship Id="rId4" Target="../media/image90.jpeg" Type="http://schemas.openxmlformats.org/officeDocument/2006/relationships/image"/><Relationship Id="rId5" Target="../media/image91.png" Type="http://schemas.openxmlformats.org/officeDocument/2006/relationships/image"/><Relationship Id="rId6" Target="../media/image92.svg" Type="http://schemas.openxmlformats.org/officeDocument/2006/relationships/image"/><Relationship Id="rId7" Target="../media/image93.png" Type="http://schemas.openxmlformats.org/officeDocument/2006/relationships/image"/><Relationship Id="rId8" Target="../media/image94.svg" Type="http://schemas.openxmlformats.org/officeDocument/2006/relationships/image"/><Relationship Id="rId9" Target="../media/image8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4AAD"/>
        </a:solidFill>
      </p:bgPr>
    </p:bg>
    <p:spTree>
      <p:nvGrpSpPr>
        <p:cNvPr id="1" name=""/>
        <p:cNvGrpSpPr/>
        <p:nvPr/>
      </p:nvGrpSpPr>
      <p:grpSpPr>
        <a:xfrm>
          <a:off x="0" y="0"/>
          <a:ext cx="0" cy="0"/>
          <a:chOff x="0" y="0"/>
          <a:chExt cx="0" cy="0"/>
        </a:xfrm>
      </p:grpSpPr>
      <p:sp>
        <p:nvSpPr>
          <p:cNvPr name="Freeform 2" id="2"/>
          <p:cNvSpPr/>
          <p:nvPr/>
        </p:nvSpPr>
        <p:spPr>
          <a:xfrm flipH="false" flipV="false" rot="-1226338">
            <a:off x="-280296" y="136357"/>
            <a:ext cx="2485834" cy="1340499"/>
          </a:xfrm>
          <a:custGeom>
            <a:avLst/>
            <a:gdLst/>
            <a:ahLst/>
            <a:cxnLst/>
            <a:rect r="r" b="b" t="t" l="l"/>
            <a:pathLst>
              <a:path h="1340499" w="2485834">
                <a:moveTo>
                  <a:pt x="0" y="0"/>
                </a:moveTo>
                <a:lnTo>
                  <a:pt x="2485833" y="0"/>
                </a:lnTo>
                <a:lnTo>
                  <a:pt x="2485833" y="1340499"/>
                </a:lnTo>
                <a:lnTo>
                  <a:pt x="0" y="1340499"/>
                </a:lnTo>
                <a:lnTo>
                  <a:pt x="0" y="0"/>
                </a:lnTo>
                <a:close/>
              </a:path>
            </a:pathLst>
          </a:custGeom>
          <a:blipFill>
            <a:blip r:embed="rId2">
              <a:extLst>
                <a:ext uri="{96DAC541-7B7A-43D3-8B79-37D633B846F1}">
                  <asvg:svgBlip xmlns:asvg="http://schemas.microsoft.com/office/drawing/2016/SVG/main" r:embed="rId3"/>
                </a:ext>
              </a:extLst>
            </a:blip>
            <a:stretch>
              <a:fillRect l="-201681" t="0" r="0" b="0"/>
            </a:stretch>
          </a:blipFill>
        </p:spPr>
      </p:sp>
      <p:sp>
        <p:nvSpPr>
          <p:cNvPr name="Freeform 3" id="3"/>
          <p:cNvSpPr/>
          <p:nvPr/>
        </p:nvSpPr>
        <p:spPr>
          <a:xfrm flipH="false" flipV="false" rot="0">
            <a:off x="4876800" y="267081"/>
            <a:ext cx="1473108" cy="539526"/>
          </a:xfrm>
          <a:custGeom>
            <a:avLst/>
            <a:gdLst/>
            <a:ahLst/>
            <a:cxnLst/>
            <a:rect r="r" b="b" t="t" l="l"/>
            <a:pathLst>
              <a:path h="539526" w="1473108">
                <a:moveTo>
                  <a:pt x="0" y="0"/>
                </a:moveTo>
                <a:lnTo>
                  <a:pt x="1473108" y="0"/>
                </a:lnTo>
                <a:lnTo>
                  <a:pt x="1473108" y="539526"/>
                </a:lnTo>
                <a:lnTo>
                  <a:pt x="0" y="5395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8456164" y="1845559"/>
            <a:ext cx="1473108" cy="539526"/>
          </a:xfrm>
          <a:custGeom>
            <a:avLst/>
            <a:gdLst/>
            <a:ahLst/>
            <a:cxnLst/>
            <a:rect r="r" b="b" t="t" l="l"/>
            <a:pathLst>
              <a:path h="539526" w="1473108">
                <a:moveTo>
                  <a:pt x="0" y="0"/>
                </a:moveTo>
                <a:lnTo>
                  <a:pt x="1473107" y="0"/>
                </a:lnTo>
                <a:lnTo>
                  <a:pt x="1473107" y="539526"/>
                </a:lnTo>
                <a:lnTo>
                  <a:pt x="0" y="5395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962620" y="1190909"/>
            <a:ext cx="7828359" cy="5148267"/>
            <a:chOff x="0" y="0"/>
            <a:chExt cx="10132275" cy="6663421"/>
          </a:xfrm>
        </p:grpSpPr>
        <p:sp>
          <p:nvSpPr>
            <p:cNvPr name="Freeform 6" id="6"/>
            <p:cNvSpPr/>
            <p:nvPr/>
          </p:nvSpPr>
          <p:spPr>
            <a:xfrm flipH="false" flipV="false" rot="0">
              <a:off x="0" y="6358621"/>
              <a:ext cx="10132275" cy="304800"/>
            </a:xfrm>
            <a:custGeom>
              <a:avLst/>
              <a:gdLst/>
              <a:ahLst/>
              <a:cxnLst/>
              <a:rect r="r" b="b" t="t" l="l"/>
              <a:pathLst>
                <a:path h="304800" w="10132275">
                  <a:moveTo>
                    <a:pt x="9827475" y="0"/>
                  </a:moveTo>
                  <a:lnTo>
                    <a:pt x="304800" y="0"/>
                  </a:lnTo>
                  <a:lnTo>
                    <a:pt x="0" y="0"/>
                  </a:lnTo>
                  <a:lnTo>
                    <a:pt x="304800" y="304800"/>
                  </a:lnTo>
                  <a:lnTo>
                    <a:pt x="9827475" y="304800"/>
                  </a:lnTo>
                  <a:lnTo>
                    <a:pt x="10132275" y="304800"/>
                  </a:lnTo>
                  <a:close/>
                </a:path>
              </a:pathLst>
            </a:custGeom>
            <a:solidFill>
              <a:srgbClr val="B99C8C"/>
            </a:solidFill>
          </p:spPr>
        </p:sp>
        <p:sp>
          <p:nvSpPr>
            <p:cNvPr name="Freeform 7" id="7"/>
            <p:cNvSpPr/>
            <p:nvPr/>
          </p:nvSpPr>
          <p:spPr>
            <a:xfrm flipH="false" flipV="false" rot="0">
              <a:off x="9827475" y="1270"/>
              <a:ext cx="304800" cy="6662151"/>
            </a:xfrm>
            <a:custGeom>
              <a:avLst/>
              <a:gdLst/>
              <a:ahLst/>
              <a:cxnLst/>
              <a:rect r="r" b="b" t="t" l="l"/>
              <a:pathLst>
                <a:path h="6662151" w="304800">
                  <a:moveTo>
                    <a:pt x="304800" y="303530"/>
                  </a:moveTo>
                  <a:lnTo>
                    <a:pt x="0" y="0"/>
                  </a:lnTo>
                  <a:lnTo>
                    <a:pt x="0" y="303530"/>
                  </a:lnTo>
                  <a:lnTo>
                    <a:pt x="0" y="6357351"/>
                  </a:lnTo>
                  <a:lnTo>
                    <a:pt x="304800" y="6662151"/>
                  </a:lnTo>
                  <a:lnTo>
                    <a:pt x="304800" y="6357351"/>
                  </a:lnTo>
                  <a:close/>
                </a:path>
              </a:pathLst>
            </a:custGeom>
            <a:solidFill>
              <a:srgbClr val="E1D0C7"/>
            </a:solidFill>
          </p:spPr>
        </p:sp>
        <p:sp>
          <p:nvSpPr>
            <p:cNvPr name="Freeform 8" id="8"/>
            <p:cNvSpPr/>
            <p:nvPr/>
          </p:nvSpPr>
          <p:spPr>
            <a:xfrm flipH="false" flipV="false" rot="0">
              <a:off x="0" y="0"/>
              <a:ext cx="9827475" cy="6358621"/>
            </a:xfrm>
            <a:custGeom>
              <a:avLst/>
              <a:gdLst/>
              <a:ahLst/>
              <a:cxnLst/>
              <a:rect r="r" b="b" t="t" l="l"/>
              <a:pathLst>
                <a:path h="6358621" w="9827475">
                  <a:moveTo>
                    <a:pt x="304800" y="0"/>
                  </a:moveTo>
                  <a:lnTo>
                    <a:pt x="0" y="0"/>
                  </a:lnTo>
                  <a:lnTo>
                    <a:pt x="0" y="304800"/>
                  </a:lnTo>
                  <a:lnTo>
                    <a:pt x="0" y="6358621"/>
                  </a:lnTo>
                  <a:lnTo>
                    <a:pt x="152400" y="6358621"/>
                  </a:lnTo>
                  <a:lnTo>
                    <a:pt x="304800" y="6358621"/>
                  </a:lnTo>
                  <a:lnTo>
                    <a:pt x="9827475" y="6358621"/>
                  </a:lnTo>
                  <a:lnTo>
                    <a:pt x="9827475" y="304800"/>
                  </a:lnTo>
                  <a:lnTo>
                    <a:pt x="9827475" y="241300"/>
                  </a:lnTo>
                  <a:lnTo>
                    <a:pt x="9827475" y="1270"/>
                  </a:lnTo>
                  <a:lnTo>
                    <a:pt x="9827475" y="0"/>
                  </a:lnTo>
                  <a:close/>
                </a:path>
              </a:pathLst>
            </a:custGeom>
            <a:solidFill>
              <a:srgbClr val="FF3131"/>
            </a:solidFill>
          </p:spPr>
        </p:sp>
      </p:grpSp>
      <p:sp>
        <p:nvSpPr>
          <p:cNvPr name="Freeform 9" id="9"/>
          <p:cNvSpPr/>
          <p:nvPr/>
        </p:nvSpPr>
        <p:spPr>
          <a:xfrm flipH="false" flipV="false" rot="0">
            <a:off x="6764389" y="6109665"/>
            <a:ext cx="1619875" cy="708695"/>
          </a:xfrm>
          <a:custGeom>
            <a:avLst/>
            <a:gdLst/>
            <a:ahLst/>
            <a:cxnLst/>
            <a:rect r="r" b="b" t="t" l="l"/>
            <a:pathLst>
              <a:path h="708695" w="1619875">
                <a:moveTo>
                  <a:pt x="0" y="0"/>
                </a:moveTo>
                <a:lnTo>
                  <a:pt x="1619875" y="0"/>
                </a:lnTo>
                <a:lnTo>
                  <a:pt x="1619875" y="708695"/>
                </a:lnTo>
                <a:lnTo>
                  <a:pt x="0" y="70869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10450016">
            <a:off x="3673951" y="6408329"/>
            <a:ext cx="2969467" cy="1480422"/>
          </a:xfrm>
          <a:custGeom>
            <a:avLst/>
            <a:gdLst/>
            <a:ahLst/>
            <a:cxnLst/>
            <a:rect r="r" b="b" t="t" l="l"/>
            <a:pathLst>
              <a:path h="1480422" w="2969467">
                <a:moveTo>
                  <a:pt x="0" y="0"/>
                </a:moveTo>
                <a:lnTo>
                  <a:pt x="2969467" y="0"/>
                </a:lnTo>
                <a:lnTo>
                  <a:pt x="2969467" y="1480422"/>
                </a:lnTo>
                <a:lnTo>
                  <a:pt x="0" y="1480422"/>
                </a:lnTo>
                <a:lnTo>
                  <a:pt x="0" y="0"/>
                </a:lnTo>
                <a:close/>
              </a:path>
            </a:pathLst>
          </a:custGeom>
          <a:blipFill>
            <a:blip r:embed="rId8">
              <a:extLst>
                <a:ext uri="{96DAC541-7B7A-43D3-8B79-37D633B846F1}">
                  <asvg:svgBlip xmlns:asvg="http://schemas.microsoft.com/office/drawing/2016/SVG/main" r:embed="rId9"/>
                </a:ext>
              </a:extLst>
            </a:blip>
            <a:stretch>
              <a:fillRect l="0" t="0" r="-12348" b="0"/>
            </a:stretch>
          </a:blipFill>
        </p:spPr>
      </p:sp>
      <p:sp>
        <p:nvSpPr>
          <p:cNvPr name="Freeform 11" id="11"/>
          <p:cNvSpPr/>
          <p:nvPr/>
        </p:nvSpPr>
        <p:spPr>
          <a:xfrm flipH="true" flipV="false" rot="1549173">
            <a:off x="6724762" y="4598084"/>
            <a:ext cx="604161" cy="893399"/>
          </a:xfrm>
          <a:custGeom>
            <a:avLst/>
            <a:gdLst/>
            <a:ahLst/>
            <a:cxnLst/>
            <a:rect r="r" b="b" t="t" l="l"/>
            <a:pathLst>
              <a:path h="893399" w="604161">
                <a:moveTo>
                  <a:pt x="604161" y="0"/>
                </a:moveTo>
                <a:lnTo>
                  <a:pt x="0" y="0"/>
                </a:lnTo>
                <a:lnTo>
                  <a:pt x="0" y="893398"/>
                </a:lnTo>
                <a:lnTo>
                  <a:pt x="604161" y="893398"/>
                </a:lnTo>
                <a:lnTo>
                  <a:pt x="604161"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10047107">
            <a:off x="6650199" y="1938386"/>
            <a:ext cx="604161" cy="893399"/>
          </a:xfrm>
          <a:custGeom>
            <a:avLst/>
            <a:gdLst/>
            <a:ahLst/>
            <a:cxnLst/>
            <a:rect r="r" b="b" t="t" l="l"/>
            <a:pathLst>
              <a:path h="893399" w="604161">
                <a:moveTo>
                  <a:pt x="0" y="0"/>
                </a:moveTo>
                <a:lnTo>
                  <a:pt x="604161" y="0"/>
                </a:lnTo>
                <a:lnTo>
                  <a:pt x="604161" y="893398"/>
                </a:lnTo>
                <a:lnTo>
                  <a:pt x="0" y="89339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0">
            <a:off x="9145093" y="4495901"/>
            <a:ext cx="968955" cy="1952554"/>
          </a:xfrm>
          <a:custGeom>
            <a:avLst/>
            <a:gdLst/>
            <a:ahLst/>
            <a:cxnLst/>
            <a:rect r="r" b="b" t="t" l="l"/>
            <a:pathLst>
              <a:path h="1952554" w="968955">
                <a:moveTo>
                  <a:pt x="0" y="0"/>
                </a:moveTo>
                <a:lnTo>
                  <a:pt x="968954" y="0"/>
                </a:lnTo>
                <a:lnTo>
                  <a:pt x="968954" y="1952554"/>
                </a:lnTo>
                <a:lnTo>
                  <a:pt x="0" y="195255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4" id="14"/>
          <p:cNvSpPr/>
          <p:nvPr/>
        </p:nvSpPr>
        <p:spPr>
          <a:xfrm flipH="false" flipV="false" rot="0">
            <a:off x="7871659" y="159288"/>
            <a:ext cx="1321059" cy="1294638"/>
          </a:xfrm>
          <a:custGeom>
            <a:avLst/>
            <a:gdLst/>
            <a:ahLst/>
            <a:cxnLst/>
            <a:rect r="r" b="b" t="t" l="l"/>
            <a:pathLst>
              <a:path h="1294638" w="1321059">
                <a:moveTo>
                  <a:pt x="0" y="0"/>
                </a:moveTo>
                <a:lnTo>
                  <a:pt x="1321059" y="0"/>
                </a:lnTo>
                <a:lnTo>
                  <a:pt x="1321059" y="1294638"/>
                </a:lnTo>
                <a:lnTo>
                  <a:pt x="0" y="129463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5" id="15"/>
          <p:cNvSpPr/>
          <p:nvPr/>
        </p:nvSpPr>
        <p:spPr>
          <a:xfrm flipH="false" flipV="false" rot="1608565">
            <a:off x="1289777" y="6403379"/>
            <a:ext cx="1027724" cy="1118611"/>
          </a:xfrm>
          <a:custGeom>
            <a:avLst/>
            <a:gdLst/>
            <a:ahLst/>
            <a:cxnLst/>
            <a:rect r="r" b="b" t="t" l="l"/>
            <a:pathLst>
              <a:path h="1118611" w="1027724">
                <a:moveTo>
                  <a:pt x="0" y="0"/>
                </a:moveTo>
                <a:lnTo>
                  <a:pt x="1027724" y="0"/>
                </a:lnTo>
                <a:lnTo>
                  <a:pt x="1027724" y="1118611"/>
                </a:lnTo>
                <a:lnTo>
                  <a:pt x="0" y="1118611"/>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6" id="16"/>
          <p:cNvSpPr/>
          <p:nvPr/>
        </p:nvSpPr>
        <p:spPr>
          <a:xfrm flipH="false" flipV="false" rot="-379913">
            <a:off x="-2591074" y="4951147"/>
            <a:ext cx="4089976" cy="480572"/>
          </a:xfrm>
          <a:custGeom>
            <a:avLst/>
            <a:gdLst/>
            <a:ahLst/>
            <a:cxnLst/>
            <a:rect r="r" b="b" t="t" l="l"/>
            <a:pathLst>
              <a:path h="480572" w="4089976">
                <a:moveTo>
                  <a:pt x="0" y="0"/>
                </a:moveTo>
                <a:lnTo>
                  <a:pt x="4089976" y="0"/>
                </a:lnTo>
                <a:lnTo>
                  <a:pt x="4089976" y="480572"/>
                </a:lnTo>
                <a:lnTo>
                  <a:pt x="0" y="480572"/>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7" id="17"/>
          <p:cNvSpPr/>
          <p:nvPr/>
        </p:nvSpPr>
        <p:spPr>
          <a:xfrm flipH="false" flipV="false" rot="0">
            <a:off x="1163955" y="1697222"/>
            <a:ext cx="1888932" cy="3746381"/>
          </a:xfrm>
          <a:custGeom>
            <a:avLst/>
            <a:gdLst/>
            <a:ahLst/>
            <a:cxnLst/>
            <a:rect r="r" b="b" t="t" l="l"/>
            <a:pathLst>
              <a:path h="3746381" w="1888932">
                <a:moveTo>
                  <a:pt x="0" y="0"/>
                </a:moveTo>
                <a:lnTo>
                  <a:pt x="1888932" y="0"/>
                </a:lnTo>
                <a:lnTo>
                  <a:pt x="1888932" y="3746381"/>
                </a:lnTo>
                <a:lnTo>
                  <a:pt x="0" y="3746381"/>
                </a:lnTo>
                <a:lnTo>
                  <a:pt x="0" y="0"/>
                </a:lnTo>
                <a:close/>
              </a:path>
            </a:pathLst>
          </a:custGeom>
          <a:blipFill>
            <a:blip r:embed="rId20"/>
            <a:stretch>
              <a:fillRect l="0" t="0" r="0" b="0"/>
            </a:stretch>
          </a:blipFill>
        </p:spPr>
      </p:sp>
      <p:sp>
        <p:nvSpPr>
          <p:cNvPr name="TextBox 18" id="18"/>
          <p:cNvSpPr txBox="true"/>
          <p:nvPr/>
        </p:nvSpPr>
        <p:spPr>
          <a:xfrm rot="0">
            <a:off x="2156975" y="2178934"/>
            <a:ext cx="5623129" cy="2835707"/>
          </a:xfrm>
          <a:prstGeom prst="rect">
            <a:avLst/>
          </a:prstGeom>
        </p:spPr>
        <p:txBody>
          <a:bodyPr anchor="t" rtlCol="false" tIns="0" lIns="0" bIns="0" rIns="0">
            <a:spAutoFit/>
          </a:bodyPr>
          <a:lstStyle/>
          <a:p>
            <a:pPr algn="ctr">
              <a:lnSpc>
                <a:spcPts val="7156"/>
              </a:lnSpc>
            </a:pPr>
            <a:r>
              <a:rPr lang="en-US" sz="8946">
                <a:solidFill>
                  <a:srgbClr val="FFFFFF"/>
                </a:solidFill>
                <a:latin typeface="StoryBook Rough"/>
                <a:ea typeface="StoryBook Rough"/>
                <a:cs typeface="StoryBook Rough"/>
                <a:sym typeface="StoryBook Rough"/>
              </a:rPr>
              <a:t>TITLE 1</a:t>
            </a:r>
          </a:p>
          <a:p>
            <a:pPr algn="ctr">
              <a:lnSpc>
                <a:spcPts val="7156"/>
              </a:lnSpc>
            </a:pPr>
            <a:r>
              <a:rPr lang="en-US" sz="8946">
                <a:solidFill>
                  <a:srgbClr val="FFFFFF"/>
                </a:solidFill>
                <a:latin typeface="StoryBook Rough"/>
                <a:ea typeface="StoryBook Rough"/>
                <a:cs typeface="StoryBook Rough"/>
                <a:sym typeface="StoryBook Rough"/>
              </a:rPr>
              <a:t>PARENT MEETING</a:t>
            </a:r>
          </a:p>
        </p:txBody>
      </p:sp>
      <p:sp>
        <p:nvSpPr>
          <p:cNvPr name="TextBox 19" id="19"/>
          <p:cNvSpPr txBox="true"/>
          <p:nvPr/>
        </p:nvSpPr>
        <p:spPr>
          <a:xfrm rot="0">
            <a:off x="1653866" y="1605986"/>
            <a:ext cx="6217792" cy="372110"/>
          </a:xfrm>
          <a:prstGeom prst="rect">
            <a:avLst/>
          </a:prstGeom>
        </p:spPr>
        <p:txBody>
          <a:bodyPr anchor="t" rtlCol="false" tIns="0" lIns="0" bIns="0" rIns="0">
            <a:spAutoFit/>
          </a:bodyPr>
          <a:lstStyle/>
          <a:p>
            <a:pPr algn="ctr">
              <a:lnSpc>
                <a:spcPts val="2559"/>
              </a:lnSpc>
            </a:pPr>
            <a:r>
              <a:rPr lang="en-US" sz="3199">
                <a:solidFill>
                  <a:srgbClr val="FFFFFF"/>
                </a:solidFill>
                <a:latin typeface="KG Primary Penmanship"/>
                <a:ea typeface="KG Primary Penmanship"/>
                <a:cs typeface="KG Primary Penmanship"/>
                <a:sym typeface="KG Primary Penmanship"/>
              </a:rPr>
              <a:t>CB WATSON PRIMARY SCHOOL</a:t>
            </a:r>
          </a:p>
        </p:txBody>
      </p:sp>
      <p:sp>
        <p:nvSpPr>
          <p:cNvPr name="TextBox 20" id="20"/>
          <p:cNvSpPr txBox="true"/>
          <p:nvPr/>
        </p:nvSpPr>
        <p:spPr>
          <a:xfrm rot="0">
            <a:off x="2381451" y="5152773"/>
            <a:ext cx="4762622" cy="695960"/>
          </a:xfrm>
          <a:prstGeom prst="rect">
            <a:avLst/>
          </a:prstGeom>
        </p:spPr>
        <p:txBody>
          <a:bodyPr anchor="t" rtlCol="false" tIns="0" lIns="0" bIns="0" rIns="0">
            <a:spAutoFit/>
          </a:bodyPr>
          <a:lstStyle/>
          <a:p>
            <a:pPr algn="ctr">
              <a:lnSpc>
                <a:spcPts val="2559"/>
              </a:lnSpc>
            </a:pPr>
            <a:r>
              <a:rPr lang="en-US" sz="3199">
                <a:solidFill>
                  <a:srgbClr val="FFFFFF"/>
                </a:solidFill>
                <a:latin typeface="KG Primary Penmanship"/>
                <a:ea typeface="KG Primary Penmanship"/>
                <a:cs typeface="KG Primary Penmanship"/>
                <a:sym typeface="KG Primary Penmanship"/>
              </a:rPr>
              <a:t>AUGUST 22, 2024</a:t>
            </a:r>
          </a:p>
          <a:p>
            <a:pPr algn="ctr">
              <a:lnSpc>
                <a:spcPts val="2559"/>
              </a:lnSpc>
            </a:pPr>
            <a:r>
              <a:rPr lang="en-US" sz="3199">
                <a:solidFill>
                  <a:srgbClr val="FFFFFF"/>
                </a:solidFill>
                <a:latin typeface="KG Primary Penmanship"/>
                <a:ea typeface="KG Primary Penmanship"/>
                <a:cs typeface="KG Primary Penmanship"/>
                <a:sym typeface="KG Primary Penmanship"/>
              </a:rPr>
              <a:t>5:00 PM</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04AAD"/>
        </a:solidFill>
      </p:bgPr>
    </p:bg>
    <p:spTree>
      <p:nvGrpSpPr>
        <p:cNvPr id="1" name=""/>
        <p:cNvGrpSpPr/>
        <p:nvPr/>
      </p:nvGrpSpPr>
      <p:grpSpPr>
        <a:xfrm>
          <a:off x="0" y="0"/>
          <a:ext cx="0" cy="0"/>
          <a:chOff x="0" y="0"/>
          <a:chExt cx="0" cy="0"/>
        </a:xfrm>
      </p:grpSpPr>
      <p:sp>
        <p:nvSpPr>
          <p:cNvPr name="Freeform 2" id="2"/>
          <p:cNvSpPr/>
          <p:nvPr/>
        </p:nvSpPr>
        <p:spPr>
          <a:xfrm flipH="false" flipV="false" rot="0">
            <a:off x="-1606653" y="5644447"/>
            <a:ext cx="3120675" cy="1275576"/>
          </a:xfrm>
          <a:custGeom>
            <a:avLst/>
            <a:gdLst/>
            <a:ahLst/>
            <a:cxnLst/>
            <a:rect r="r" b="b" t="t" l="l"/>
            <a:pathLst>
              <a:path h="1275576" w="3120675">
                <a:moveTo>
                  <a:pt x="0" y="0"/>
                </a:moveTo>
                <a:lnTo>
                  <a:pt x="3120674" y="0"/>
                </a:lnTo>
                <a:lnTo>
                  <a:pt x="3120674" y="1275576"/>
                </a:lnTo>
                <a:lnTo>
                  <a:pt x="0" y="127557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633281">
            <a:off x="6542499" y="-215393"/>
            <a:ext cx="3120675" cy="1275576"/>
          </a:xfrm>
          <a:custGeom>
            <a:avLst/>
            <a:gdLst/>
            <a:ahLst/>
            <a:cxnLst/>
            <a:rect r="r" b="b" t="t" l="l"/>
            <a:pathLst>
              <a:path h="1275576" w="3120675">
                <a:moveTo>
                  <a:pt x="3120675" y="1275576"/>
                </a:moveTo>
                <a:lnTo>
                  <a:pt x="0" y="1275576"/>
                </a:lnTo>
                <a:lnTo>
                  <a:pt x="0" y="0"/>
                </a:lnTo>
                <a:lnTo>
                  <a:pt x="3120675" y="0"/>
                </a:lnTo>
                <a:lnTo>
                  <a:pt x="3120675" y="1275576"/>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8923179">
            <a:off x="5851411" y="6279398"/>
            <a:ext cx="1613281" cy="1508418"/>
          </a:xfrm>
          <a:custGeom>
            <a:avLst/>
            <a:gdLst/>
            <a:ahLst/>
            <a:cxnLst/>
            <a:rect r="r" b="b" t="t" l="l"/>
            <a:pathLst>
              <a:path h="1508418" w="1613281">
                <a:moveTo>
                  <a:pt x="0" y="0"/>
                </a:moveTo>
                <a:lnTo>
                  <a:pt x="1613281" y="0"/>
                </a:lnTo>
                <a:lnTo>
                  <a:pt x="1613281" y="1508418"/>
                </a:lnTo>
                <a:lnTo>
                  <a:pt x="0" y="150841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662286" y="1392355"/>
            <a:ext cx="3513432" cy="4889880"/>
            <a:chOff x="0" y="0"/>
            <a:chExt cx="4547448" cy="6328990"/>
          </a:xfrm>
        </p:grpSpPr>
        <p:sp>
          <p:nvSpPr>
            <p:cNvPr name="Freeform 6" id="6"/>
            <p:cNvSpPr/>
            <p:nvPr/>
          </p:nvSpPr>
          <p:spPr>
            <a:xfrm flipH="false" flipV="false" rot="0">
              <a:off x="0" y="6024190"/>
              <a:ext cx="4547448" cy="304800"/>
            </a:xfrm>
            <a:custGeom>
              <a:avLst/>
              <a:gdLst/>
              <a:ahLst/>
              <a:cxnLst/>
              <a:rect r="r" b="b" t="t" l="l"/>
              <a:pathLst>
                <a:path h="304800" w="4547448">
                  <a:moveTo>
                    <a:pt x="4242648" y="0"/>
                  </a:moveTo>
                  <a:lnTo>
                    <a:pt x="304800" y="0"/>
                  </a:lnTo>
                  <a:lnTo>
                    <a:pt x="0" y="0"/>
                  </a:lnTo>
                  <a:lnTo>
                    <a:pt x="304800" y="304800"/>
                  </a:lnTo>
                  <a:lnTo>
                    <a:pt x="4242648" y="304800"/>
                  </a:lnTo>
                  <a:lnTo>
                    <a:pt x="4547448" y="304800"/>
                  </a:lnTo>
                  <a:close/>
                </a:path>
              </a:pathLst>
            </a:custGeom>
            <a:solidFill>
              <a:srgbClr val="B99C8C"/>
            </a:solidFill>
          </p:spPr>
        </p:sp>
        <p:sp>
          <p:nvSpPr>
            <p:cNvPr name="Freeform 7" id="7"/>
            <p:cNvSpPr/>
            <p:nvPr/>
          </p:nvSpPr>
          <p:spPr>
            <a:xfrm flipH="false" flipV="false" rot="0">
              <a:off x="4242648" y="1270"/>
              <a:ext cx="304800" cy="6327720"/>
            </a:xfrm>
            <a:custGeom>
              <a:avLst/>
              <a:gdLst/>
              <a:ahLst/>
              <a:cxnLst/>
              <a:rect r="r" b="b" t="t" l="l"/>
              <a:pathLst>
                <a:path h="6327720" w="304800">
                  <a:moveTo>
                    <a:pt x="304800" y="303530"/>
                  </a:moveTo>
                  <a:lnTo>
                    <a:pt x="0" y="0"/>
                  </a:lnTo>
                  <a:lnTo>
                    <a:pt x="0" y="303530"/>
                  </a:lnTo>
                  <a:lnTo>
                    <a:pt x="0" y="6022920"/>
                  </a:lnTo>
                  <a:lnTo>
                    <a:pt x="304800" y="6327720"/>
                  </a:lnTo>
                  <a:lnTo>
                    <a:pt x="304800" y="6022920"/>
                  </a:lnTo>
                  <a:close/>
                </a:path>
              </a:pathLst>
            </a:custGeom>
            <a:solidFill>
              <a:srgbClr val="E1D0C7"/>
            </a:solidFill>
          </p:spPr>
        </p:sp>
        <p:sp>
          <p:nvSpPr>
            <p:cNvPr name="Freeform 8" id="8"/>
            <p:cNvSpPr/>
            <p:nvPr/>
          </p:nvSpPr>
          <p:spPr>
            <a:xfrm flipH="false" flipV="false" rot="0">
              <a:off x="0" y="0"/>
              <a:ext cx="4242648" cy="6024190"/>
            </a:xfrm>
            <a:custGeom>
              <a:avLst/>
              <a:gdLst/>
              <a:ahLst/>
              <a:cxnLst/>
              <a:rect r="r" b="b" t="t" l="l"/>
              <a:pathLst>
                <a:path h="6024190" w="4242648">
                  <a:moveTo>
                    <a:pt x="304800" y="0"/>
                  </a:moveTo>
                  <a:lnTo>
                    <a:pt x="0" y="0"/>
                  </a:lnTo>
                  <a:lnTo>
                    <a:pt x="0" y="304800"/>
                  </a:lnTo>
                  <a:lnTo>
                    <a:pt x="0" y="6024190"/>
                  </a:lnTo>
                  <a:lnTo>
                    <a:pt x="152400" y="6024190"/>
                  </a:lnTo>
                  <a:lnTo>
                    <a:pt x="304800" y="6024190"/>
                  </a:lnTo>
                  <a:lnTo>
                    <a:pt x="4242648" y="6024190"/>
                  </a:lnTo>
                  <a:lnTo>
                    <a:pt x="4242648" y="304800"/>
                  </a:lnTo>
                  <a:lnTo>
                    <a:pt x="4242648" y="241300"/>
                  </a:lnTo>
                  <a:lnTo>
                    <a:pt x="4242648" y="1270"/>
                  </a:lnTo>
                  <a:lnTo>
                    <a:pt x="4242648" y="0"/>
                  </a:lnTo>
                  <a:close/>
                </a:path>
              </a:pathLst>
            </a:custGeom>
            <a:solidFill>
              <a:srgbClr val="FF3131"/>
            </a:solidFill>
          </p:spPr>
        </p:sp>
      </p:grpSp>
      <p:grpSp>
        <p:nvGrpSpPr>
          <p:cNvPr name="Group 9" id="9"/>
          <p:cNvGrpSpPr/>
          <p:nvPr/>
        </p:nvGrpSpPr>
        <p:grpSpPr>
          <a:xfrm rot="0">
            <a:off x="798195" y="2317064"/>
            <a:ext cx="3040463" cy="3040463"/>
            <a:chOff x="0" y="0"/>
            <a:chExt cx="6350000" cy="6350000"/>
          </a:xfrm>
        </p:grpSpPr>
        <p:sp>
          <p:nvSpPr>
            <p:cNvPr name="Freeform 10" id="10"/>
            <p:cNvSpPr/>
            <p:nvPr/>
          </p:nvSpPr>
          <p:spPr>
            <a:xfrm flipH="false" flipV="false" rot="0">
              <a:off x="0" y="0"/>
              <a:ext cx="6350000" cy="6351270"/>
            </a:xfrm>
            <a:custGeom>
              <a:avLst/>
              <a:gdLst/>
              <a:ahLst/>
              <a:cxnLst/>
              <a:rect r="r" b="b" t="t" l="l"/>
              <a:pathLst>
                <a:path h="6351270" w="6350000">
                  <a:moveTo>
                    <a:pt x="0" y="5955030"/>
                  </a:moveTo>
                  <a:lnTo>
                    <a:pt x="0" y="394970"/>
                  </a:lnTo>
                  <a:cubicBezTo>
                    <a:pt x="0" y="176530"/>
                    <a:pt x="176530" y="0"/>
                    <a:pt x="394970" y="0"/>
                  </a:cubicBezTo>
                  <a:lnTo>
                    <a:pt x="5956300" y="0"/>
                  </a:lnTo>
                  <a:cubicBezTo>
                    <a:pt x="6173470" y="0"/>
                    <a:pt x="6350000" y="176530"/>
                    <a:pt x="6350000" y="394970"/>
                  </a:cubicBezTo>
                  <a:lnTo>
                    <a:pt x="6350000" y="5956300"/>
                  </a:lnTo>
                  <a:cubicBezTo>
                    <a:pt x="6350000" y="6174740"/>
                    <a:pt x="6173470" y="6351270"/>
                    <a:pt x="5955030" y="6351270"/>
                  </a:cubicBezTo>
                  <a:lnTo>
                    <a:pt x="394970" y="6351270"/>
                  </a:lnTo>
                  <a:cubicBezTo>
                    <a:pt x="176530" y="6350000"/>
                    <a:pt x="0" y="6173470"/>
                    <a:pt x="0" y="5955030"/>
                  </a:cubicBezTo>
                  <a:close/>
                </a:path>
              </a:pathLst>
            </a:custGeom>
            <a:blipFill>
              <a:blip r:embed="rId6"/>
              <a:stretch>
                <a:fillRect l="-25151" t="0" r="-25151" b="0"/>
              </a:stretch>
            </a:blipFill>
          </p:spPr>
        </p:sp>
      </p:grpSp>
      <p:sp>
        <p:nvSpPr>
          <p:cNvPr name="Freeform 11" id="11"/>
          <p:cNvSpPr/>
          <p:nvPr/>
        </p:nvSpPr>
        <p:spPr>
          <a:xfrm flipH="false" flipV="false" rot="-2111754">
            <a:off x="253460" y="852731"/>
            <a:ext cx="528831" cy="1079247"/>
          </a:xfrm>
          <a:custGeom>
            <a:avLst/>
            <a:gdLst/>
            <a:ahLst/>
            <a:cxnLst/>
            <a:rect r="r" b="b" t="t" l="l"/>
            <a:pathLst>
              <a:path h="1079247" w="528831">
                <a:moveTo>
                  <a:pt x="0" y="0"/>
                </a:moveTo>
                <a:lnTo>
                  <a:pt x="528831" y="0"/>
                </a:lnTo>
                <a:lnTo>
                  <a:pt x="528831" y="1079248"/>
                </a:lnTo>
                <a:lnTo>
                  <a:pt x="0" y="107924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2814294" y="1754431"/>
            <a:ext cx="534502" cy="562633"/>
          </a:xfrm>
          <a:custGeom>
            <a:avLst/>
            <a:gdLst/>
            <a:ahLst/>
            <a:cxnLst/>
            <a:rect r="r" b="b" t="t" l="l"/>
            <a:pathLst>
              <a:path h="562633" w="534502">
                <a:moveTo>
                  <a:pt x="0" y="0"/>
                </a:moveTo>
                <a:lnTo>
                  <a:pt x="534502" y="0"/>
                </a:lnTo>
                <a:lnTo>
                  <a:pt x="534502" y="562633"/>
                </a:lnTo>
                <a:lnTo>
                  <a:pt x="0" y="56263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3" id="13"/>
          <p:cNvSpPr/>
          <p:nvPr/>
        </p:nvSpPr>
        <p:spPr>
          <a:xfrm flipH="false" flipV="false" rot="0">
            <a:off x="4677208" y="731520"/>
            <a:ext cx="399183" cy="420193"/>
          </a:xfrm>
          <a:custGeom>
            <a:avLst/>
            <a:gdLst/>
            <a:ahLst/>
            <a:cxnLst/>
            <a:rect r="r" b="b" t="t" l="l"/>
            <a:pathLst>
              <a:path h="420193" w="399183">
                <a:moveTo>
                  <a:pt x="0" y="0"/>
                </a:moveTo>
                <a:lnTo>
                  <a:pt x="399184" y="0"/>
                </a:lnTo>
                <a:lnTo>
                  <a:pt x="399184" y="420193"/>
                </a:lnTo>
                <a:lnTo>
                  <a:pt x="0" y="42019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4" id="14"/>
          <p:cNvSpPr/>
          <p:nvPr/>
        </p:nvSpPr>
        <p:spPr>
          <a:xfrm flipH="false" flipV="false" rot="0">
            <a:off x="2814294" y="5986038"/>
            <a:ext cx="562774" cy="592394"/>
          </a:xfrm>
          <a:custGeom>
            <a:avLst/>
            <a:gdLst/>
            <a:ahLst/>
            <a:cxnLst/>
            <a:rect r="r" b="b" t="t" l="l"/>
            <a:pathLst>
              <a:path h="592394" w="562774">
                <a:moveTo>
                  <a:pt x="0" y="0"/>
                </a:moveTo>
                <a:lnTo>
                  <a:pt x="562775" y="0"/>
                </a:lnTo>
                <a:lnTo>
                  <a:pt x="562775" y="592394"/>
                </a:lnTo>
                <a:lnTo>
                  <a:pt x="0" y="59239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5" id="15"/>
          <p:cNvSpPr txBox="true"/>
          <p:nvPr/>
        </p:nvSpPr>
        <p:spPr>
          <a:xfrm rot="0">
            <a:off x="293986" y="67335"/>
            <a:ext cx="7089343" cy="1149985"/>
          </a:xfrm>
          <a:prstGeom prst="rect">
            <a:avLst/>
          </a:prstGeom>
        </p:spPr>
        <p:txBody>
          <a:bodyPr anchor="t" rtlCol="false" tIns="0" lIns="0" bIns="0" rIns="0">
            <a:spAutoFit/>
          </a:bodyPr>
          <a:lstStyle/>
          <a:p>
            <a:pPr algn="l">
              <a:lnSpc>
                <a:spcPts val="4400"/>
              </a:lnSpc>
            </a:pPr>
            <a:r>
              <a:rPr lang="en-US" sz="4400">
                <a:solidFill>
                  <a:srgbClr val="FFFFFF"/>
                </a:solidFill>
                <a:latin typeface="StoryBook Rough"/>
                <a:ea typeface="StoryBook Rough"/>
                <a:cs typeface="StoryBook Rough"/>
                <a:sym typeface="StoryBook Rough"/>
              </a:rPr>
              <a:t>LAW REQUIRMENTS FOR PARENT &amp; FAMILY ENGAGEMENT</a:t>
            </a:r>
          </a:p>
        </p:txBody>
      </p:sp>
      <p:sp>
        <p:nvSpPr>
          <p:cNvPr name="TextBox 16" id="16"/>
          <p:cNvSpPr txBox="true"/>
          <p:nvPr/>
        </p:nvSpPr>
        <p:spPr>
          <a:xfrm rot="0">
            <a:off x="4408916" y="1189813"/>
            <a:ext cx="4942098" cy="5279390"/>
          </a:xfrm>
          <a:prstGeom prst="rect">
            <a:avLst/>
          </a:prstGeom>
        </p:spPr>
        <p:txBody>
          <a:bodyPr anchor="t" rtlCol="false" tIns="0" lIns="0" bIns="0" rIns="0">
            <a:spAutoFit/>
          </a:bodyPr>
          <a:lstStyle/>
          <a:p>
            <a:pPr algn="ctr">
              <a:lnSpc>
                <a:spcPts val="2099"/>
              </a:lnSpc>
            </a:pPr>
            <a:r>
              <a:rPr lang="en-US" sz="2099">
                <a:solidFill>
                  <a:srgbClr val="FFFFFF"/>
                </a:solidFill>
                <a:latin typeface="StoryBook Rough"/>
                <a:ea typeface="StoryBook Rough"/>
                <a:cs typeface="StoryBook Rough"/>
                <a:sym typeface="StoryBook Rough"/>
              </a:rPr>
              <a:t>THE LAW REQUIRES A 1% SET-ASIDE OF TITLE I FUNDS BE ALLOCATED FOR A DISTRICT PARENT AND FAMILY ENGAGEMENT COORDINATOR</a:t>
            </a:r>
          </a:p>
          <a:p>
            <a:pPr algn="ctr">
              <a:lnSpc>
                <a:spcPts val="2099"/>
              </a:lnSpc>
            </a:pPr>
          </a:p>
          <a:p>
            <a:pPr algn="l" marL="453385" indent="-226693" lvl="1">
              <a:lnSpc>
                <a:spcPts val="2099"/>
              </a:lnSpc>
              <a:buFont typeface="Arial"/>
              <a:buChar char="•"/>
            </a:pPr>
            <a:r>
              <a:rPr lang="en-US" sz="2099">
                <a:solidFill>
                  <a:srgbClr val="FFFFFF"/>
                </a:solidFill>
                <a:latin typeface="KG Primary Penmanship"/>
                <a:ea typeface="KG Primary Penmanship"/>
                <a:cs typeface="KG Primary Penmanship"/>
                <a:sym typeface="KG Primary Penmanship"/>
              </a:rPr>
              <a:t>Parent and Family Engagement Coordinator Salary</a:t>
            </a:r>
          </a:p>
          <a:p>
            <a:pPr algn="l" marL="453385" indent="-226693" lvl="1">
              <a:lnSpc>
                <a:spcPts val="2099"/>
              </a:lnSpc>
              <a:buFont typeface="Arial"/>
              <a:buChar char="•"/>
            </a:pPr>
            <a:r>
              <a:rPr lang="en-US" sz="2099">
                <a:solidFill>
                  <a:srgbClr val="FFFFFF"/>
                </a:solidFill>
                <a:latin typeface="KG Primary Penmanship"/>
                <a:ea typeface="KG Primary Penmanship"/>
                <a:cs typeface="KG Primary Penmanship"/>
                <a:sym typeface="KG Primary Penmanship"/>
              </a:rPr>
              <a:t>Technology to support student learning</a:t>
            </a:r>
          </a:p>
          <a:p>
            <a:pPr algn="l" marL="453385" indent="-226693" lvl="1">
              <a:lnSpc>
                <a:spcPts val="2099"/>
              </a:lnSpc>
              <a:buFont typeface="Arial"/>
              <a:buChar char="•"/>
            </a:pPr>
            <a:r>
              <a:rPr lang="en-US" sz="2099">
                <a:solidFill>
                  <a:srgbClr val="FFFFFF"/>
                </a:solidFill>
                <a:latin typeface="KG Primary Penmanship"/>
                <a:ea typeface="KG Primary Penmanship"/>
                <a:cs typeface="KG Primary Penmanship"/>
                <a:sym typeface="KG Primary Penmanship"/>
              </a:rPr>
              <a:t>Workshop Materials</a:t>
            </a:r>
          </a:p>
          <a:p>
            <a:pPr algn="l" marL="453385" indent="-226693" lvl="1">
              <a:lnSpc>
                <a:spcPts val="2099"/>
              </a:lnSpc>
              <a:buFont typeface="Arial"/>
              <a:buChar char="•"/>
            </a:pPr>
            <a:r>
              <a:rPr lang="en-US" sz="2099">
                <a:solidFill>
                  <a:srgbClr val="FFFFFF"/>
                </a:solidFill>
                <a:latin typeface="KG Primary Penmanship"/>
                <a:ea typeface="KG Primary Penmanship"/>
                <a:cs typeface="KG Primary Penmanship"/>
                <a:sym typeface="KG Primary Penmanship"/>
              </a:rPr>
              <a:t>Conferences</a:t>
            </a:r>
          </a:p>
          <a:p>
            <a:pPr algn="l" marL="453385" indent="-226693" lvl="1">
              <a:lnSpc>
                <a:spcPts val="2099"/>
              </a:lnSpc>
              <a:buFont typeface="Arial"/>
              <a:buChar char="•"/>
            </a:pPr>
            <a:r>
              <a:rPr lang="en-US" sz="2099">
                <a:solidFill>
                  <a:srgbClr val="FFFFFF"/>
                </a:solidFill>
                <a:latin typeface="KG Primary Penmanship"/>
                <a:ea typeface="KG Primary Penmanship"/>
                <a:cs typeface="KG Primary Penmanship"/>
                <a:sym typeface="KG Primary Penmanship"/>
              </a:rPr>
              <a:t>Programs that will improve student achievement and include ways to help parents help their children succeed (Building Capacity)</a:t>
            </a:r>
          </a:p>
          <a:p>
            <a:pPr algn="l" marL="453385" indent="-226693" lvl="1">
              <a:lnSpc>
                <a:spcPts val="2099"/>
              </a:lnSpc>
              <a:buFont typeface="Arial"/>
              <a:buChar char="•"/>
            </a:pPr>
            <a:r>
              <a:rPr lang="en-US" sz="2099">
                <a:solidFill>
                  <a:srgbClr val="FFFFFF"/>
                </a:solidFill>
                <a:latin typeface="KG Primary Penmanship"/>
                <a:ea typeface="KG Primary Penmanship"/>
                <a:cs typeface="KG Primary Penmanship"/>
                <a:sym typeface="KG Primary Penmanship"/>
              </a:rPr>
              <a:t>Parent input in the development of a written Parent &amp; Family Engagement Plan</a:t>
            </a:r>
          </a:p>
          <a:p>
            <a:pPr algn="l" marL="453385" indent="-226693" lvl="1">
              <a:lnSpc>
                <a:spcPts val="2099"/>
              </a:lnSpc>
              <a:buFont typeface="Arial"/>
              <a:buChar char="•"/>
            </a:pPr>
            <a:r>
              <a:rPr lang="en-US" sz="2099">
                <a:solidFill>
                  <a:srgbClr val="FFFFFF"/>
                </a:solidFill>
                <a:latin typeface="KG Primary Penmanship"/>
                <a:ea typeface="KG Primary Penmanship"/>
                <a:cs typeface="KG Primary Penmanship"/>
                <a:sym typeface="KG Primary Penmanship"/>
              </a:rPr>
              <a:t>Shared Decision Making Opportunities</a:t>
            </a:r>
          </a:p>
          <a:p>
            <a:pPr algn="l" marL="453385" indent="-226693" lvl="1">
              <a:lnSpc>
                <a:spcPts val="2099"/>
              </a:lnSpc>
              <a:buFont typeface="Arial"/>
              <a:buChar char="•"/>
            </a:pPr>
            <a:r>
              <a:rPr lang="en-US" sz="2099">
                <a:solidFill>
                  <a:srgbClr val="FFFFFF"/>
                </a:solidFill>
                <a:latin typeface="KG Primary Penmanship"/>
                <a:ea typeface="KG Primary Penmanship"/>
                <a:cs typeface="KG Primary Penmanship"/>
                <a:sym typeface="KG Primary Penmanship"/>
              </a:rPr>
              <a:t>Title I Handbook</a:t>
            </a:r>
          </a:p>
          <a:p>
            <a:pPr algn="l" marL="453385" indent="-226693" lvl="1">
              <a:lnSpc>
                <a:spcPts val="2099"/>
              </a:lnSpc>
              <a:buFont typeface="Arial"/>
              <a:buChar char="•"/>
            </a:pPr>
            <a:r>
              <a:rPr lang="en-US" sz="2099">
                <a:solidFill>
                  <a:srgbClr val="FFFFFF"/>
                </a:solidFill>
                <a:latin typeface="KG Primary Penmanship"/>
                <a:ea typeface="KG Primary Penmanship"/>
                <a:cs typeface="KG Primary Penmanship"/>
                <a:sym typeface="KG Primary Penmanship"/>
              </a:rPr>
              <a:t>Parent &amp; Family Engagement Plan                             </a:t>
            </a:r>
          </a:p>
          <a:p>
            <a:pPr algn="l" marL="453385" indent="-226693" lvl="1">
              <a:lnSpc>
                <a:spcPts val="2099"/>
              </a:lnSpc>
              <a:buFont typeface="Arial"/>
              <a:buChar char="•"/>
            </a:pPr>
            <a:r>
              <a:rPr lang="en-US" sz="2099">
                <a:solidFill>
                  <a:srgbClr val="FFFFFF"/>
                </a:solidFill>
                <a:latin typeface="KG Primary Penmanship"/>
                <a:ea typeface="KG Primary Penmanship"/>
                <a:cs typeface="KG Primary Penmanship"/>
                <a:sym typeface="KG Primary Penmanship"/>
              </a:rPr>
              <a:t>School-Parent Compact</a:t>
            </a:r>
          </a:p>
          <a:p>
            <a:pPr algn="l" marL="237491" indent="-118745" lvl="1">
              <a:lnSpc>
                <a:spcPts val="1100"/>
              </a:lnSpc>
              <a:buFont typeface="Arial"/>
              <a:buChar char="•"/>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3131"/>
        </a:solidFill>
      </p:bgPr>
    </p:bg>
    <p:spTree>
      <p:nvGrpSpPr>
        <p:cNvPr id="1" name=""/>
        <p:cNvGrpSpPr/>
        <p:nvPr/>
      </p:nvGrpSpPr>
      <p:grpSpPr>
        <a:xfrm>
          <a:off x="0" y="0"/>
          <a:ext cx="0" cy="0"/>
          <a:chOff x="0" y="0"/>
          <a:chExt cx="0" cy="0"/>
        </a:xfrm>
      </p:grpSpPr>
      <p:sp>
        <p:nvSpPr>
          <p:cNvPr name="Freeform 2" id="2"/>
          <p:cNvSpPr/>
          <p:nvPr/>
        </p:nvSpPr>
        <p:spPr>
          <a:xfrm flipH="true" flipV="false" rot="-719945">
            <a:off x="-1025257" y="-270389"/>
            <a:ext cx="3286780" cy="1458508"/>
          </a:xfrm>
          <a:custGeom>
            <a:avLst/>
            <a:gdLst/>
            <a:ahLst/>
            <a:cxnLst/>
            <a:rect r="r" b="b" t="t" l="l"/>
            <a:pathLst>
              <a:path h="1458508" w="3286780">
                <a:moveTo>
                  <a:pt x="3286780" y="0"/>
                </a:moveTo>
                <a:lnTo>
                  <a:pt x="0" y="0"/>
                </a:lnTo>
                <a:lnTo>
                  <a:pt x="0" y="1458508"/>
                </a:lnTo>
                <a:lnTo>
                  <a:pt x="3286780" y="1458508"/>
                </a:lnTo>
                <a:lnTo>
                  <a:pt x="328678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970967" y="5852160"/>
            <a:ext cx="905833" cy="1528832"/>
          </a:xfrm>
          <a:custGeom>
            <a:avLst/>
            <a:gdLst/>
            <a:ahLst/>
            <a:cxnLst/>
            <a:rect r="r" b="b" t="t" l="l"/>
            <a:pathLst>
              <a:path h="1528832" w="905833">
                <a:moveTo>
                  <a:pt x="0" y="0"/>
                </a:moveTo>
                <a:lnTo>
                  <a:pt x="905833" y="0"/>
                </a:lnTo>
                <a:lnTo>
                  <a:pt x="905833" y="1528832"/>
                </a:lnTo>
                <a:lnTo>
                  <a:pt x="0" y="15288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377225" y="476171"/>
            <a:ext cx="1065869" cy="466318"/>
          </a:xfrm>
          <a:custGeom>
            <a:avLst/>
            <a:gdLst/>
            <a:ahLst/>
            <a:cxnLst/>
            <a:rect r="r" b="b" t="t" l="l"/>
            <a:pathLst>
              <a:path h="466318" w="1065869">
                <a:moveTo>
                  <a:pt x="0" y="0"/>
                </a:moveTo>
                <a:lnTo>
                  <a:pt x="1065870" y="0"/>
                </a:lnTo>
                <a:lnTo>
                  <a:pt x="1065870" y="466317"/>
                </a:lnTo>
                <a:lnTo>
                  <a:pt x="0" y="46631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5200037">
            <a:off x="8141527" y="655482"/>
            <a:ext cx="937770" cy="383314"/>
          </a:xfrm>
          <a:custGeom>
            <a:avLst/>
            <a:gdLst/>
            <a:ahLst/>
            <a:cxnLst/>
            <a:rect r="r" b="b" t="t" l="l"/>
            <a:pathLst>
              <a:path h="383314" w="937770">
                <a:moveTo>
                  <a:pt x="0" y="0"/>
                </a:moveTo>
                <a:lnTo>
                  <a:pt x="937770" y="0"/>
                </a:lnTo>
                <a:lnTo>
                  <a:pt x="937770" y="383314"/>
                </a:lnTo>
                <a:lnTo>
                  <a:pt x="0" y="38331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8904024" y="1851102"/>
            <a:ext cx="463689" cy="488094"/>
          </a:xfrm>
          <a:custGeom>
            <a:avLst/>
            <a:gdLst/>
            <a:ahLst/>
            <a:cxnLst/>
            <a:rect r="r" b="b" t="t" l="l"/>
            <a:pathLst>
              <a:path h="488094" w="463689">
                <a:moveTo>
                  <a:pt x="0" y="0"/>
                </a:moveTo>
                <a:lnTo>
                  <a:pt x="463690" y="0"/>
                </a:lnTo>
                <a:lnTo>
                  <a:pt x="463690" y="488093"/>
                </a:lnTo>
                <a:lnTo>
                  <a:pt x="0" y="48809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930731" y="6128482"/>
            <a:ext cx="463689" cy="488094"/>
          </a:xfrm>
          <a:custGeom>
            <a:avLst/>
            <a:gdLst/>
            <a:ahLst/>
            <a:cxnLst/>
            <a:rect r="r" b="b" t="t" l="l"/>
            <a:pathLst>
              <a:path h="488094" w="463689">
                <a:moveTo>
                  <a:pt x="0" y="0"/>
                </a:moveTo>
                <a:lnTo>
                  <a:pt x="463689" y="0"/>
                </a:lnTo>
                <a:lnTo>
                  <a:pt x="463689" y="488094"/>
                </a:lnTo>
                <a:lnTo>
                  <a:pt x="0" y="48809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8" id="8"/>
          <p:cNvSpPr txBox="true"/>
          <p:nvPr/>
        </p:nvSpPr>
        <p:spPr>
          <a:xfrm rot="0">
            <a:off x="1930731" y="923339"/>
            <a:ext cx="6103062" cy="1097281"/>
          </a:xfrm>
          <a:prstGeom prst="rect">
            <a:avLst/>
          </a:prstGeom>
        </p:spPr>
        <p:txBody>
          <a:bodyPr anchor="t" rtlCol="false" tIns="0" lIns="0" bIns="0" rIns="0">
            <a:spAutoFit/>
          </a:bodyPr>
          <a:lstStyle/>
          <a:p>
            <a:pPr algn="ctr">
              <a:lnSpc>
                <a:spcPts val="4200"/>
              </a:lnSpc>
            </a:pPr>
            <a:r>
              <a:rPr lang="en-US" sz="4200">
                <a:solidFill>
                  <a:srgbClr val="004AAD"/>
                </a:solidFill>
                <a:latin typeface="StoryBook Rough"/>
                <a:ea typeface="StoryBook Rough"/>
                <a:cs typeface="StoryBook Rough"/>
                <a:sym typeface="StoryBook Rough"/>
              </a:rPr>
              <a:t>WHAT IS A SCHOOL-PARENT COMPACT?</a:t>
            </a:r>
          </a:p>
        </p:txBody>
      </p:sp>
      <p:sp>
        <p:nvSpPr>
          <p:cNvPr name="TextBox 9" id="9"/>
          <p:cNvSpPr txBox="true"/>
          <p:nvPr/>
        </p:nvSpPr>
        <p:spPr>
          <a:xfrm rot="0">
            <a:off x="932178" y="2142774"/>
            <a:ext cx="8100168" cy="4113614"/>
          </a:xfrm>
          <a:prstGeom prst="rect">
            <a:avLst/>
          </a:prstGeom>
        </p:spPr>
        <p:txBody>
          <a:bodyPr anchor="t" rtlCol="false" tIns="0" lIns="0" bIns="0" rIns="0">
            <a:spAutoFit/>
          </a:bodyPr>
          <a:lstStyle/>
          <a:p>
            <a:pPr algn="l">
              <a:lnSpc>
                <a:spcPts val="2953"/>
              </a:lnSpc>
            </a:pPr>
            <a:r>
              <a:rPr lang="en-US" sz="2953">
                <a:solidFill>
                  <a:srgbClr val="FFFFFF"/>
                </a:solidFill>
                <a:latin typeface="KG Primary Penmanship"/>
                <a:ea typeface="KG Primary Penmanship"/>
                <a:cs typeface="KG Primary Penmanship"/>
                <a:sym typeface="KG Primary Penmanship"/>
              </a:rPr>
              <a:t>A SCHOOL-PARENT COMPACT IS AN AGREEMENT THAT EXPLAINS HOW PARENTS, TEACHERS AND STUDENTS WILL WORK TOGETHER TO MAKE SURE ALL STUDENTS REACH GRADE-LEVEL STANDARDS. </a:t>
            </a:r>
          </a:p>
          <a:p>
            <a:pPr algn="l">
              <a:lnSpc>
                <a:spcPts val="2953"/>
              </a:lnSpc>
            </a:pPr>
          </a:p>
          <a:p>
            <a:pPr algn="l">
              <a:lnSpc>
                <a:spcPts val="2953"/>
              </a:lnSpc>
            </a:pPr>
            <a:r>
              <a:rPr lang="en-US" sz="2953">
                <a:solidFill>
                  <a:srgbClr val="FFFFFF"/>
                </a:solidFill>
                <a:latin typeface="KG Primary Penmanship"/>
                <a:ea typeface="KG Primary Penmanship"/>
                <a:cs typeface="KG Primary Penmanship"/>
                <a:sym typeface="KG Primary Penmanship"/>
              </a:rPr>
              <a:t>This agreement was jointly developed by stakeholders and is reviewed/revised annually based on feedback from all stakeholders.  Compacts will be discussed during parent-teacher conferences.</a:t>
            </a:r>
          </a:p>
          <a:p>
            <a:pPr algn="l">
              <a:lnSpc>
                <a:spcPts val="2953"/>
              </a:lnSpc>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E9E9E9"/>
        </a:solidFill>
      </p:bgPr>
    </p:bg>
    <p:spTree>
      <p:nvGrpSpPr>
        <p:cNvPr id="1" name=""/>
        <p:cNvGrpSpPr/>
        <p:nvPr/>
      </p:nvGrpSpPr>
      <p:grpSpPr>
        <a:xfrm>
          <a:off x="0" y="0"/>
          <a:ext cx="0" cy="0"/>
          <a:chOff x="0" y="0"/>
          <a:chExt cx="0" cy="0"/>
        </a:xfrm>
      </p:grpSpPr>
      <p:sp>
        <p:nvSpPr>
          <p:cNvPr name="Freeform 2" id="2"/>
          <p:cNvSpPr/>
          <p:nvPr/>
        </p:nvSpPr>
        <p:spPr>
          <a:xfrm flipH="false" flipV="false" rot="-1253865">
            <a:off x="-667424" y="4480476"/>
            <a:ext cx="1942738" cy="1816460"/>
          </a:xfrm>
          <a:custGeom>
            <a:avLst/>
            <a:gdLst/>
            <a:ahLst/>
            <a:cxnLst/>
            <a:rect r="r" b="b" t="t" l="l"/>
            <a:pathLst>
              <a:path h="1816460" w="1942738">
                <a:moveTo>
                  <a:pt x="0" y="0"/>
                </a:moveTo>
                <a:lnTo>
                  <a:pt x="1942738" y="0"/>
                </a:lnTo>
                <a:lnTo>
                  <a:pt x="1942738" y="1816460"/>
                </a:lnTo>
                <a:lnTo>
                  <a:pt x="0" y="18164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10417833">
            <a:off x="5510924" y="6347363"/>
            <a:ext cx="3120675" cy="1275576"/>
          </a:xfrm>
          <a:custGeom>
            <a:avLst/>
            <a:gdLst/>
            <a:ahLst/>
            <a:cxnLst/>
            <a:rect r="r" b="b" t="t" l="l"/>
            <a:pathLst>
              <a:path h="1275576" w="3120675">
                <a:moveTo>
                  <a:pt x="3120675" y="1275576"/>
                </a:moveTo>
                <a:lnTo>
                  <a:pt x="0" y="1275576"/>
                </a:lnTo>
                <a:lnTo>
                  <a:pt x="0" y="0"/>
                </a:lnTo>
                <a:lnTo>
                  <a:pt x="3120675" y="0"/>
                </a:lnTo>
                <a:lnTo>
                  <a:pt x="3120675" y="1275576"/>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true" rot="-468411">
            <a:off x="1177991" y="-276555"/>
            <a:ext cx="2912898" cy="1190647"/>
          </a:xfrm>
          <a:custGeom>
            <a:avLst/>
            <a:gdLst/>
            <a:ahLst/>
            <a:cxnLst/>
            <a:rect r="r" b="b" t="t" l="l"/>
            <a:pathLst>
              <a:path h="1190647" w="2912898">
                <a:moveTo>
                  <a:pt x="2912898" y="1190647"/>
                </a:moveTo>
                <a:lnTo>
                  <a:pt x="0" y="1190647"/>
                </a:lnTo>
                <a:lnTo>
                  <a:pt x="0" y="0"/>
                </a:lnTo>
                <a:lnTo>
                  <a:pt x="2912898" y="0"/>
                </a:lnTo>
                <a:lnTo>
                  <a:pt x="2912898" y="1190647"/>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828134" y="1076308"/>
            <a:ext cx="3586089" cy="5277847"/>
            <a:chOff x="0" y="0"/>
            <a:chExt cx="4641489" cy="6831137"/>
          </a:xfrm>
        </p:grpSpPr>
        <p:sp>
          <p:nvSpPr>
            <p:cNvPr name="Freeform 6" id="6"/>
            <p:cNvSpPr/>
            <p:nvPr/>
          </p:nvSpPr>
          <p:spPr>
            <a:xfrm flipH="false" flipV="false" rot="0">
              <a:off x="0" y="6526337"/>
              <a:ext cx="4641489" cy="304800"/>
            </a:xfrm>
            <a:custGeom>
              <a:avLst/>
              <a:gdLst/>
              <a:ahLst/>
              <a:cxnLst/>
              <a:rect r="r" b="b" t="t" l="l"/>
              <a:pathLst>
                <a:path h="304800" w="4641489">
                  <a:moveTo>
                    <a:pt x="4336689" y="0"/>
                  </a:moveTo>
                  <a:lnTo>
                    <a:pt x="304800" y="0"/>
                  </a:lnTo>
                  <a:lnTo>
                    <a:pt x="0" y="0"/>
                  </a:lnTo>
                  <a:lnTo>
                    <a:pt x="304800" y="304800"/>
                  </a:lnTo>
                  <a:lnTo>
                    <a:pt x="4336689" y="304800"/>
                  </a:lnTo>
                  <a:lnTo>
                    <a:pt x="4641489" y="304800"/>
                  </a:lnTo>
                  <a:close/>
                </a:path>
              </a:pathLst>
            </a:custGeom>
            <a:solidFill>
              <a:srgbClr val="B99C8C"/>
            </a:solidFill>
          </p:spPr>
        </p:sp>
        <p:sp>
          <p:nvSpPr>
            <p:cNvPr name="Freeform 7" id="7"/>
            <p:cNvSpPr/>
            <p:nvPr/>
          </p:nvSpPr>
          <p:spPr>
            <a:xfrm flipH="false" flipV="false" rot="0">
              <a:off x="4336689" y="1270"/>
              <a:ext cx="304800" cy="6829867"/>
            </a:xfrm>
            <a:custGeom>
              <a:avLst/>
              <a:gdLst/>
              <a:ahLst/>
              <a:cxnLst/>
              <a:rect r="r" b="b" t="t" l="l"/>
              <a:pathLst>
                <a:path h="6829867" w="304800">
                  <a:moveTo>
                    <a:pt x="304800" y="303530"/>
                  </a:moveTo>
                  <a:lnTo>
                    <a:pt x="0" y="0"/>
                  </a:lnTo>
                  <a:lnTo>
                    <a:pt x="0" y="303530"/>
                  </a:lnTo>
                  <a:lnTo>
                    <a:pt x="0" y="6525067"/>
                  </a:lnTo>
                  <a:lnTo>
                    <a:pt x="304800" y="6829867"/>
                  </a:lnTo>
                  <a:lnTo>
                    <a:pt x="304800" y="6525067"/>
                  </a:lnTo>
                  <a:close/>
                </a:path>
              </a:pathLst>
            </a:custGeom>
            <a:solidFill>
              <a:srgbClr val="E1D0C7"/>
            </a:solidFill>
          </p:spPr>
        </p:sp>
        <p:sp>
          <p:nvSpPr>
            <p:cNvPr name="Freeform 8" id="8"/>
            <p:cNvSpPr/>
            <p:nvPr/>
          </p:nvSpPr>
          <p:spPr>
            <a:xfrm flipH="false" flipV="false" rot="0">
              <a:off x="0" y="0"/>
              <a:ext cx="4336689" cy="6526337"/>
            </a:xfrm>
            <a:custGeom>
              <a:avLst/>
              <a:gdLst/>
              <a:ahLst/>
              <a:cxnLst/>
              <a:rect r="r" b="b" t="t" l="l"/>
              <a:pathLst>
                <a:path h="6526337" w="4336689">
                  <a:moveTo>
                    <a:pt x="304800" y="0"/>
                  </a:moveTo>
                  <a:lnTo>
                    <a:pt x="0" y="0"/>
                  </a:lnTo>
                  <a:lnTo>
                    <a:pt x="0" y="304800"/>
                  </a:lnTo>
                  <a:lnTo>
                    <a:pt x="0" y="6526337"/>
                  </a:lnTo>
                  <a:lnTo>
                    <a:pt x="152400" y="6526337"/>
                  </a:lnTo>
                  <a:lnTo>
                    <a:pt x="304800" y="6526337"/>
                  </a:lnTo>
                  <a:lnTo>
                    <a:pt x="4336689" y="6526337"/>
                  </a:lnTo>
                  <a:lnTo>
                    <a:pt x="4336689" y="304800"/>
                  </a:lnTo>
                  <a:lnTo>
                    <a:pt x="4336689" y="241300"/>
                  </a:lnTo>
                  <a:lnTo>
                    <a:pt x="4336689" y="1270"/>
                  </a:lnTo>
                  <a:lnTo>
                    <a:pt x="4336689" y="0"/>
                  </a:lnTo>
                  <a:close/>
                </a:path>
              </a:pathLst>
            </a:custGeom>
            <a:solidFill>
              <a:srgbClr val="004AAD"/>
            </a:solidFill>
          </p:spPr>
        </p:sp>
      </p:grpSp>
      <p:sp>
        <p:nvSpPr>
          <p:cNvPr name="Freeform 9" id="9"/>
          <p:cNvSpPr/>
          <p:nvPr/>
        </p:nvSpPr>
        <p:spPr>
          <a:xfrm flipH="false" flipV="false" rot="272121">
            <a:off x="3968966" y="530496"/>
            <a:ext cx="378579" cy="1701478"/>
          </a:xfrm>
          <a:custGeom>
            <a:avLst/>
            <a:gdLst/>
            <a:ahLst/>
            <a:cxnLst/>
            <a:rect r="r" b="b" t="t" l="l"/>
            <a:pathLst>
              <a:path h="1701478" w="378579">
                <a:moveTo>
                  <a:pt x="0" y="0"/>
                </a:moveTo>
                <a:lnTo>
                  <a:pt x="378579" y="0"/>
                </a:lnTo>
                <a:lnTo>
                  <a:pt x="378579" y="1701477"/>
                </a:lnTo>
                <a:lnTo>
                  <a:pt x="0" y="170147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5955050" y="5153055"/>
            <a:ext cx="1436347" cy="1430625"/>
          </a:xfrm>
          <a:custGeom>
            <a:avLst/>
            <a:gdLst/>
            <a:ahLst/>
            <a:cxnLst/>
            <a:rect r="r" b="b" t="t" l="l"/>
            <a:pathLst>
              <a:path h="1430625" w="1436347">
                <a:moveTo>
                  <a:pt x="0" y="0"/>
                </a:moveTo>
                <a:lnTo>
                  <a:pt x="1436347" y="0"/>
                </a:lnTo>
                <a:lnTo>
                  <a:pt x="1436347" y="1430625"/>
                </a:lnTo>
                <a:lnTo>
                  <a:pt x="0" y="1430625"/>
                </a:lnTo>
                <a:lnTo>
                  <a:pt x="0" y="0"/>
                </a:lnTo>
                <a:close/>
              </a:path>
            </a:pathLst>
          </a:custGeom>
          <a:blipFill>
            <a:blip r:embed="rId8"/>
            <a:stretch>
              <a:fillRect l="0" t="0" r="0" b="0"/>
            </a:stretch>
          </a:blipFill>
        </p:spPr>
      </p:sp>
      <p:sp>
        <p:nvSpPr>
          <p:cNvPr name="Freeform 11" id="11"/>
          <p:cNvSpPr/>
          <p:nvPr/>
        </p:nvSpPr>
        <p:spPr>
          <a:xfrm flipH="false" flipV="false" rot="0">
            <a:off x="1535383" y="1381235"/>
            <a:ext cx="2041440" cy="4048856"/>
          </a:xfrm>
          <a:custGeom>
            <a:avLst/>
            <a:gdLst/>
            <a:ahLst/>
            <a:cxnLst/>
            <a:rect r="r" b="b" t="t" l="l"/>
            <a:pathLst>
              <a:path h="4048856" w="2041440">
                <a:moveTo>
                  <a:pt x="0" y="0"/>
                </a:moveTo>
                <a:lnTo>
                  <a:pt x="2041440" y="0"/>
                </a:lnTo>
                <a:lnTo>
                  <a:pt x="2041440" y="4048855"/>
                </a:lnTo>
                <a:lnTo>
                  <a:pt x="0" y="4048855"/>
                </a:lnTo>
                <a:lnTo>
                  <a:pt x="0" y="0"/>
                </a:lnTo>
                <a:close/>
              </a:path>
            </a:pathLst>
          </a:custGeom>
          <a:blipFill>
            <a:blip r:embed="rId9"/>
            <a:stretch>
              <a:fillRect l="0" t="0" r="0" b="0"/>
            </a:stretch>
          </a:blipFill>
        </p:spPr>
      </p:sp>
      <p:sp>
        <p:nvSpPr>
          <p:cNvPr name="TextBox 12" id="12"/>
          <p:cNvSpPr txBox="true"/>
          <p:nvPr/>
        </p:nvSpPr>
        <p:spPr>
          <a:xfrm rot="0">
            <a:off x="3902287" y="189865"/>
            <a:ext cx="5541873" cy="1149985"/>
          </a:xfrm>
          <a:prstGeom prst="rect">
            <a:avLst/>
          </a:prstGeom>
        </p:spPr>
        <p:txBody>
          <a:bodyPr anchor="t" rtlCol="false" tIns="0" lIns="0" bIns="0" rIns="0">
            <a:spAutoFit/>
          </a:bodyPr>
          <a:lstStyle/>
          <a:p>
            <a:pPr algn="ctr">
              <a:lnSpc>
                <a:spcPts val="4400"/>
              </a:lnSpc>
            </a:pPr>
            <a:r>
              <a:rPr lang="en-US" sz="4400">
                <a:solidFill>
                  <a:srgbClr val="1725D9"/>
                </a:solidFill>
                <a:latin typeface="StoryBook Rough"/>
                <a:ea typeface="StoryBook Rough"/>
                <a:cs typeface="StoryBook Rough"/>
                <a:sym typeface="StoryBook Rough"/>
              </a:rPr>
              <a:t>E.S.S.A PUBLIC SCHOOL CHOICE</a:t>
            </a:r>
          </a:p>
        </p:txBody>
      </p:sp>
      <p:sp>
        <p:nvSpPr>
          <p:cNvPr name="TextBox 13" id="13"/>
          <p:cNvSpPr txBox="true"/>
          <p:nvPr/>
        </p:nvSpPr>
        <p:spPr>
          <a:xfrm rot="0">
            <a:off x="4551955" y="2463689"/>
            <a:ext cx="4470125" cy="2541185"/>
          </a:xfrm>
          <a:prstGeom prst="rect">
            <a:avLst/>
          </a:prstGeom>
        </p:spPr>
        <p:txBody>
          <a:bodyPr anchor="t" rtlCol="false" tIns="0" lIns="0" bIns="0" rIns="0">
            <a:spAutoFit/>
          </a:bodyPr>
          <a:lstStyle/>
          <a:p>
            <a:pPr algn="l" marL="549824" indent="-274912" lvl="1">
              <a:lnSpc>
                <a:spcPts val="2546"/>
              </a:lnSpc>
              <a:buFont typeface="Arial"/>
              <a:buChar char="•"/>
            </a:pPr>
            <a:r>
              <a:rPr lang="en-US" sz="2546">
                <a:solidFill>
                  <a:srgbClr val="322F30"/>
                </a:solidFill>
                <a:latin typeface="KG Primary Penmanship"/>
                <a:ea typeface="KG Primary Penmanship"/>
                <a:cs typeface="KG Primary Penmanship"/>
                <a:sym typeface="KG Primary Penmanship"/>
              </a:rPr>
              <a:t>Gives parents/guardians the option to request that their children attend any school within the school system based on space availability.</a:t>
            </a:r>
          </a:p>
          <a:p>
            <a:pPr algn="l">
              <a:lnSpc>
                <a:spcPts val="2546"/>
              </a:lnSpc>
            </a:pPr>
          </a:p>
          <a:p>
            <a:pPr algn="l" marL="549824" indent="-274912" lvl="1">
              <a:lnSpc>
                <a:spcPts val="2546"/>
              </a:lnSpc>
              <a:buFont typeface="Arial"/>
              <a:buChar char="•"/>
            </a:pPr>
            <a:r>
              <a:rPr lang="en-US" sz="2546">
                <a:solidFill>
                  <a:srgbClr val="322F30"/>
                </a:solidFill>
                <a:latin typeface="KG Primary Penmanship"/>
                <a:ea typeface="KG Primary Penmanship"/>
                <a:cs typeface="KG Primary Penmanship"/>
                <a:sym typeface="KG Primary Penmanship"/>
              </a:rPr>
              <a:t>School districts determine available classroom space after all assigned students have been enrolled</a:t>
            </a:r>
          </a:p>
        </p:txBody>
      </p:sp>
      <p:sp>
        <p:nvSpPr>
          <p:cNvPr name="TextBox 14" id="14"/>
          <p:cNvSpPr txBox="true"/>
          <p:nvPr/>
        </p:nvSpPr>
        <p:spPr>
          <a:xfrm rot="0">
            <a:off x="4625239" y="1548233"/>
            <a:ext cx="4470125" cy="696045"/>
          </a:xfrm>
          <a:prstGeom prst="rect">
            <a:avLst/>
          </a:prstGeom>
        </p:spPr>
        <p:txBody>
          <a:bodyPr anchor="t" rtlCol="false" tIns="0" lIns="0" bIns="0" rIns="0">
            <a:spAutoFit/>
          </a:bodyPr>
          <a:lstStyle/>
          <a:p>
            <a:pPr algn="l">
              <a:lnSpc>
                <a:spcPts val="2653"/>
              </a:lnSpc>
            </a:pPr>
            <a:r>
              <a:rPr lang="en-US" sz="2653">
                <a:solidFill>
                  <a:srgbClr val="322F30"/>
                </a:solidFill>
                <a:latin typeface="KG Primary Penmanship"/>
                <a:ea typeface="KG Primary Penmanship"/>
                <a:cs typeface="KG Primary Penmanship"/>
                <a:sym typeface="KG Primary Penmanship"/>
              </a:rPr>
              <a:t>EVERY STUDENT SUCCEEDS ACT-HOUSE BILL 251</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004AAD"/>
        </a:solidFill>
      </p:bgPr>
    </p:bg>
    <p:spTree>
      <p:nvGrpSpPr>
        <p:cNvPr id="1" name=""/>
        <p:cNvGrpSpPr/>
        <p:nvPr/>
      </p:nvGrpSpPr>
      <p:grpSpPr>
        <a:xfrm>
          <a:off x="0" y="0"/>
          <a:ext cx="0" cy="0"/>
          <a:chOff x="0" y="0"/>
          <a:chExt cx="0" cy="0"/>
        </a:xfrm>
      </p:grpSpPr>
      <p:sp>
        <p:nvSpPr>
          <p:cNvPr name="Freeform 2" id="2"/>
          <p:cNvSpPr/>
          <p:nvPr/>
        </p:nvSpPr>
        <p:spPr>
          <a:xfrm flipH="false" flipV="false" rot="902360">
            <a:off x="7277180" y="42189"/>
            <a:ext cx="2556604" cy="1378663"/>
          </a:xfrm>
          <a:custGeom>
            <a:avLst/>
            <a:gdLst/>
            <a:ahLst/>
            <a:cxnLst/>
            <a:rect r="r" b="b" t="t" l="l"/>
            <a:pathLst>
              <a:path h="1378663" w="2556604">
                <a:moveTo>
                  <a:pt x="0" y="0"/>
                </a:moveTo>
                <a:lnTo>
                  <a:pt x="2556604" y="0"/>
                </a:lnTo>
                <a:lnTo>
                  <a:pt x="2556604" y="1378662"/>
                </a:lnTo>
                <a:lnTo>
                  <a:pt x="0" y="1378662"/>
                </a:lnTo>
                <a:lnTo>
                  <a:pt x="0" y="0"/>
                </a:lnTo>
                <a:close/>
              </a:path>
            </a:pathLst>
          </a:custGeom>
          <a:blipFill>
            <a:blip r:embed="rId2">
              <a:extLst>
                <a:ext uri="{96DAC541-7B7A-43D3-8B79-37D633B846F1}">
                  <asvg:svgBlip xmlns:asvg="http://schemas.microsoft.com/office/drawing/2016/SVG/main" r:embed="rId3"/>
                </a:ext>
              </a:extLst>
            </a:blip>
            <a:stretch>
              <a:fillRect l="-201681" t="0" r="0" b="0"/>
            </a:stretch>
          </a:blipFill>
        </p:spPr>
      </p:sp>
      <p:sp>
        <p:nvSpPr>
          <p:cNvPr name="Freeform 3" id="3"/>
          <p:cNvSpPr/>
          <p:nvPr/>
        </p:nvSpPr>
        <p:spPr>
          <a:xfrm flipH="false" flipV="false" rot="0">
            <a:off x="8327671" y="2522232"/>
            <a:ext cx="1473108" cy="539526"/>
          </a:xfrm>
          <a:custGeom>
            <a:avLst/>
            <a:gdLst/>
            <a:ahLst/>
            <a:cxnLst/>
            <a:rect r="r" b="b" t="t" l="l"/>
            <a:pathLst>
              <a:path h="539526" w="1473108">
                <a:moveTo>
                  <a:pt x="0" y="0"/>
                </a:moveTo>
                <a:lnTo>
                  <a:pt x="1473108" y="0"/>
                </a:lnTo>
                <a:lnTo>
                  <a:pt x="1473108" y="539525"/>
                </a:lnTo>
                <a:lnTo>
                  <a:pt x="0" y="5395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535946" y="1856882"/>
            <a:ext cx="1473108" cy="539526"/>
          </a:xfrm>
          <a:custGeom>
            <a:avLst/>
            <a:gdLst/>
            <a:ahLst/>
            <a:cxnLst/>
            <a:rect r="r" b="b" t="t" l="l"/>
            <a:pathLst>
              <a:path h="539526" w="1473108">
                <a:moveTo>
                  <a:pt x="0" y="0"/>
                </a:moveTo>
                <a:lnTo>
                  <a:pt x="1473107" y="0"/>
                </a:lnTo>
                <a:lnTo>
                  <a:pt x="1473107" y="539525"/>
                </a:lnTo>
                <a:lnTo>
                  <a:pt x="0" y="5395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22941" y="-250906"/>
            <a:ext cx="1321059" cy="1294638"/>
          </a:xfrm>
          <a:custGeom>
            <a:avLst/>
            <a:gdLst/>
            <a:ahLst/>
            <a:cxnLst/>
            <a:rect r="r" b="b" t="t" l="l"/>
            <a:pathLst>
              <a:path h="1294638" w="1321059">
                <a:moveTo>
                  <a:pt x="0" y="0"/>
                </a:moveTo>
                <a:lnTo>
                  <a:pt x="1321059" y="0"/>
                </a:lnTo>
                <a:lnTo>
                  <a:pt x="1321059" y="1294638"/>
                </a:lnTo>
                <a:lnTo>
                  <a:pt x="0" y="12946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6" id="6"/>
          <p:cNvGrpSpPr/>
          <p:nvPr/>
        </p:nvGrpSpPr>
        <p:grpSpPr>
          <a:xfrm rot="0">
            <a:off x="970308" y="1115836"/>
            <a:ext cx="7357364" cy="5246786"/>
            <a:chOff x="0" y="0"/>
            <a:chExt cx="9522663" cy="6790935"/>
          </a:xfrm>
        </p:grpSpPr>
        <p:sp>
          <p:nvSpPr>
            <p:cNvPr name="Freeform 7" id="7"/>
            <p:cNvSpPr/>
            <p:nvPr/>
          </p:nvSpPr>
          <p:spPr>
            <a:xfrm flipH="false" flipV="false" rot="0">
              <a:off x="0" y="6486135"/>
              <a:ext cx="9522664" cy="304800"/>
            </a:xfrm>
            <a:custGeom>
              <a:avLst/>
              <a:gdLst/>
              <a:ahLst/>
              <a:cxnLst/>
              <a:rect r="r" b="b" t="t" l="l"/>
              <a:pathLst>
                <a:path h="304800" w="9522664">
                  <a:moveTo>
                    <a:pt x="9217864" y="0"/>
                  </a:moveTo>
                  <a:lnTo>
                    <a:pt x="304800" y="0"/>
                  </a:lnTo>
                  <a:lnTo>
                    <a:pt x="0" y="0"/>
                  </a:lnTo>
                  <a:lnTo>
                    <a:pt x="304800" y="304800"/>
                  </a:lnTo>
                  <a:lnTo>
                    <a:pt x="9217864" y="304800"/>
                  </a:lnTo>
                  <a:lnTo>
                    <a:pt x="9522664" y="304800"/>
                  </a:lnTo>
                  <a:close/>
                </a:path>
              </a:pathLst>
            </a:custGeom>
            <a:solidFill>
              <a:srgbClr val="E9E9E9"/>
            </a:solidFill>
          </p:spPr>
        </p:sp>
        <p:sp>
          <p:nvSpPr>
            <p:cNvPr name="Freeform 8" id="8"/>
            <p:cNvSpPr/>
            <p:nvPr/>
          </p:nvSpPr>
          <p:spPr>
            <a:xfrm flipH="false" flipV="false" rot="0">
              <a:off x="9217864" y="1270"/>
              <a:ext cx="304800" cy="6789665"/>
            </a:xfrm>
            <a:custGeom>
              <a:avLst/>
              <a:gdLst/>
              <a:ahLst/>
              <a:cxnLst/>
              <a:rect r="r" b="b" t="t" l="l"/>
              <a:pathLst>
                <a:path h="6789665" w="304800">
                  <a:moveTo>
                    <a:pt x="304800" y="303530"/>
                  </a:moveTo>
                  <a:lnTo>
                    <a:pt x="0" y="0"/>
                  </a:lnTo>
                  <a:lnTo>
                    <a:pt x="0" y="303530"/>
                  </a:lnTo>
                  <a:lnTo>
                    <a:pt x="0" y="6484865"/>
                  </a:lnTo>
                  <a:lnTo>
                    <a:pt x="304800" y="6789665"/>
                  </a:lnTo>
                  <a:lnTo>
                    <a:pt x="304800" y="6484865"/>
                  </a:lnTo>
                  <a:close/>
                </a:path>
              </a:pathLst>
            </a:custGeom>
            <a:solidFill>
              <a:srgbClr val="E9E9E9"/>
            </a:solidFill>
          </p:spPr>
        </p:sp>
        <p:sp>
          <p:nvSpPr>
            <p:cNvPr name="Freeform 9" id="9"/>
            <p:cNvSpPr/>
            <p:nvPr/>
          </p:nvSpPr>
          <p:spPr>
            <a:xfrm flipH="false" flipV="false" rot="0">
              <a:off x="0" y="0"/>
              <a:ext cx="9217864" cy="6486135"/>
            </a:xfrm>
            <a:custGeom>
              <a:avLst/>
              <a:gdLst/>
              <a:ahLst/>
              <a:cxnLst/>
              <a:rect r="r" b="b" t="t" l="l"/>
              <a:pathLst>
                <a:path h="6486135" w="9217864">
                  <a:moveTo>
                    <a:pt x="304800" y="0"/>
                  </a:moveTo>
                  <a:lnTo>
                    <a:pt x="0" y="0"/>
                  </a:lnTo>
                  <a:lnTo>
                    <a:pt x="0" y="304800"/>
                  </a:lnTo>
                  <a:lnTo>
                    <a:pt x="0" y="6486135"/>
                  </a:lnTo>
                  <a:lnTo>
                    <a:pt x="152400" y="6486135"/>
                  </a:lnTo>
                  <a:lnTo>
                    <a:pt x="304800" y="6486135"/>
                  </a:lnTo>
                  <a:lnTo>
                    <a:pt x="9217864" y="6486135"/>
                  </a:lnTo>
                  <a:lnTo>
                    <a:pt x="9217864" y="304800"/>
                  </a:lnTo>
                  <a:lnTo>
                    <a:pt x="9217864" y="241300"/>
                  </a:lnTo>
                  <a:lnTo>
                    <a:pt x="9217864" y="1270"/>
                  </a:lnTo>
                  <a:lnTo>
                    <a:pt x="9217864" y="0"/>
                  </a:lnTo>
                  <a:close/>
                </a:path>
              </a:pathLst>
            </a:custGeom>
            <a:solidFill>
              <a:srgbClr val="FF3131"/>
            </a:solidFill>
          </p:spPr>
        </p:sp>
      </p:grpSp>
      <p:sp>
        <p:nvSpPr>
          <p:cNvPr name="Freeform 10" id="10"/>
          <p:cNvSpPr/>
          <p:nvPr/>
        </p:nvSpPr>
        <p:spPr>
          <a:xfrm flipH="false" flipV="false" rot="0">
            <a:off x="2498037" y="6227135"/>
            <a:ext cx="1540102" cy="673795"/>
          </a:xfrm>
          <a:custGeom>
            <a:avLst/>
            <a:gdLst/>
            <a:ahLst/>
            <a:cxnLst/>
            <a:rect r="r" b="b" t="t" l="l"/>
            <a:pathLst>
              <a:path h="673795" w="1540102">
                <a:moveTo>
                  <a:pt x="0" y="0"/>
                </a:moveTo>
                <a:lnTo>
                  <a:pt x="1540102" y="0"/>
                </a:lnTo>
                <a:lnTo>
                  <a:pt x="1540102" y="673794"/>
                </a:lnTo>
                <a:lnTo>
                  <a:pt x="0" y="67379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10450016">
            <a:off x="-147132" y="6251030"/>
            <a:ext cx="2823232" cy="1407517"/>
          </a:xfrm>
          <a:custGeom>
            <a:avLst/>
            <a:gdLst/>
            <a:ahLst/>
            <a:cxnLst/>
            <a:rect r="r" b="b" t="t" l="l"/>
            <a:pathLst>
              <a:path h="1407517" w="2823232">
                <a:moveTo>
                  <a:pt x="0" y="0"/>
                </a:moveTo>
                <a:lnTo>
                  <a:pt x="2823231" y="0"/>
                </a:lnTo>
                <a:lnTo>
                  <a:pt x="2823231" y="1407516"/>
                </a:lnTo>
                <a:lnTo>
                  <a:pt x="0" y="1407516"/>
                </a:lnTo>
                <a:lnTo>
                  <a:pt x="0" y="0"/>
                </a:lnTo>
                <a:close/>
              </a:path>
            </a:pathLst>
          </a:custGeom>
          <a:blipFill>
            <a:blip r:embed="rId10">
              <a:extLst>
                <a:ext uri="{96DAC541-7B7A-43D3-8B79-37D633B846F1}">
                  <asvg:svgBlip xmlns:asvg="http://schemas.microsoft.com/office/drawing/2016/SVG/main" r:embed="rId11"/>
                </a:ext>
              </a:extLst>
            </a:blip>
            <a:stretch>
              <a:fillRect l="0" t="0" r="-12348" b="0"/>
            </a:stretch>
          </a:blipFill>
        </p:spPr>
      </p:sp>
      <p:sp>
        <p:nvSpPr>
          <p:cNvPr name="TextBox 12" id="12"/>
          <p:cNvSpPr txBox="true"/>
          <p:nvPr/>
        </p:nvSpPr>
        <p:spPr>
          <a:xfrm rot="0">
            <a:off x="1264484" y="95250"/>
            <a:ext cx="6757054" cy="971552"/>
          </a:xfrm>
          <a:prstGeom prst="rect">
            <a:avLst/>
          </a:prstGeom>
        </p:spPr>
        <p:txBody>
          <a:bodyPr anchor="t" rtlCol="false" tIns="0" lIns="0" bIns="0" rIns="0">
            <a:spAutoFit/>
          </a:bodyPr>
          <a:lstStyle/>
          <a:p>
            <a:pPr algn="ctr">
              <a:lnSpc>
                <a:spcPts val="3600"/>
              </a:lnSpc>
            </a:pPr>
            <a:r>
              <a:rPr lang="en-US" sz="4000">
                <a:solidFill>
                  <a:srgbClr val="FFFFFF"/>
                </a:solidFill>
                <a:latin typeface="StoryBook Rough"/>
                <a:ea typeface="StoryBook Rough"/>
                <a:cs typeface="StoryBook Rough"/>
                <a:sym typeface="StoryBook Rough"/>
              </a:rPr>
              <a:t>PARENT &amp; FAMILY ENGAGEMENT OPPORTUNITES</a:t>
            </a:r>
          </a:p>
        </p:txBody>
      </p:sp>
      <p:sp>
        <p:nvSpPr>
          <p:cNvPr name="Freeform 13" id="13"/>
          <p:cNvSpPr/>
          <p:nvPr/>
        </p:nvSpPr>
        <p:spPr>
          <a:xfrm flipH="true" flipV="false" rot="0">
            <a:off x="200607" y="3485237"/>
            <a:ext cx="872999" cy="1759191"/>
          </a:xfrm>
          <a:custGeom>
            <a:avLst/>
            <a:gdLst/>
            <a:ahLst/>
            <a:cxnLst/>
            <a:rect r="r" b="b" t="t" l="l"/>
            <a:pathLst>
              <a:path h="1759191" w="872999">
                <a:moveTo>
                  <a:pt x="872999" y="0"/>
                </a:moveTo>
                <a:lnTo>
                  <a:pt x="0" y="0"/>
                </a:lnTo>
                <a:lnTo>
                  <a:pt x="0" y="1759191"/>
                </a:lnTo>
                <a:lnTo>
                  <a:pt x="872999" y="1759191"/>
                </a:lnTo>
                <a:lnTo>
                  <a:pt x="872999"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4" id="14"/>
          <p:cNvSpPr/>
          <p:nvPr/>
        </p:nvSpPr>
        <p:spPr>
          <a:xfrm flipH="true" flipV="false" rot="-1435205">
            <a:off x="8215809" y="6136219"/>
            <a:ext cx="1084342" cy="1180236"/>
          </a:xfrm>
          <a:custGeom>
            <a:avLst/>
            <a:gdLst/>
            <a:ahLst/>
            <a:cxnLst/>
            <a:rect r="r" b="b" t="t" l="l"/>
            <a:pathLst>
              <a:path h="1180236" w="1084342">
                <a:moveTo>
                  <a:pt x="1084342" y="0"/>
                </a:moveTo>
                <a:lnTo>
                  <a:pt x="0" y="0"/>
                </a:lnTo>
                <a:lnTo>
                  <a:pt x="0" y="1180236"/>
                </a:lnTo>
                <a:lnTo>
                  <a:pt x="1084342" y="1180236"/>
                </a:lnTo>
                <a:lnTo>
                  <a:pt x="1084342"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5" id="15"/>
          <p:cNvSpPr/>
          <p:nvPr/>
        </p:nvSpPr>
        <p:spPr>
          <a:xfrm flipH="false" flipV="false" rot="-379913">
            <a:off x="8342246" y="4266146"/>
            <a:ext cx="4250021" cy="499377"/>
          </a:xfrm>
          <a:custGeom>
            <a:avLst/>
            <a:gdLst/>
            <a:ahLst/>
            <a:cxnLst/>
            <a:rect r="r" b="b" t="t" l="l"/>
            <a:pathLst>
              <a:path h="499377" w="4250021">
                <a:moveTo>
                  <a:pt x="0" y="0"/>
                </a:moveTo>
                <a:lnTo>
                  <a:pt x="4250020" y="0"/>
                </a:lnTo>
                <a:lnTo>
                  <a:pt x="4250020" y="499377"/>
                </a:lnTo>
                <a:lnTo>
                  <a:pt x="0" y="499377"/>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6" id="16"/>
          <p:cNvSpPr txBox="true"/>
          <p:nvPr/>
        </p:nvSpPr>
        <p:spPr>
          <a:xfrm rot="0">
            <a:off x="970308" y="1163461"/>
            <a:ext cx="3259755" cy="2272666"/>
          </a:xfrm>
          <a:prstGeom prst="rect">
            <a:avLst/>
          </a:prstGeom>
        </p:spPr>
        <p:txBody>
          <a:bodyPr anchor="t" rtlCol="false" tIns="0" lIns="0" bIns="0" rIns="0">
            <a:spAutoFit/>
          </a:bodyPr>
          <a:lstStyle/>
          <a:p>
            <a:pPr algn="l">
              <a:lnSpc>
                <a:spcPts val="3300"/>
              </a:lnSpc>
            </a:pPr>
            <a:r>
              <a:rPr lang="en-US" sz="3300">
                <a:solidFill>
                  <a:srgbClr val="004AAD"/>
                </a:solidFill>
                <a:latin typeface="StoryBook Rough"/>
                <a:ea typeface="StoryBook Rough"/>
                <a:cs typeface="StoryBook Rough"/>
                <a:sym typeface="StoryBook Rough"/>
              </a:rPr>
              <a:t>BUILDING CAPACITY</a:t>
            </a:r>
          </a:p>
          <a:p>
            <a:pPr algn="l" marL="518175" indent="-259087" lvl="1">
              <a:lnSpc>
                <a:spcPts val="2400"/>
              </a:lnSpc>
              <a:buFont typeface="Arial"/>
              <a:buChar char="•"/>
            </a:pPr>
            <a:r>
              <a:rPr lang="en-US" sz="2400">
                <a:solidFill>
                  <a:srgbClr val="FFFFFF"/>
                </a:solidFill>
                <a:latin typeface="KG Primary Penmanship"/>
                <a:ea typeface="KG Primary Penmanship"/>
                <a:cs typeface="KG Primary Penmanship"/>
                <a:sym typeface="KG Primary Penmanship"/>
              </a:rPr>
              <a:t>FAMILY LITERACY EVENTS</a:t>
            </a:r>
          </a:p>
          <a:p>
            <a:pPr algn="l" marL="518175" indent="-259087" lvl="1">
              <a:lnSpc>
                <a:spcPts val="2400"/>
              </a:lnSpc>
              <a:buFont typeface="Arial"/>
              <a:buChar char="•"/>
            </a:pPr>
            <a:r>
              <a:rPr lang="en-US" sz="2400">
                <a:solidFill>
                  <a:srgbClr val="FFFFFF"/>
                </a:solidFill>
                <a:latin typeface="KG Primary Penmanship"/>
                <a:ea typeface="KG Primary Penmanship"/>
                <a:cs typeface="KG Primary Penmanship"/>
                <a:sym typeface="KG Primary Penmanship"/>
              </a:rPr>
              <a:t>ESOL Parent Workshop</a:t>
            </a:r>
          </a:p>
          <a:p>
            <a:pPr algn="l" marL="518175" indent="-259087" lvl="1">
              <a:lnSpc>
                <a:spcPts val="2400"/>
              </a:lnSpc>
              <a:buFont typeface="Arial"/>
              <a:buChar char="•"/>
            </a:pPr>
            <a:r>
              <a:rPr lang="en-US" sz="2400">
                <a:solidFill>
                  <a:srgbClr val="FFFFFF"/>
                </a:solidFill>
                <a:latin typeface="KG Primary Penmanship"/>
                <a:ea typeface="KG Primary Penmanship"/>
                <a:cs typeface="KG Primary Penmanship"/>
                <a:sym typeface="KG Primary Penmanship"/>
              </a:rPr>
              <a:t>Technology &amp; Internet Safety</a:t>
            </a:r>
          </a:p>
          <a:p>
            <a:pPr algn="l" marL="518175" indent="-259087" lvl="1">
              <a:lnSpc>
                <a:spcPts val="2400"/>
              </a:lnSpc>
              <a:buFont typeface="Arial"/>
              <a:buChar char="•"/>
            </a:pPr>
            <a:r>
              <a:rPr lang="en-US" sz="2400">
                <a:solidFill>
                  <a:srgbClr val="FFFFFF"/>
                </a:solidFill>
                <a:latin typeface="KG Primary Penmanship"/>
                <a:ea typeface="KG Primary Penmanship"/>
                <a:cs typeface="KG Primary Penmanship"/>
                <a:sym typeface="KG Primary Penmanship"/>
              </a:rPr>
              <a:t>Family Math Events</a:t>
            </a:r>
          </a:p>
          <a:p>
            <a:pPr algn="l" marL="518175" indent="-259087" lvl="1">
              <a:lnSpc>
                <a:spcPts val="2400"/>
              </a:lnSpc>
              <a:buFont typeface="Arial"/>
              <a:buChar char="•"/>
            </a:pPr>
            <a:r>
              <a:rPr lang="en-US" sz="2400">
                <a:solidFill>
                  <a:srgbClr val="FFFFFF"/>
                </a:solidFill>
                <a:latin typeface="KG Primary Penmanship"/>
                <a:ea typeface="KG Primary Penmanship"/>
                <a:cs typeface="KG Primary Penmanship"/>
                <a:sym typeface="KG Primary Penmanship"/>
              </a:rPr>
              <a:t>Book Fair</a:t>
            </a:r>
          </a:p>
        </p:txBody>
      </p:sp>
      <p:sp>
        <p:nvSpPr>
          <p:cNvPr name="TextBox 17" id="17"/>
          <p:cNvSpPr txBox="true"/>
          <p:nvPr/>
        </p:nvSpPr>
        <p:spPr>
          <a:xfrm rot="0">
            <a:off x="4876800" y="1163461"/>
            <a:ext cx="3259755" cy="2272666"/>
          </a:xfrm>
          <a:prstGeom prst="rect">
            <a:avLst/>
          </a:prstGeom>
        </p:spPr>
        <p:txBody>
          <a:bodyPr anchor="t" rtlCol="false" tIns="0" lIns="0" bIns="0" rIns="0">
            <a:spAutoFit/>
          </a:bodyPr>
          <a:lstStyle/>
          <a:p>
            <a:pPr algn="l">
              <a:lnSpc>
                <a:spcPts val="3300"/>
              </a:lnSpc>
            </a:pPr>
            <a:r>
              <a:rPr lang="en-US" sz="3300">
                <a:solidFill>
                  <a:srgbClr val="004AAD"/>
                </a:solidFill>
                <a:latin typeface="StoryBook Rough"/>
                <a:ea typeface="StoryBook Rough"/>
                <a:cs typeface="StoryBook Rough"/>
                <a:sym typeface="StoryBook Rough"/>
              </a:rPr>
              <a:t>VOLUNTEERS</a:t>
            </a:r>
          </a:p>
          <a:p>
            <a:pPr algn="l" marL="518175" indent="-259087" lvl="1">
              <a:lnSpc>
                <a:spcPts val="2400"/>
              </a:lnSpc>
              <a:buFont typeface="Arial"/>
              <a:buChar char="•"/>
            </a:pPr>
            <a:r>
              <a:rPr lang="en-US" sz="2400">
                <a:solidFill>
                  <a:srgbClr val="FFFFFF"/>
                </a:solidFill>
                <a:latin typeface="KG Primary Penmanship"/>
                <a:ea typeface="KG Primary Penmanship"/>
                <a:cs typeface="KG Primary Penmanship"/>
                <a:sym typeface="KG Primary Penmanship"/>
              </a:rPr>
              <a:t>Field trips</a:t>
            </a:r>
          </a:p>
          <a:p>
            <a:pPr algn="l" marL="518175" indent="-259087" lvl="1">
              <a:lnSpc>
                <a:spcPts val="2400"/>
              </a:lnSpc>
              <a:buFont typeface="Arial"/>
              <a:buChar char="•"/>
            </a:pPr>
            <a:r>
              <a:rPr lang="en-US" sz="2400">
                <a:solidFill>
                  <a:srgbClr val="FFFFFF"/>
                </a:solidFill>
                <a:latin typeface="KG Primary Penmanship"/>
                <a:ea typeface="KG Primary Penmanship"/>
                <a:cs typeface="KG Primary Penmanship"/>
                <a:sym typeface="KG Primary Penmanship"/>
              </a:rPr>
              <a:t>Media Center</a:t>
            </a:r>
          </a:p>
          <a:p>
            <a:pPr algn="l" marL="518175" indent="-259087" lvl="1">
              <a:lnSpc>
                <a:spcPts val="2400"/>
              </a:lnSpc>
              <a:buFont typeface="Arial"/>
              <a:buChar char="•"/>
            </a:pPr>
            <a:r>
              <a:rPr lang="en-US" sz="2400">
                <a:solidFill>
                  <a:srgbClr val="FFFFFF"/>
                </a:solidFill>
                <a:latin typeface="KG Primary Penmanship"/>
                <a:ea typeface="KG Primary Penmanship"/>
                <a:cs typeface="KG Primary Penmanship"/>
                <a:sym typeface="KG Primary Penmanship"/>
              </a:rPr>
              <a:t>Holiday Lunches</a:t>
            </a:r>
          </a:p>
          <a:p>
            <a:pPr algn="l" marL="518175" indent="-259087" lvl="1">
              <a:lnSpc>
                <a:spcPts val="2400"/>
              </a:lnSpc>
              <a:buFont typeface="Arial"/>
              <a:buChar char="•"/>
            </a:pPr>
            <a:r>
              <a:rPr lang="en-US" sz="2400">
                <a:solidFill>
                  <a:srgbClr val="FFFFFF"/>
                </a:solidFill>
                <a:latin typeface="KG Primary Penmanship"/>
                <a:ea typeface="KG Primary Penmanship"/>
                <a:cs typeface="KG Primary Penmanship"/>
                <a:sym typeface="KG Primary Penmanship"/>
              </a:rPr>
              <a:t>Events &amp; Activities</a:t>
            </a:r>
          </a:p>
          <a:p>
            <a:pPr algn="ctr">
              <a:lnSpc>
                <a:spcPts val="2400"/>
              </a:lnSpc>
            </a:pPr>
            <a:r>
              <a:rPr lang="en-US" sz="2400">
                <a:solidFill>
                  <a:srgbClr val="FFFFFF"/>
                </a:solidFill>
                <a:latin typeface="KG Primary Penmanship"/>
                <a:ea typeface="KG Primary Penmanship"/>
                <a:cs typeface="KG Primary Penmanship"/>
                <a:sym typeface="KG Primary Penmanship"/>
              </a:rPr>
              <a:t>*Background check required to volunteer</a:t>
            </a:r>
          </a:p>
        </p:txBody>
      </p:sp>
      <p:sp>
        <p:nvSpPr>
          <p:cNvPr name="TextBox 18" id="18"/>
          <p:cNvSpPr txBox="true"/>
          <p:nvPr/>
        </p:nvSpPr>
        <p:spPr>
          <a:xfrm rot="0">
            <a:off x="4673447" y="3483752"/>
            <a:ext cx="3259755" cy="2620012"/>
          </a:xfrm>
          <a:prstGeom prst="rect">
            <a:avLst/>
          </a:prstGeom>
        </p:spPr>
        <p:txBody>
          <a:bodyPr anchor="t" rtlCol="false" tIns="0" lIns="0" bIns="0" rIns="0">
            <a:spAutoFit/>
          </a:bodyPr>
          <a:lstStyle/>
          <a:p>
            <a:pPr algn="l">
              <a:lnSpc>
                <a:spcPts val="3100"/>
              </a:lnSpc>
            </a:pPr>
            <a:r>
              <a:rPr lang="en-US" sz="3100">
                <a:solidFill>
                  <a:srgbClr val="004AAD"/>
                </a:solidFill>
                <a:latin typeface="StoryBook Rough"/>
                <a:ea typeface="StoryBook Rough"/>
                <a:cs typeface="StoryBook Rough"/>
                <a:sym typeface="StoryBook Rough"/>
              </a:rPr>
              <a:t>PARENT ENGAGEMENT</a:t>
            </a:r>
          </a:p>
          <a:p>
            <a:pPr algn="l" marL="474996" indent="-237498" lvl="1">
              <a:lnSpc>
                <a:spcPts val="2200"/>
              </a:lnSpc>
              <a:buFont typeface="Arial"/>
              <a:buChar char="•"/>
            </a:pPr>
            <a:r>
              <a:rPr lang="en-US" sz="2200">
                <a:solidFill>
                  <a:srgbClr val="FFFFFF"/>
                </a:solidFill>
                <a:latin typeface="KG Primary Penmanship"/>
                <a:ea typeface="KG Primary Penmanship"/>
                <a:cs typeface="KG Primary Penmanship"/>
                <a:sym typeface="KG Primary Penmanship"/>
              </a:rPr>
              <a:t>CHECK AND SIGN AGENDAS, EVERYDAY!</a:t>
            </a:r>
          </a:p>
          <a:p>
            <a:pPr algn="l" marL="474996" indent="-237498" lvl="1">
              <a:lnSpc>
                <a:spcPts val="2200"/>
              </a:lnSpc>
              <a:buFont typeface="Arial"/>
              <a:buChar char="•"/>
            </a:pPr>
            <a:r>
              <a:rPr lang="en-US" sz="2200">
                <a:solidFill>
                  <a:srgbClr val="FFFFFF"/>
                </a:solidFill>
                <a:latin typeface="KG Primary Penmanship"/>
                <a:ea typeface="KG Primary Penmanship"/>
                <a:cs typeface="KG Primary Penmanship"/>
                <a:sym typeface="KG Primary Penmanship"/>
              </a:rPr>
              <a:t>Check and sign Wednesday folders, EVERY WEEK!</a:t>
            </a:r>
          </a:p>
          <a:p>
            <a:pPr algn="l" marL="474996" indent="-237498" lvl="1">
              <a:lnSpc>
                <a:spcPts val="2200"/>
              </a:lnSpc>
              <a:buFont typeface="Arial"/>
              <a:buChar char="•"/>
            </a:pPr>
            <a:r>
              <a:rPr lang="en-US" sz="2200">
                <a:solidFill>
                  <a:srgbClr val="FFFFFF"/>
                </a:solidFill>
                <a:latin typeface="KG Primary Penmanship"/>
                <a:ea typeface="KG Primary Penmanship"/>
                <a:cs typeface="KG Primary Penmanship"/>
                <a:sym typeface="KG Primary Penmanship"/>
              </a:rPr>
              <a:t>Attend Parent Teacher Confrences (October)</a:t>
            </a:r>
          </a:p>
          <a:p>
            <a:pPr algn="l" marL="474996" indent="-237498" lvl="1">
              <a:lnSpc>
                <a:spcPts val="2200"/>
              </a:lnSpc>
              <a:buFont typeface="Arial"/>
              <a:buChar char="•"/>
            </a:pPr>
            <a:r>
              <a:rPr lang="en-US" sz="2200">
                <a:solidFill>
                  <a:srgbClr val="FFFFFF"/>
                </a:solidFill>
                <a:latin typeface="KG Primary Penmanship"/>
                <a:ea typeface="KG Primary Penmanship"/>
                <a:cs typeface="KG Primary Penmanship"/>
                <a:sym typeface="KG Primary Penmanship"/>
              </a:rPr>
              <a:t>Listen to your child read daily</a:t>
            </a:r>
          </a:p>
        </p:txBody>
      </p:sp>
      <p:sp>
        <p:nvSpPr>
          <p:cNvPr name="TextBox 19" id="19"/>
          <p:cNvSpPr txBox="true"/>
          <p:nvPr/>
        </p:nvSpPr>
        <p:spPr>
          <a:xfrm rot="0">
            <a:off x="937161" y="3532862"/>
            <a:ext cx="3341816" cy="2082166"/>
          </a:xfrm>
          <a:prstGeom prst="rect">
            <a:avLst/>
          </a:prstGeom>
        </p:spPr>
        <p:txBody>
          <a:bodyPr anchor="t" rtlCol="false" tIns="0" lIns="0" bIns="0" rIns="0">
            <a:spAutoFit/>
          </a:bodyPr>
          <a:lstStyle/>
          <a:p>
            <a:pPr algn="ctr">
              <a:lnSpc>
                <a:spcPts val="3300"/>
              </a:lnSpc>
            </a:pPr>
            <a:r>
              <a:rPr lang="en-US" sz="3300">
                <a:solidFill>
                  <a:srgbClr val="004AAD"/>
                </a:solidFill>
                <a:latin typeface="StoryBook Rough"/>
                <a:ea typeface="StoryBook Rough"/>
                <a:cs typeface="StoryBook Rough"/>
                <a:sym typeface="StoryBook Rough"/>
              </a:rPr>
              <a:t>SHARED DECISION</a:t>
            </a:r>
          </a:p>
          <a:p>
            <a:pPr algn="ctr">
              <a:lnSpc>
                <a:spcPts val="3300"/>
              </a:lnSpc>
            </a:pPr>
            <a:r>
              <a:rPr lang="en-US" sz="3300">
                <a:solidFill>
                  <a:srgbClr val="004AAD"/>
                </a:solidFill>
                <a:latin typeface="StoryBook Rough"/>
                <a:ea typeface="StoryBook Rough"/>
                <a:cs typeface="StoryBook Rough"/>
                <a:sym typeface="StoryBook Rough"/>
              </a:rPr>
              <a:t> MAKING</a:t>
            </a:r>
          </a:p>
          <a:p>
            <a:pPr algn="l" marL="518175" indent="-259087" lvl="1">
              <a:lnSpc>
                <a:spcPts val="2400"/>
              </a:lnSpc>
              <a:buFont typeface="Arial"/>
              <a:buChar char="•"/>
            </a:pPr>
            <a:r>
              <a:rPr lang="en-US" sz="2400">
                <a:solidFill>
                  <a:srgbClr val="FFFFFF"/>
                </a:solidFill>
                <a:latin typeface="KG Primary Penmanship"/>
                <a:ea typeface="KG Primary Penmanship"/>
                <a:cs typeface="KG Primary Penmanship"/>
                <a:sym typeface="KG Primary Penmanship"/>
              </a:rPr>
              <a:t>SHARED DECISION MAKING MEETING IN SPRING</a:t>
            </a:r>
          </a:p>
          <a:p>
            <a:pPr algn="l" marL="518175" indent="-259087" lvl="1">
              <a:lnSpc>
                <a:spcPts val="2400"/>
              </a:lnSpc>
              <a:buFont typeface="Arial"/>
              <a:buChar char="•"/>
            </a:pPr>
            <a:r>
              <a:rPr lang="en-US" sz="2400">
                <a:solidFill>
                  <a:srgbClr val="FFFFFF"/>
                </a:solidFill>
                <a:latin typeface="KG Primary Penmanship"/>
                <a:ea typeface="KG Primary Penmanship"/>
                <a:cs typeface="KG Primary Penmanship"/>
                <a:sym typeface="KG Primary Penmanship"/>
              </a:rPr>
              <a:t>Parent Action Team (2 meetings per year)</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E9E9E9"/>
        </a:solidFill>
      </p:bgPr>
    </p:bg>
    <p:spTree>
      <p:nvGrpSpPr>
        <p:cNvPr id="1" name=""/>
        <p:cNvGrpSpPr/>
        <p:nvPr/>
      </p:nvGrpSpPr>
      <p:grpSpPr>
        <a:xfrm>
          <a:off x="0" y="0"/>
          <a:ext cx="0" cy="0"/>
          <a:chOff x="0" y="0"/>
          <a:chExt cx="0" cy="0"/>
        </a:xfrm>
      </p:grpSpPr>
      <p:sp>
        <p:nvSpPr>
          <p:cNvPr name="Freeform 2" id="2"/>
          <p:cNvSpPr/>
          <p:nvPr/>
        </p:nvSpPr>
        <p:spPr>
          <a:xfrm flipH="false" flipV="false" rot="-6312860">
            <a:off x="8040295" y="3844825"/>
            <a:ext cx="2607859" cy="1065962"/>
          </a:xfrm>
          <a:custGeom>
            <a:avLst/>
            <a:gdLst/>
            <a:ahLst/>
            <a:cxnLst/>
            <a:rect r="r" b="b" t="t" l="l"/>
            <a:pathLst>
              <a:path h="1065962" w="2607859">
                <a:moveTo>
                  <a:pt x="0" y="0"/>
                </a:moveTo>
                <a:lnTo>
                  <a:pt x="2607859" y="0"/>
                </a:lnTo>
                <a:lnTo>
                  <a:pt x="2607859" y="1065962"/>
                </a:lnTo>
                <a:lnTo>
                  <a:pt x="0" y="1065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46138">
            <a:off x="286101" y="6369759"/>
            <a:ext cx="2607859" cy="1065962"/>
          </a:xfrm>
          <a:custGeom>
            <a:avLst/>
            <a:gdLst/>
            <a:ahLst/>
            <a:cxnLst/>
            <a:rect r="r" b="b" t="t" l="l"/>
            <a:pathLst>
              <a:path h="1065962" w="2607859">
                <a:moveTo>
                  <a:pt x="0" y="0"/>
                </a:moveTo>
                <a:lnTo>
                  <a:pt x="2607859" y="0"/>
                </a:lnTo>
                <a:lnTo>
                  <a:pt x="2607859" y="1065962"/>
                </a:lnTo>
                <a:lnTo>
                  <a:pt x="0" y="1065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0726985">
            <a:off x="-331487" y="-319930"/>
            <a:ext cx="2607859" cy="1065962"/>
          </a:xfrm>
          <a:custGeom>
            <a:avLst/>
            <a:gdLst/>
            <a:ahLst/>
            <a:cxnLst/>
            <a:rect r="r" b="b" t="t" l="l"/>
            <a:pathLst>
              <a:path h="1065962" w="2607859">
                <a:moveTo>
                  <a:pt x="0" y="0"/>
                </a:moveTo>
                <a:lnTo>
                  <a:pt x="2607859" y="0"/>
                </a:lnTo>
                <a:lnTo>
                  <a:pt x="2607859" y="1065962"/>
                </a:lnTo>
                <a:lnTo>
                  <a:pt x="0" y="1065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6465506">
            <a:off x="-1190416" y="3314521"/>
            <a:ext cx="2380831" cy="1279697"/>
          </a:xfrm>
          <a:custGeom>
            <a:avLst/>
            <a:gdLst/>
            <a:ahLst/>
            <a:cxnLst/>
            <a:rect r="r" b="b" t="t" l="l"/>
            <a:pathLst>
              <a:path h="1279697" w="2380831">
                <a:moveTo>
                  <a:pt x="0" y="0"/>
                </a:moveTo>
                <a:lnTo>
                  <a:pt x="2380832" y="0"/>
                </a:lnTo>
                <a:lnTo>
                  <a:pt x="2380832" y="1279696"/>
                </a:lnTo>
                <a:lnTo>
                  <a:pt x="0" y="12796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190678">
            <a:off x="5955769" y="6084157"/>
            <a:ext cx="2544825" cy="1367844"/>
          </a:xfrm>
          <a:custGeom>
            <a:avLst/>
            <a:gdLst/>
            <a:ahLst/>
            <a:cxnLst/>
            <a:rect r="r" b="b" t="t" l="l"/>
            <a:pathLst>
              <a:path h="1367844" w="2544825">
                <a:moveTo>
                  <a:pt x="0" y="0"/>
                </a:moveTo>
                <a:lnTo>
                  <a:pt x="2544825" y="0"/>
                </a:lnTo>
                <a:lnTo>
                  <a:pt x="2544825" y="1367843"/>
                </a:lnTo>
                <a:lnTo>
                  <a:pt x="0" y="136784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10395074">
            <a:off x="7993451" y="-240229"/>
            <a:ext cx="2544825" cy="1367844"/>
          </a:xfrm>
          <a:custGeom>
            <a:avLst/>
            <a:gdLst/>
            <a:ahLst/>
            <a:cxnLst/>
            <a:rect r="r" b="b" t="t" l="l"/>
            <a:pathLst>
              <a:path h="1367844" w="2544825">
                <a:moveTo>
                  <a:pt x="0" y="0"/>
                </a:moveTo>
                <a:lnTo>
                  <a:pt x="2544825" y="0"/>
                </a:lnTo>
                <a:lnTo>
                  <a:pt x="2544825" y="1367844"/>
                </a:lnTo>
                <a:lnTo>
                  <a:pt x="0" y="136784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8" id="8"/>
          <p:cNvGrpSpPr/>
          <p:nvPr/>
        </p:nvGrpSpPr>
        <p:grpSpPr>
          <a:xfrm rot="0">
            <a:off x="942999" y="1126029"/>
            <a:ext cx="7828359" cy="5222154"/>
            <a:chOff x="0" y="0"/>
            <a:chExt cx="10132275" cy="6759054"/>
          </a:xfrm>
        </p:grpSpPr>
        <p:sp>
          <p:nvSpPr>
            <p:cNvPr name="Freeform 9" id="9"/>
            <p:cNvSpPr/>
            <p:nvPr/>
          </p:nvSpPr>
          <p:spPr>
            <a:xfrm flipH="false" flipV="false" rot="0">
              <a:off x="0" y="6454253"/>
              <a:ext cx="10132275" cy="304800"/>
            </a:xfrm>
            <a:custGeom>
              <a:avLst/>
              <a:gdLst/>
              <a:ahLst/>
              <a:cxnLst/>
              <a:rect r="r" b="b" t="t" l="l"/>
              <a:pathLst>
                <a:path h="304800" w="10132275">
                  <a:moveTo>
                    <a:pt x="9827475" y="0"/>
                  </a:moveTo>
                  <a:lnTo>
                    <a:pt x="304800" y="0"/>
                  </a:lnTo>
                  <a:lnTo>
                    <a:pt x="0" y="0"/>
                  </a:lnTo>
                  <a:lnTo>
                    <a:pt x="304800" y="304800"/>
                  </a:lnTo>
                  <a:lnTo>
                    <a:pt x="9827475" y="304800"/>
                  </a:lnTo>
                  <a:lnTo>
                    <a:pt x="10132275" y="304800"/>
                  </a:lnTo>
                  <a:close/>
                </a:path>
              </a:pathLst>
            </a:custGeom>
            <a:solidFill>
              <a:srgbClr val="B99C8C"/>
            </a:solidFill>
          </p:spPr>
        </p:sp>
        <p:sp>
          <p:nvSpPr>
            <p:cNvPr name="Freeform 10" id="10"/>
            <p:cNvSpPr/>
            <p:nvPr/>
          </p:nvSpPr>
          <p:spPr>
            <a:xfrm flipH="false" flipV="false" rot="0">
              <a:off x="9827475" y="1270"/>
              <a:ext cx="304800" cy="6757783"/>
            </a:xfrm>
            <a:custGeom>
              <a:avLst/>
              <a:gdLst/>
              <a:ahLst/>
              <a:cxnLst/>
              <a:rect r="r" b="b" t="t" l="l"/>
              <a:pathLst>
                <a:path h="6757783" w="304800">
                  <a:moveTo>
                    <a:pt x="304800" y="303530"/>
                  </a:moveTo>
                  <a:lnTo>
                    <a:pt x="0" y="0"/>
                  </a:lnTo>
                  <a:lnTo>
                    <a:pt x="0" y="303530"/>
                  </a:lnTo>
                  <a:lnTo>
                    <a:pt x="0" y="6452983"/>
                  </a:lnTo>
                  <a:lnTo>
                    <a:pt x="304800" y="6757783"/>
                  </a:lnTo>
                  <a:lnTo>
                    <a:pt x="304800" y="6452983"/>
                  </a:lnTo>
                  <a:close/>
                </a:path>
              </a:pathLst>
            </a:custGeom>
            <a:solidFill>
              <a:srgbClr val="E1D0C7"/>
            </a:solidFill>
          </p:spPr>
        </p:sp>
        <p:sp>
          <p:nvSpPr>
            <p:cNvPr name="Freeform 11" id="11"/>
            <p:cNvSpPr/>
            <p:nvPr/>
          </p:nvSpPr>
          <p:spPr>
            <a:xfrm flipH="false" flipV="false" rot="0">
              <a:off x="0" y="0"/>
              <a:ext cx="9827475" cy="6454253"/>
            </a:xfrm>
            <a:custGeom>
              <a:avLst/>
              <a:gdLst/>
              <a:ahLst/>
              <a:cxnLst/>
              <a:rect r="r" b="b" t="t" l="l"/>
              <a:pathLst>
                <a:path h="6454253" w="9827475">
                  <a:moveTo>
                    <a:pt x="304800" y="0"/>
                  </a:moveTo>
                  <a:lnTo>
                    <a:pt x="0" y="0"/>
                  </a:lnTo>
                  <a:lnTo>
                    <a:pt x="0" y="304800"/>
                  </a:lnTo>
                  <a:lnTo>
                    <a:pt x="0" y="6454253"/>
                  </a:lnTo>
                  <a:lnTo>
                    <a:pt x="152400" y="6454253"/>
                  </a:lnTo>
                  <a:lnTo>
                    <a:pt x="304800" y="6454253"/>
                  </a:lnTo>
                  <a:lnTo>
                    <a:pt x="9827475" y="6454253"/>
                  </a:lnTo>
                  <a:lnTo>
                    <a:pt x="9827475" y="304800"/>
                  </a:lnTo>
                  <a:lnTo>
                    <a:pt x="9827475" y="241300"/>
                  </a:lnTo>
                  <a:lnTo>
                    <a:pt x="9827475" y="1270"/>
                  </a:lnTo>
                  <a:lnTo>
                    <a:pt x="9827475" y="0"/>
                  </a:lnTo>
                  <a:close/>
                </a:path>
              </a:pathLst>
            </a:custGeom>
            <a:solidFill>
              <a:srgbClr val="FF3131"/>
            </a:solidFill>
          </p:spPr>
        </p:sp>
      </p:grpSp>
      <p:sp>
        <p:nvSpPr>
          <p:cNvPr name="Freeform 12" id="12"/>
          <p:cNvSpPr/>
          <p:nvPr/>
        </p:nvSpPr>
        <p:spPr>
          <a:xfrm flipH="false" flipV="false" rot="-223827">
            <a:off x="7517061" y="2144941"/>
            <a:ext cx="809669" cy="790440"/>
          </a:xfrm>
          <a:custGeom>
            <a:avLst/>
            <a:gdLst/>
            <a:ahLst/>
            <a:cxnLst/>
            <a:rect r="r" b="b" t="t" l="l"/>
            <a:pathLst>
              <a:path h="790440" w="809669">
                <a:moveTo>
                  <a:pt x="0" y="0"/>
                </a:moveTo>
                <a:lnTo>
                  <a:pt x="809669" y="0"/>
                </a:lnTo>
                <a:lnTo>
                  <a:pt x="809669" y="790439"/>
                </a:lnTo>
                <a:lnTo>
                  <a:pt x="0" y="79043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978063">
            <a:off x="7467404" y="1551495"/>
            <a:ext cx="283297" cy="276569"/>
          </a:xfrm>
          <a:custGeom>
            <a:avLst/>
            <a:gdLst/>
            <a:ahLst/>
            <a:cxnLst/>
            <a:rect r="r" b="b" t="t" l="l"/>
            <a:pathLst>
              <a:path h="276569" w="283297">
                <a:moveTo>
                  <a:pt x="0" y="0"/>
                </a:moveTo>
                <a:lnTo>
                  <a:pt x="283297" y="0"/>
                </a:lnTo>
                <a:lnTo>
                  <a:pt x="283297" y="276569"/>
                </a:lnTo>
                <a:lnTo>
                  <a:pt x="0" y="27656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0">
            <a:off x="166935" y="612313"/>
            <a:ext cx="1296120" cy="2570638"/>
          </a:xfrm>
          <a:custGeom>
            <a:avLst/>
            <a:gdLst/>
            <a:ahLst/>
            <a:cxnLst/>
            <a:rect r="r" b="b" t="t" l="l"/>
            <a:pathLst>
              <a:path h="2570638" w="1296120">
                <a:moveTo>
                  <a:pt x="0" y="0"/>
                </a:moveTo>
                <a:lnTo>
                  <a:pt x="1296119" y="0"/>
                </a:lnTo>
                <a:lnTo>
                  <a:pt x="1296119" y="2570638"/>
                </a:lnTo>
                <a:lnTo>
                  <a:pt x="0" y="2570638"/>
                </a:lnTo>
                <a:lnTo>
                  <a:pt x="0" y="0"/>
                </a:lnTo>
                <a:close/>
              </a:path>
            </a:pathLst>
          </a:custGeom>
          <a:blipFill>
            <a:blip r:embed="rId10"/>
            <a:stretch>
              <a:fillRect l="0" t="0" r="0" b="0"/>
            </a:stretch>
          </a:blipFill>
        </p:spPr>
      </p:sp>
      <p:sp>
        <p:nvSpPr>
          <p:cNvPr name="TextBox 15" id="15"/>
          <p:cNvSpPr txBox="true"/>
          <p:nvPr/>
        </p:nvSpPr>
        <p:spPr>
          <a:xfrm rot="0">
            <a:off x="814994" y="155748"/>
            <a:ext cx="7536592" cy="970281"/>
          </a:xfrm>
          <a:prstGeom prst="rect">
            <a:avLst/>
          </a:prstGeom>
        </p:spPr>
        <p:txBody>
          <a:bodyPr anchor="t" rtlCol="false" tIns="0" lIns="0" bIns="0" rIns="0">
            <a:spAutoFit/>
          </a:bodyPr>
          <a:lstStyle/>
          <a:p>
            <a:pPr algn="ctr">
              <a:lnSpc>
                <a:spcPts val="3700"/>
              </a:lnSpc>
              <a:spcBef>
                <a:spcPct val="0"/>
              </a:spcBef>
            </a:pPr>
            <a:r>
              <a:rPr lang="en-US" sz="3700">
                <a:solidFill>
                  <a:srgbClr val="000000"/>
                </a:solidFill>
                <a:latin typeface="StoryBook Rough"/>
                <a:ea typeface="StoryBook Rough"/>
                <a:cs typeface="StoryBook Rough"/>
                <a:sym typeface="StoryBook Rough"/>
              </a:rPr>
              <a:t>STAFF CAPACITY FOR PARENT &amp; FAMILY ENGAGEMENT</a:t>
            </a:r>
          </a:p>
        </p:txBody>
      </p:sp>
      <p:sp>
        <p:nvSpPr>
          <p:cNvPr name="TextBox 16" id="16"/>
          <p:cNvSpPr txBox="true"/>
          <p:nvPr/>
        </p:nvSpPr>
        <p:spPr>
          <a:xfrm rot="0">
            <a:off x="1590031" y="1746929"/>
            <a:ext cx="6069898" cy="3647441"/>
          </a:xfrm>
          <a:prstGeom prst="rect">
            <a:avLst/>
          </a:prstGeom>
        </p:spPr>
        <p:txBody>
          <a:bodyPr anchor="t" rtlCol="false" tIns="0" lIns="0" bIns="0" rIns="0">
            <a:spAutoFit/>
          </a:bodyPr>
          <a:lstStyle/>
          <a:p>
            <a:pPr algn="ctr">
              <a:lnSpc>
                <a:spcPts val="4100"/>
              </a:lnSpc>
              <a:spcBef>
                <a:spcPct val="0"/>
              </a:spcBef>
            </a:pPr>
            <a:r>
              <a:rPr lang="en-US" sz="4100">
                <a:solidFill>
                  <a:srgbClr val="FFFFFF"/>
                </a:solidFill>
                <a:latin typeface="KG Primary Penmanship"/>
                <a:ea typeface="KG Primary Penmanship"/>
                <a:cs typeface="KG Primary Penmanship"/>
                <a:sym typeface="KG Primary Penmanship"/>
              </a:rPr>
              <a:t>The staff at C.B. Watson Primary  are required each year to participate in four (4) professional development trainings designed to enhance and encourage Parent &amp; Family Engagement.</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004AAD"/>
        </a:solidFill>
      </p:bgPr>
    </p:bg>
    <p:spTree>
      <p:nvGrpSpPr>
        <p:cNvPr id="1" name=""/>
        <p:cNvGrpSpPr/>
        <p:nvPr/>
      </p:nvGrpSpPr>
      <p:grpSpPr>
        <a:xfrm>
          <a:off x="0" y="0"/>
          <a:ext cx="0" cy="0"/>
          <a:chOff x="0" y="0"/>
          <a:chExt cx="0" cy="0"/>
        </a:xfrm>
      </p:grpSpPr>
      <p:sp>
        <p:nvSpPr>
          <p:cNvPr name="Freeform 2" id="2"/>
          <p:cNvSpPr/>
          <p:nvPr/>
        </p:nvSpPr>
        <p:spPr>
          <a:xfrm flipH="false" flipV="false" rot="1658084">
            <a:off x="-1458947" y="5444493"/>
            <a:ext cx="3683526" cy="1634564"/>
          </a:xfrm>
          <a:custGeom>
            <a:avLst/>
            <a:gdLst/>
            <a:ahLst/>
            <a:cxnLst/>
            <a:rect r="r" b="b" t="t" l="l"/>
            <a:pathLst>
              <a:path h="1634564" w="3683526">
                <a:moveTo>
                  <a:pt x="0" y="0"/>
                </a:moveTo>
                <a:lnTo>
                  <a:pt x="3683526" y="0"/>
                </a:lnTo>
                <a:lnTo>
                  <a:pt x="3683526" y="1634565"/>
                </a:lnTo>
                <a:lnTo>
                  <a:pt x="0" y="16345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563049">
            <a:off x="-1128440" y="907110"/>
            <a:ext cx="3022512" cy="1341240"/>
          </a:xfrm>
          <a:custGeom>
            <a:avLst/>
            <a:gdLst/>
            <a:ahLst/>
            <a:cxnLst/>
            <a:rect r="r" b="b" t="t" l="l"/>
            <a:pathLst>
              <a:path h="1341240" w="3022512">
                <a:moveTo>
                  <a:pt x="0" y="0"/>
                </a:moveTo>
                <a:lnTo>
                  <a:pt x="3022512" y="0"/>
                </a:lnTo>
                <a:lnTo>
                  <a:pt x="3022512" y="1341240"/>
                </a:lnTo>
                <a:lnTo>
                  <a:pt x="0" y="13412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6261809" y="1846254"/>
            <a:ext cx="3451321" cy="3789899"/>
            <a:chOff x="0" y="0"/>
            <a:chExt cx="4467058" cy="4905281"/>
          </a:xfrm>
        </p:grpSpPr>
        <p:sp>
          <p:nvSpPr>
            <p:cNvPr name="Freeform 5" id="5"/>
            <p:cNvSpPr/>
            <p:nvPr/>
          </p:nvSpPr>
          <p:spPr>
            <a:xfrm flipH="false" flipV="false" rot="0">
              <a:off x="0" y="4600481"/>
              <a:ext cx="4467058" cy="304800"/>
            </a:xfrm>
            <a:custGeom>
              <a:avLst/>
              <a:gdLst/>
              <a:ahLst/>
              <a:cxnLst/>
              <a:rect r="r" b="b" t="t" l="l"/>
              <a:pathLst>
                <a:path h="304800" w="4467058">
                  <a:moveTo>
                    <a:pt x="4162258" y="0"/>
                  </a:moveTo>
                  <a:lnTo>
                    <a:pt x="304800" y="0"/>
                  </a:lnTo>
                  <a:lnTo>
                    <a:pt x="0" y="0"/>
                  </a:lnTo>
                  <a:lnTo>
                    <a:pt x="304800" y="304800"/>
                  </a:lnTo>
                  <a:lnTo>
                    <a:pt x="4162258" y="304800"/>
                  </a:lnTo>
                  <a:lnTo>
                    <a:pt x="4467058" y="304800"/>
                  </a:lnTo>
                  <a:close/>
                </a:path>
              </a:pathLst>
            </a:custGeom>
            <a:solidFill>
              <a:srgbClr val="FFFFFF"/>
            </a:solidFill>
          </p:spPr>
        </p:sp>
        <p:sp>
          <p:nvSpPr>
            <p:cNvPr name="Freeform 6" id="6"/>
            <p:cNvSpPr/>
            <p:nvPr/>
          </p:nvSpPr>
          <p:spPr>
            <a:xfrm flipH="false" flipV="false" rot="0">
              <a:off x="4162258" y="1270"/>
              <a:ext cx="304800" cy="4904011"/>
            </a:xfrm>
            <a:custGeom>
              <a:avLst/>
              <a:gdLst/>
              <a:ahLst/>
              <a:cxnLst/>
              <a:rect r="r" b="b" t="t" l="l"/>
              <a:pathLst>
                <a:path h="4904011" w="304800">
                  <a:moveTo>
                    <a:pt x="304800" y="303530"/>
                  </a:moveTo>
                  <a:lnTo>
                    <a:pt x="0" y="0"/>
                  </a:lnTo>
                  <a:lnTo>
                    <a:pt x="0" y="303530"/>
                  </a:lnTo>
                  <a:lnTo>
                    <a:pt x="0" y="4599211"/>
                  </a:lnTo>
                  <a:lnTo>
                    <a:pt x="304800" y="4904011"/>
                  </a:lnTo>
                  <a:lnTo>
                    <a:pt x="304800" y="4599211"/>
                  </a:lnTo>
                  <a:close/>
                </a:path>
              </a:pathLst>
            </a:custGeom>
            <a:solidFill>
              <a:srgbClr val="FFFFFF"/>
            </a:solidFill>
          </p:spPr>
        </p:sp>
        <p:sp>
          <p:nvSpPr>
            <p:cNvPr name="Freeform 7" id="7"/>
            <p:cNvSpPr/>
            <p:nvPr/>
          </p:nvSpPr>
          <p:spPr>
            <a:xfrm flipH="false" flipV="false" rot="0">
              <a:off x="0" y="0"/>
              <a:ext cx="4162258" cy="4600481"/>
            </a:xfrm>
            <a:custGeom>
              <a:avLst/>
              <a:gdLst/>
              <a:ahLst/>
              <a:cxnLst/>
              <a:rect r="r" b="b" t="t" l="l"/>
              <a:pathLst>
                <a:path h="4600481" w="4162258">
                  <a:moveTo>
                    <a:pt x="304800" y="0"/>
                  </a:moveTo>
                  <a:lnTo>
                    <a:pt x="0" y="0"/>
                  </a:lnTo>
                  <a:lnTo>
                    <a:pt x="0" y="304800"/>
                  </a:lnTo>
                  <a:lnTo>
                    <a:pt x="0" y="4600481"/>
                  </a:lnTo>
                  <a:lnTo>
                    <a:pt x="152400" y="4600481"/>
                  </a:lnTo>
                  <a:lnTo>
                    <a:pt x="304800" y="4600481"/>
                  </a:lnTo>
                  <a:lnTo>
                    <a:pt x="4162258" y="4600481"/>
                  </a:lnTo>
                  <a:lnTo>
                    <a:pt x="4162258" y="304800"/>
                  </a:lnTo>
                  <a:lnTo>
                    <a:pt x="4162258" y="241300"/>
                  </a:lnTo>
                  <a:lnTo>
                    <a:pt x="4162258" y="1270"/>
                  </a:lnTo>
                  <a:lnTo>
                    <a:pt x="4162258" y="0"/>
                  </a:lnTo>
                  <a:close/>
                </a:path>
              </a:pathLst>
            </a:custGeom>
            <a:solidFill>
              <a:srgbClr val="FF3131"/>
            </a:solidFill>
          </p:spPr>
        </p:sp>
      </p:grpSp>
      <p:sp>
        <p:nvSpPr>
          <p:cNvPr name="Freeform 8" id="8"/>
          <p:cNvSpPr/>
          <p:nvPr/>
        </p:nvSpPr>
        <p:spPr>
          <a:xfrm flipH="false" flipV="false" rot="-409572">
            <a:off x="7196825" y="388710"/>
            <a:ext cx="1708708" cy="685619"/>
          </a:xfrm>
          <a:custGeom>
            <a:avLst/>
            <a:gdLst/>
            <a:ahLst/>
            <a:cxnLst/>
            <a:rect r="r" b="b" t="t" l="l"/>
            <a:pathLst>
              <a:path h="685619" w="1708708">
                <a:moveTo>
                  <a:pt x="0" y="0"/>
                </a:moveTo>
                <a:lnTo>
                  <a:pt x="1708707" y="0"/>
                </a:lnTo>
                <a:lnTo>
                  <a:pt x="1708707" y="685620"/>
                </a:lnTo>
                <a:lnTo>
                  <a:pt x="0" y="6856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true" flipV="false" rot="6456683">
            <a:off x="5862167" y="1510528"/>
            <a:ext cx="799284" cy="1232037"/>
          </a:xfrm>
          <a:custGeom>
            <a:avLst/>
            <a:gdLst/>
            <a:ahLst/>
            <a:cxnLst/>
            <a:rect r="r" b="b" t="t" l="l"/>
            <a:pathLst>
              <a:path h="1232037" w="799284">
                <a:moveTo>
                  <a:pt x="799284" y="0"/>
                </a:moveTo>
                <a:lnTo>
                  <a:pt x="0" y="0"/>
                </a:lnTo>
                <a:lnTo>
                  <a:pt x="0" y="1232037"/>
                </a:lnTo>
                <a:lnTo>
                  <a:pt x="799284" y="1232037"/>
                </a:lnTo>
                <a:lnTo>
                  <a:pt x="799284"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5857088" y="110819"/>
            <a:ext cx="809441" cy="1605392"/>
          </a:xfrm>
          <a:custGeom>
            <a:avLst/>
            <a:gdLst/>
            <a:ahLst/>
            <a:cxnLst/>
            <a:rect r="r" b="b" t="t" l="l"/>
            <a:pathLst>
              <a:path h="1605392" w="809441">
                <a:moveTo>
                  <a:pt x="0" y="0"/>
                </a:moveTo>
                <a:lnTo>
                  <a:pt x="809441" y="0"/>
                </a:lnTo>
                <a:lnTo>
                  <a:pt x="809441" y="1605392"/>
                </a:lnTo>
                <a:lnTo>
                  <a:pt x="0" y="1605392"/>
                </a:lnTo>
                <a:lnTo>
                  <a:pt x="0" y="0"/>
                </a:lnTo>
                <a:close/>
              </a:path>
            </a:pathLst>
          </a:custGeom>
          <a:blipFill>
            <a:blip r:embed="rId8"/>
            <a:stretch>
              <a:fillRect l="0" t="0" r="0" b="0"/>
            </a:stretch>
          </a:blipFill>
        </p:spPr>
      </p:sp>
      <p:sp>
        <p:nvSpPr>
          <p:cNvPr name="TextBox 11" id="11"/>
          <p:cNvSpPr txBox="true"/>
          <p:nvPr/>
        </p:nvSpPr>
        <p:spPr>
          <a:xfrm rot="0">
            <a:off x="0" y="2324099"/>
            <a:ext cx="6407353" cy="2705101"/>
          </a:xfrm>
          <a:prstGeom prst="rect">
            <a:avLst/>
          </a:prstGeom>
        </p:spPr>
        <p:txBody>
          <a:bodyPr anchor="t" rtlCol="false" tIns="0" lIns="0" bIns="0" rIns="0">
            <a:spAutoFit/>
          </a:bodyPr>
          <a:lstStyle/>
          <a:p>
            <a:pPr algn="ctr">
              <a:lnSpc>
                <a:spcPts val="3000"/>
              </a:lnSpc>
            </a:pPr>
            <a:r>
              <a:rPr lang="en-US" sz="3000">
                <a:solidFill>
                  <a:srgbClr val="FFFFFF"/>
                </a:solidFill>
                <a:latin typeface="StoryBook Rough"/>
                <a:ea typeface="StoryBook Rough"/>
                <a:cs typeface="StoryBook Rough"/>
                <a:sym typeface="StoryBook Rough"/>
              </a:rPr>
              <a:t>Mrs. Monique Dawsey-Principal</a:t>
            </a:r>
          </a:p>
          <a:p>
            <a:pPr algn="ctr">
              <a:lnSpc>
                <a:spcPts val="3000"/>
              </a:lnSpc>
            </a:pPr>
          </a:p>
          <a:p>
            <a:pPr algn="ctr">
              <a:lnSpc>
                <a:spcPts val="3000"/>
              </a:lnSpc>
            </a:pPr>
            <a:r>
              <a:rPr lang="en-US" sz="3000">
                <a:solidFill>
                  <a:srgbClr val="FFFFFF"/>
                </a:solidFill>
                <a:latin typeface="StoryBook Rough"/>
                <a:ea typeface="StoryBook Rough"/>
                <a:cs typeface="StoryBook Rough"/>
                <a:sym typeface="StoryBook Rough"/>
              </a:rPr>
              <a:t>Mrs. Phyllis Toliver-Asst. Principal of Instruction</a:t>
            </a:r>
          </a:p>
          <a:p>
            <a:pPr algn="ctr">
              <a:lnSpc>
                <a:spcPts val="3000"/>
              </a:lnSpc>
            </a:pPr>
          </a:p>
          <a:p>
            <a:pPr algn="ctr">
              <a:lnSpc>
                <a:spcPts val="3000"/>
              </a:lnSpc>
              <a:spcBef>
                <a:spcPct val="0"/>
              </a:spcBef>
            </a:pPr>
            <a:r>
              <a:rPr lang="en-US" sz="3000">
                <a:solidFill>
                  <a:srgbClr val="FFFFFF"/>
                </a:solidFill>
                <a:latin typeface="StoryBook Rough"/>
                <a:ea typeface="StoryBook Rough"/>
                <a:cs typeface="StoryBook Rough"/>
                <a:sym typeface="StoryBook Rough"/>
              </a:rPr>
              <a:t>Dr. Karen Phillips-Asst. Principal of Discipline</a:t>
            </a:r>
          </a:p>
        </p:txBody>
      </p:sp>
      <p:sp>
        <p:nvSpPr>
          <p:cNvPr name="Freeform 12" id="12"/>
          <p:cNvSpPr/>
          <p:nvPr/>
        </p:nvSpPr>
        <p:spPr>
          <a:xfrm flipH="false" flipV="false" rot="0">
            <a:off x="6550392" y="2403579"/>
            <a:ext cx="2635405" cy="2108324"/>
          </a:xfrm>
          <a:custGeom>
            <a:avLst/>
            <a:gdLst/>
            <a:ahLst/>
            <a:cxnLst/>
            <a:rect r="r" b="b" t="t" l="l"/>
            <a:pathLst>
              <a:path h="2108324" w="2635405">
                <a:moveTo>
                  <a:pt x="0" y="0"/>
                </a:moveTo>
                <a:lnTo>
                  <a:pt x="2635405" y="0"/>
                </a:lnTo>
                <a:lnTo>
                  <a:pt x="2635405" y="2108324"/>
                </a:lnTo>
                <a:lnTo>
                  <a:pt x="0" y="210832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460928" y="148919"/>
            <a:ext cx="6508943" cy="689609"/>
          </a:xfrm>
          <a:prstGeom prst="rect">
            <a:avLst/>
          </a:prstGeom>
        </p:spPr>
        <p:txBody>
          <a:bodyPr anchor="t" rtlCol="false" tIns="0" lIns="0" bIns="0" rIns="0">
            <a:spAutoFit/>
          </a:bodyPr>
          <a:lstStyle/>
          <a:p>
            <a:pPr algn="l">
              <a:lnSpc>
                <a:spcPts val="5279"/>
              </a:lnSpc>
            </a:pPr>
            <a:r>
              <a:rPr lang="en-US" sz="4799">
                <a:solidFill>
                  <a:srgbClr val="FF3131"/>
                </a:solidFill>
                <a:latin typeface="StoryBook Rough"/>
                <a:ea typeface="StoryBook Rough"/>
                <a:cs typeface="StoryBook Rough"/>
                <a:sym typeface="StoryBook Rough"/>
              </a:rPr>
              <a:t>CONTACT INFORMATION</a:t>
            </a:r>
          </a:p>
        </p:txBody>
      </p:sp>
      <p:sp>
        <p:nvSpPr>
          <p:cNvPr name="TextBox 14" id="14"/>
          <p:cNvSpPr txBox="true"/>
          <p:nvPr/>
        </p:nvSpPr>
        <p:spPr>
          <a:xfrm rot="0">
            <a:off x="941319" y="886153"/>
            <a:ext cx="4709204" cy="1393825"/>
          </a:xfrm>
          <a:prstGeom prst="rect">
            <a:avLst/>
          </a:prstGeom>
        </p:spPr>
        <p:txBody>
          <a:bodyPr anchor="t" rtlCol="false" tIns="0" lIns="0" bIns="0" rIns="0">
            <a:spAutoFit/>
          </a:bodyPr>
          <a:lstStyle/>
          <a:p>
            <a:pPr algn="l">
              <a:lnSpc>
                <a:spcPts val="2750"/>
              </a:lnSpc>
            </a:pPr>
            <a:r>
              <a:rPr lang="en-US" sz="2750">
                <a:solidFill>
                  <a:srgbClr val="FFFFFF"/>
                </a:solidFill>
                <a:latin typeface="KG Primary Penmanship"/>
                <a:ea typeface="KG Primary Penmanship"/>
                <a:cs typeface="KG Primary Penmanship"/>
                <a:sym typeface="KG Primary Penmanship"/>
              </a:rPr>
              <a:t>Your concerns are our concerns! Contact us with any questions you may have and we will address them as soon as possible.</a:t>
            </a:r>
          </a:p>
        </p:txBody>
      </p:sp>
      <p:sp>
        <p:nvSpPr>
          <p:cNvPr name="TextBox 15" id="15"/>
          <p:cNvSpPr txBox="true"/>
          <p:nvPr/>
        </p:nvSpPr>
        <p:spPr>
          <a:xfrm rot="0">
            <a:off x="1623792" y="5105401"/>
            <a:ext cx="3159770" cy="597535"/>
          </a:xfrm>
          <a:prstGeom prst="rect">
            <a:avLst/>
          </a:prstGeom>
        </p:spPr>
        <p:txBody>
          <a:bodyPr anchor="t" rtlCol="false" tIns="0" lIns="0" bIns="0" rIns="0">
            <a:spAutoFit/>
          </a:bodyPr>
          <a:lstStyle/>
          <a:p>
            <a:pPr algn="ctr">
              <a:lnSpc>
                <a:spcPts val="4400"/>
              </a:lnSpc>
              <a:spcBef>
                <a:spcPct val="0"/>
              </a:spcBef>
            </a:pPr>
            <a:r>
              <a:rPr lang="en-US" sz="4400">
                <a:solidFill>
                  <a:srgbClr val="FFFFFF"/>
                </a:solidFill>
                <a:latin typeface="StoryBook Rough"/>
                <a:ea typeface="StoryBook Rough"/>
                <a:cs typeface="StoryBook Rough"/>
                <a:sym typeface="StoryBook Rough"/>
              </a:rPr>
              <a:t>(478)929-6360</a:t>
            </a:r>
          </a:p>
        </p:txBody>
      </p:sp>
      <p:sp>
        <p:nvSpPr>
          <p:cNvPr name="TextBox 16" id="16"/>
          <p:cNvSpPr txBox="true"/>
          <p:nvPr/>
        </p:nvSpPr>
        <p:spPr>
          <a:xfrm rot="0">
            <a:off x="4020199" y="5961130"/>
            <a:ext cx="6508943" cy="1878965"/>
          </a:xfrm>
          <a:prstGeom prst="rect">
            <a:avLst/>
          </a:prstGeom>
        </p:spPr>
        <p:txBody>
          <a:bodyPr anchor="t" rtlCol="false" tIns="0" lIns="0" bIns="0" rIns="0">
            <a:spAutoFit/>
          </a:bodyPr>
          <a:lstStyle/>
          <a:p>
            <a:pPr algn="l">
              <a:lnSpc>
                <a:spcPts val="3849"/>
              </a:lnSpc>
            </a:pPr>
            <a:r>
              <a:rPr lang="en-US" sz="3499">
                <a:solidFill>
                  <a:srgbClr val="FF3131"/>
                </a:solidFill>
                <a:latin typeface="StoryBook Rough"/>
                <a:ea typeface="StoryBook Rough"/>
                <a:cs typeface="StoryBook Rough"/>
                <a:sym typeface="StoryBook Rough"/>
              </a:rPr>
              <a:t>FAMILY ENGAGEMENT LIAISON</a:t>
            </a:r>
          </a:p>
          <a:p>
            <a:pPr algn="ctr">
              <a:lnSpc>
                <a:spcPts val="3849"/>
              </a:lnSpc>
            </a:pPr>
            <a:r>
              <a:rPr lang="en-US" sz="3499">
                <a:solidFill>
                  <a:srgbClr val="FFFFFF"/>
                </a:solidFill>
                <a:latin typeface="KG Primary Penmanship"/>
                <a:ea typeface="KG Primary Penmanship"/>
                <a:cs typeface="KG Primary Penmanship"/>
                <a:sym typeface="KG Primary Penmanship"/>
              </a:rPr>
              <a:t>A</a:t>
            </a:r>
            <a:r>
              <a:rPr lang="en-US" sz="3499">
                <a:solidFill>
                  <a:srgbClr val="FFFFFF"/>
                </a:solidFill>
                <a:latin typeface="KG Primary Penmanship"/>
                <a:ea typeface="KG Primary Penmanship"/>
                <a:cs typeface="KG Primary Penmanship"/>
                <a:sym typeface="KG Primary Penmanship"/>
              </a:rPr>
              <a:t>leshia Loftis ext. 1253 </a:t>
            </a:r>
          </a:p>
          <a:p>
            <a:pPr algn="ctr">
              <a:lnSpc>
                <a:spcPts val="3849"/>
              </a:lnSpc>
            </a:pPr>
            <a:r>
              <a:rPr lang="en-US" sz="3499">
                <a:solidFill>
                  <a:srgbClr val="FFFFFF"/>
                </a:solidFill>
                <a:latin typeface="KG Primary Penmanship"/>
                <a:ea typeface="KG Primary Penmanship"/>
                <a:cs typeface="KG Primary Penmanship"/>
                <a:sym typeface="KG Primary Penmanship"/>
              </a:rPr>
              <a:t>aleshia.loftis@hcbe.net</a:t>
            </a:r>
          </a:p>
          <a:p>
            <a:pPr algn="l">
              <a:lnSpc>
                <a:spcPts val="3190"/>
              </a:lnSpc>
            </a:p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F3131"/>
        </a:solidFill>
      </p:bgPr>
    </p:bg>
    <p:spTree>
      <p:nvGrpSpPr>
        <p:cNvPr id="1" name=""/>
        <p:cNvGrpSpPr/>
        <p:nvPr/>
      </p:nvGrpSpPr>
      <p:grpSpPr>
        <a:xfrm>
          <a:off x="0" y="0"/>
          <a:ext cx="0" cy="0"/>
          <a:chOff x="0" y="0"/>
          <a:chExt cx="0" cy="0"/>
        </a:xfrm>
      </p:grpSpPr>
      <p:sp>
        <p:nvSpPr>
          <p:cNvPr name="Freeform 2" id="2"/>
          <p:cNvSpPr/>
          <p:nvPr/>
        </p:nvSpPr>
        <p:spPr>
          <a:xfrm flipH="true" flipV="false" rot="-719945">
            <a:off x="-1025257" y="-270389"/>
            <a:ext cx="3286780" cy="1458508"/>
          </a:xfrm>
          <a:custGeom>
            <a:avLst/>
            <a:gdLst/>
            <a:ahLst/>
            <a:cxnLst/>
            <a:rect r="r" b="b" t="t" l="l"/>
            <a:pathLst>
              <a:path h="1458508" w="3286780">
                <a:moveTo>
                  <a:pt x="3286780" y="0"/>
                </a:moveTo>
                <a:lnTo>
                  <a:pt x="0" y="0"/>
                </a:lnTo>
                <a:lnTo>
                  <a:pt x="0" y="1458508"/>
                </a:lnTo>
                <a:lnTo>
                  <a:pt x="3286780" y="1458508"/>
                </a:lnTo>
                <a:lnTo>
                  <a:pt x="328678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970967" y="5852160"/>
            <a:ext cx="905833" cy="1528832"/>
          </a:xfrm>
          <a:custGeom>
            <a:avLst/>
            <a:gdLst/>
            <a:ahLst/>
            <a:cxnLst/>
            <a:rect r="r" b="b" t="t" l="l"/>
            <a:pathLst>
              <a:path h="1528832" w="905833">
                <a:moveTo>
                  <a:pt x="0" y="0"/>
                </a:moveTo>
                <a:lnTo>
                  <a:pt x="905833" y="0"/>
                </a:lnTo>
                <a:lnTo>
                  <a:pt x="905833" y="1528832"/>
                </a:lnTo>
                <a:lnTo>
                  <a:pt x="0" y="15288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377225" y="476171"/>
            <a:ext cx="1065869" cy="466318"/>
          </a:xfrm>
          <a:custGeom>
            <a:avLst/>
            <a:gdLst/>
            <a:ahLst/>
            <a:cxnLst/>
            <a:rect r="r" b="b" t="t" l="l"/>
            <a:pathLst>
              <a:path h="466318" w="1065869">
                <a:moveTo>
                  <a:pt x="0" y="0"/>
                </a:moveTo>
                <a:lnTo>
                  <a:pt x="1065870" y="0"/>
                </a:lnTo>
                <a:lnTo>
                  <a:pt x="1065870" y="466317"/>
                </a:lnTo>
                <a:lnTo>
                  <a:pt x="0" y="46631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5200037">
            <a:off x="8141527" y="655482"/>
            <a:ext cx="937770" cy="383314"/>
          </a:xfrm>
          <a:custGeom>
            <a:avLst/>
            <a:gdLst/>
            <a:ahLst/>
            <a:cxnLst/>
            <a:rect r="r" b="b" t="t" l="l"/>
            <a:pathLst>
              <a:path h="383314" w="937770">
                <a:moveTo>
                  <a:pt x="0" y="0"/>
                </a:moveTo>
                <a:lnTo>
                  <a:pt x="937770" y="0"/>
                </a:lnTo>
                <a:lnTo>
                  <a:pt x="937770" y="383314"/>
                </a:lnTo>
                <a:lnTo>
                  <a:pt x="0" y="38331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8904024" y="1851102"/>
            <a:ext cx="463689" cy="488094"/>
          </a:xfrm>
          <a:custGeom>
            <a:avLst/>
            <a:gdLst/>
            <a:ahLst/>
            <a:cxnLst/>
            <a:rect r="r" b="b" t="t" l="l"/>
            <a:pathLst>
              <a:path h="488094" w="463689">
                <a:moveTo>
                  <a:pt x="0" y="0"/>
                </a:moveTo>
                <a:lnTo>
                  <a:pt x="463690" y="0"/>
                </a:lnTo>
                <a:lnTo>
                  <a:pt x="463690" y="488093"/>
                </a:lnTo>
                <a:lnTo>
                  <a:pt x="0" y="48809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930731" y="6128482"/>
            <a:ext cx="463689" cy="488094"/>
          </a:xfrm>
          <a:custGeom>
            <a:avLst/>
            <a:gdLst/>
            <a:ahLst/>
            <a:cxnLst/>
            <a:rect r="r" b="b" t="t" l="l"/>
            <a:pathLst>
              <a:path h="488094" w="463689">
                <a:moveTo>
                  <a:pt x="0" y="0"/>
                </a:moveTo>
                <a:lnTo>
                  <a:pt x="463689" y="0"/>
                </a:lnTo>
                <a:lnTo>
                  <a:pt x="463689" y="488094"/>
                </a:lnTo>
                <a:lnTo>
                  <a:pt x="0" y="48809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8" id="8"/>
          <p:cNvSpPr txBox="true"/>
          <p:nvPr/>
        </p:nvSpPr>
        <p:spPr>
          <a:xfrm rot="0">
            <a:off x="932178" y="2142774"/>
            <a:ext cx="8100168" cy="2999189"/>
          </a:xfrm>
          <a:prstGeom prst="rect">
            <a:avLst/>
          </a:prstGeom>
        </p:spPr>
        <p:txBody>
          <a:bodyPr anchor="t" rtlCol="false" tIns="0" lIns="0" bIns="0" rIns="0">
            <a:spAutoFit/>
          </a:bodyPr>
          <a:lstStyle/>
          <a:p>
            <a:pPr algn="l" marL="637622" indent="-318811" lvl="1">
              <a:lnSpc>
                <a:spcPts val="2953"/>
              </a:lnSpc>
              <a:buFont typeface="Arial"/>
              <a:buChar char="•"/>
            </a:pPr>
            <a:r>
              <a:rPr lang="en-US" sz="2953">
                <a:solidFill>
                  <a:srgbClr val="FFFFFF"/>
                </a:solidFill>
                <a:latin typeface="KG Primary Penmanship"/>
                <a:ea typeface="KG Primary Penmanship"/>
                <a:cs typeface="KG Primary Penmanship"/>
                <a:sym typeface="KG Primary Penmanship"/>
              </a:rPr>
              <a:t>McKenney-Vento Homeless - Patrica Lane</a:t>
            </a:r>
          </a:p>
          <a:p>
            <a:pPr algn="l">
              <a:lnSpc>
                <a:spcPts val="2953"/>
              </a:lnSpc>
            </a:pPr>
          </a:p>
          <a:p>
            <a:pPr algn="l" marL="637622" indent="-318811" lvl="1">
              <a:lnSpc>
                <a:spcPts val="2953"/>
              </a:lnSpc>
              <a:buFont typeface="Arial"/>
              <a:buChar char="•"/>
            </a:pPr>
            <a:r>
              <a:rPr lang="en-US" sz="2953">
                <a:solidFill>
                  <a:srgbClr val="FFFFFF"/>
                </a:solidFill>
                <a:latin typeface="KG Primary Penmanship"/>
                <a:ea typeface="KG Primary Penmanship"/>
                <a:cs typeface="KG Primary Penmanship"/>
                <a:sym typeface="KG Primary Penmanship"/>
              </a:rPr>
              <a:t>ESOL - </a:t>
            </a:r>
            <a:r>
              <a:rPr lang="en-US" sz="2953">
                <a:solidFill>
                  <a:srgbClr val="FFFFFF"/>
                </a:solidFill>
                <a:latin typeface="KG Primary Penmanship"/>
                <a:ea typeface="KG Primary Penmanship"/>
                <a:cs typeface="KG Primary Penmanship"/>
                <a:sym typeface="KG Primary Penmanship"/>
              </a:rPr>
              <a:t>Rosalin Rodriquez and Jessica Perez</a:t>
            </a:r>
          </a:p>
          <a:p>
            <a:pPr algn="l">
              <a:lnSpc>
                <a:spcPts val="2953"/>
              </a:lnSpc>
            </a:pPr>
          </a:p>
          <a:p>
            <a:pPr algn="l" marL="637622" indent="-318811" lvl="1">
              <a:lnSpc>
                <a:spcPts val="2953"/>
              </a:lnSpc>
              <a:buFont typeface="Arial"/>
              <a:buChar char="•"/>
            </a:pPr>
            <a:r>
              <a:rPr lang="en-US" sz="2953">
                <a:solidFill>
                  <a:srgbClr val="FFFFFF"/>
                </a:solidFill>
                <a:latin typeface="KG Primary Penmanship"/>
                <a:ea typeface="KG Primary Penmanship"/>
                <a:cs typeface="KG Primary Penmanship"/>
                <a:sym typeface="KG Primary Penmanship"/>
              </a:rPr>
              <a:t>Migrant Education- Aricelli Ulmer</a:t>
            </a:r>
          </a:p>
          <a:p>
            <a:pPr algn="l">
              <a:lnSpc>
                <a:spcPts val="2953"/>
              </a:lnSpc>
            </a:pPr>
          </a:p>
          <a:p>
            <a:pPr algn="l">
              <a:lnSpc>
                <a:spcPts val="2953"/>
              </a:lnSpc>
            </a:pPr>
          </a:p>
          <a:p>
            <a:pPr algn="ctr">
              <a:lnSpc>
                <a:spcPts val="2953"/>
              </a:lnSpc>
            </a:pPr>
            <a:r>
              <a:rPr lang="en-US" sz="2953">
                <a:solidFill>
                  <a:srgbClr val="FFFFFF"/>
                </a:solidFill>
                <a:latin typeface="KG Primary Penmanship"/>
                <a:ea typeface="KG Primary Penmanship"/>
                <a:cs typeface="KG Primary Penmanship"/>
                <a:sym typeface="KG Primary Penmanship"/>
              </a:rPr>
              <a:t>*Located at the Central Office</a:t>
            </a:r>
          </a:p>
        </p:txBody>
      </p:sp>
      <p:sp>
        <p:nvSpPr>
          <p:cNvPr name="Freeform 9" id="9"/>
          <p:cNvSpPr/>
          <p:nvPr/>
        </p:nvSpPr>
        <p:spPr>
          <a:xfrm flipH="false" flipV="false" rot="0">
            <a:off x="7736226" y="3099112"/>
            <a:ext cx="1296120" cy="2570638"/>
          </a:xfrm>
          <a:custGeom>
            <a:avLst/>
            <a:gdLst/>
            <a:ahLst/>
            <a:cxnLst/>
            <a:rect r="r" b="b" t="t" l="l"/>
            <a:pathLst>
              <a:path h="2570638" w="1296120">
                <a:moveTo>
                  <a:pt x="0" y="0"/>
                </a:moveTo>
                <a:lnTo>
                  <a:pt x="1296120" y="0"/>
                </a:lnTo>
                <a:lnTo>
                  <a:pt x="1296120" y="2570638"/>
                </a:lnTo>
                <a:lnTo>
                  <a:pt x="0" y="2570638"/>
                </a:lnTo>
                <a:lnTo>
                  <a:pt x="0" y="0"/>
                </a:lnTo>
                <a:close/>
              </a:path>
            </a:pathLst>
          </a:custGeom>
          <a:blipFill>
            <a:blip r:embed="rId12"/>
            <a:stretch>
              <a:fillRect l="0" t="0" r="0" b="0"/>
            </a:stretch>
          </a:blipFill>
        </p:spPr>
      </p:sp>
      <p:sp>
        <p:nvSpPr>
          <p:cNvPr name="TextBox 10" id="10"/>
          <p:cNvSpPr txBox="true"/>
          <p:nvPr/>
        </p:nvSpPr>
        <p:spPr>
          <a:xfrm rot="0">
            <a:off x="1719716" y="1187108"/>
            <a:ext cx="6103062" cy="563881"/>
          </a:xfrm>
          <a:prstGeom prst="rect">
            <a:avLst/>
          </a:prstGeom>
        </p:spPr>
        <p:txBody>
          <a:bodyPr anchor="t" rtlCol="false" tIns="0" lIns="0" bIns="0" rIns="0">
            <a:spAutoFit/>
          </a:bodyPr>
          <a:lstStyle/>
          <a:p>
            <a:pPr algn="ctr">
              <a:lnSpc>
                <a:spcPts val="4200"/>
              </a:lnSpc>
            </a:pPr>
            <a:r>
              <a:rPr lang="en-US" sz="4200">
                <a:solidFill>
                  <a:srgbClr val="004AAD"/>
                </a:solidFill>
                <a:latin typeface="StoryBook Rough"/>
                <a:ea typeface="StoryBook Rough"/>
                <a:cs typeface="StoryBook Rough"/>
                <a:sym typeface="StoryBook Rough"/>
              </a:rPr>
              <a:t>OTHER FEDERAL PROGRAMS</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E9E9E9"/>
        </a:solidFill>
      </p:bgPr>
    </p:bg>
    <p:spTree>
      <p:nvGrpSpPr>
        <p:cNvPr id="1" name=""/>
        <p:cNvGrpSpPr/>
        <p:nvPr/>
      </p:nvGrpSpPr>
      <p:grpSpPr>
        <a:xfrm>
          <a:off x="0" y="0"/>
          <a:ext cx="0" cy="0"/>
          <a:chOff x="0" y="0"/>
          <a:chExt cx="0" cy="0"/>
        </a:xfrm>
      </p:grpSpPr>
      <p:grpSp>
        <p:nvGrpSpPr>
          <p:cNvPr name="Group 2" id="2"/>
          <p:cNvGrpSpPr/>
          <p:nvPr/>
        </p:nvGrpSpPr>
        <p:grpSpPr>
          <a:xfrm rot="0">
            <a:off x="1927274" y="731520"/>
            <a:ext cx="5676314" cy="5676314"/>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p:spPr>
        </p:sp>
        <p:sp>
          <p:nvSpPr>
            <p:cNvPr name="TextBox 4" id="4"/>
            <p:cNvSpPr txBox="true"/>
            <p:nvPr/>
          </p:nvSpPr>
          <p:spPr>
            <a:xfrm>
              <a:off x="76200" y="47625"/>
              <a:ext cx="660400" cy="688975"/>
            </a:xfrm>
            <a:prstGeom prst="rect">
              <a:avLst/>
            </a:prstGeom>
          </p:spPr>
          <p:txBody>
            <a:bodyPr anchor="ctr" rtlCol="false" tIns="50800" lIns="50800" bIns="50800" rIns="50800"/>
            <a:lstStyle/>
            <a:p>
              <a:pPr algn="ctr">
                <a:lnSpc>
                  <a:spcPts val="1960"/>
                </a:lnSpc>
                <a:spcBef>
                  <a:spcPct val="0"/>
                </a:spcBef>
              </a:pPr>
            </a:p>
          </p:txBody>
        </p:sp>
      </p:grpSp>
      <p:sp>
        <p:nvSpPr>
          <p:cNvPr name="Freeform 5" id="5"/>
          <p:cNvSpPr/>
          <p:nvPr/>
        </p:nvSpPr>
        <p:spPr>
          <a:xfrm flipH="false" flipV="false" rot="2812546">
            <a:off x="6437207" y="510719"/>
            <a:ext cx="3426033" cy="1937266"/>
          </a:xfrm>
          <a:custGeom>
            <a:avLst/>
            <a:gdLst/>
            <a:ahLst/>
            <a:cxnLst/>
            <a:rect r="r" b="b" t="t" l="l"/>
            <a:pathLst>
              <a:path h="1937266" w="3426033">
                <a:moveTo>
                  <a:pt x="0" y="0"/>
                </a:moveTo>
                <a:lnTo>
                  <a:pt x="3426033" y="0"/>
                </a:lnTo>
                <a:lnTo>
                  <a:pt x="3426033" y="1937266"/>
                </a:lnTo>
                <a:lnTo>
                  <a:pt x="0" y="19372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2530818" y="1027076"/>
            <a:ext cx="4469225" cy="4480426"/>
          </a:xfrm>
          <a:custGeom>
            <a:avLst/>
            <a:gdLst/>
            <a:ahLst/>
            <a:cxnLst/>
            <a:rect r="r" b="b" t="t" l="l"/>
            <a:pathLst>
              <a:path h="4480426" w="4469225">
                <a:moveTo>
                  <a:pt x="0" y="0"/>
                </a:moveTo>
                <a:lnTo>
                  <a:pt x="4469225" y="0"/>
                </a:lnTo>
                <a:lnTo>
                  <a:pt x="4469225" y="4480426"/>
                </a:lnTo>
                <a:lnTo>
                  <a:pt x="0" y="44804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1927274" y="133985"/>
            <a:ext cx="5676314" cy="597535"/>
          </a:xfrm>
          <a:prstGeom prst="rect">
            <a:avLst/>
          </a:prstGeom>
        </p:spPr>
        <p:txBody>
          <a:bodyPr anchor="t" rtlCol="false" tIns="0" lIns="0" bIns="0" rIns="0">
            <a:spAutoFit/>
          </a:bodyPr>
          <a:lstStyle/>
          <a:p>
            <a:pPr algn="ctr">
              <a:lnSpc>
                <a:spcPts val="4400"/>
              </a:lnSpc>
              <a:spcBef>
                <a:spcPct val="0"/>
              </a:spcBef>
            </a:pPr>
            <a:r>
              <a:rPr lang="en-US" sz="4400">
                <a:solidFill>
                  <a:srgbClr val="FF3131"/>
                </a:solidFill>
                <a:latin typeface="StoryBook Rough"/>
                <a:ea typeface="StoryBook Rough"/>
                <a:cs typeface="StoryBook Rough"/>
                <a:sym typeface="StoryBook Rough"/>
              </a:rPr>
              <a:t>QUESTIONS?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9E9E9"/>
        </a:solidFill>
      </p:bgPr>
    </p:bg>
    <p:spTree>
      <p:nvGrpSpPr>
        <p:cNvPr id="1" name=""/>
        <p:cNvGrpSpPr/>
        <p:nvPr/>
      </p:nvGrpSpPr>
      <p:grpSpPr>
        <a:xfrm>
          <a:off x="0" y="0"/>
          <a:ext cx="0" cy="0"/>
          <a:chOff x="0" y="0"/>
          <a:chExt cx="0" cy="0"/>
        </a:xfrm>
      </p:grpSpPr>
      <p:sp>
        <p:nvSpPr>
          <p:cNvPr name="Freeform 2" id="2"/>
          <p:cNvSpPr/>
          <p:nvPr/>
        </p:nvSpPr>
        <p:spPr>
          <a:xfrm flipH="false" flipV="false" rot="-6312860">
            <a:off x="8040295" y="3844825"/>
            <a:ext cx="2607859" cy="1065962"/>
          </a:xfrm>
          <a:custGeom>
            <a:avLst/>
            <a:gdLst/>
            <a:ahLst/>
            <a:cxnLst/>
            <a:rect r="r" b="b" t="t" l="l"/>
            <a:pathLst>
              <a:path h="1065962" w="2607859">
                <a:moveTo>
                  <a:pt x="0" y="0"/>
                </a:moveTo>
                <a:lnTo>
                  <a:pt x="2607859" y="0"/>
                </a:lnTo>
                <a:lnTo>
                  <a:pt x="2607859" y="1065962"/>
                </a:lnTo>
                <a:lnTo>
                  <a:pt x="0" y="1065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46138">
            <a:off x="286101" y="6369759"/>
            <a:ext cx="2607859" cy="1065962"/>
          </a:xfrm>
          <a:custGeom>
            <a:avLst/>
            <a:gdLst/>
            <a:ahLst/>
            <a:cxnLst/>
            <a:rect r="r" b="b" t="t" l="l"/>
            <a:pathLst>
              <a:path h="1065962" w="2607859">
                <a:moveTo>
                  <a:pt x="0" y="0"/>
                </a:moveTo>
                <a:lnTo>
                  <a:pt x="2607859" y="0"/>
                </a:lnTo>
                <a:lnTo>
                  <a:pt x="2607859" y="1065962"/>
                </a:lnTo>
                <a:lnTo>
                  <a:pt x="0" y="10659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0726985">
            <a:off x="91531" y="-274703"/>
            <a:ext cx="2607859" cy="1065962"/>
          </a:xfrm>
          <a:custGeom>
            <a:avLst/>
            <a:gdLst/>
            <a:ahLst/>
            <a:cxnLst/>
            <a:rect r="r" b="b" t="t" l="l"/>
            <a:pathLst>
              <a:path h="1065962" w="2607859">
                <a:moveTo>
                  <a:pt x="0" y="0"/>
                </a:moveTo>
                <a:lnTo>
                  <a:pt x="2607859" y="0"/>
                </a:lnTo>
                <a:lnTo>
                  <a:pt x="2607859" y="1065963"/>
                </a:lnTo>
                <a:lnTo>
                  <a:pt x="0" y="106596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6465506">
            <a:off x="-1190416" y="3314521"/>
            <a:ext cx="2380831" cy="1279697"/>
          </a:xfrm>
          <a:custGeom>
            <a:avLst/>
            <a:gdLst/>
            <a:ahLst/>
            <a:cxnLst/>
            <a:rect r="r" b="b" t="t" l="l"/>
            <a:pathLst>
              <a:path h="1279697" w="2380831">
                <a:moveTo>
                  <a:pt x="0" y="0"/>
                </a:moveTo>
                <a:lnTo>
                  <a:pt x="2380832" y="0"/>
                </a:lnTo>
                <a:lnTo>
                  <a:pt x="2380832" y="1279696"/>
                </a:lnTo>
                <a:lnTo>
                  <a:pt x="0" y="12796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190678">
            <a:off x="5955769" y="6084157"/>
            <a:ext cx="2544825" cy="1367844"/>
          </a:xfrm>
          <a:custGeom>
            <a:avLst/>
            <a:gdLst/>
            <a:ahLst/>
            <a:cxnLst/>
            <a:rect r="r" b="b" t="t" l="l"/>
            <a:pathLst>
              <a:path h="1367844" w="2544825">
                <a:moveTo>
                  <a:pt x="0" y="0"/>
                </a:moveTo>
                <a:lnTo>
                  <a:pt x="2544825" y="0"/>
                </a:lnTo>
                <a:lnTo>
                  <a:pt x="2544825" y="1367843"/>
                </a:lnTo>
                <a:lnTo>
                  <a:pt x="0" y="136784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10395074">
            <a:off x="7498945" y="-251952"/>
            <a:ext cx="2544825" cy="1367844"/>
          </a:xfrm>
          <a:custGeom>
            <a:avLst/>
            <a:gdLst/>
            <a:ahLst/>
            <a:cxnLst/>
            <a:rect r="r" b="b" t="t" l="l"/>
            <a:pathLst>
              <a:path h="1367844" w="2544825">
                <a:moveTo>
                  <a:pt x="0" y="0"/>
                </a:moveTo>
                <a:lnTo>
                  <a:pt x="2544825" y="0"/>
                </a:lnTo>
                <a:lnTo>
                  <a:pt x="2544825" y="1367844"/>
                </a:lnTo>
                <a:lnTo>
                  <a:pt x="0" y="136784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8" id="8"/>
          <p:cNvGrpSpPr/>
          <p:nvPr/>
        </p:nvGrpSpPr>
        <p:grpSpPr>
          <a:xfrm rot="0">
            <a:off x="942999" y="1126029"/>
            <a:ext cx="7828359" cy="5222154"/>
            <a:chOff x="0" y="0"/>
            <a:chExt cx="10132275" cy="6759054"/>
          </a:xfrm>
        </p:grpSpPr>
        <p:sp>
          <p:nvSpPr>
            <p:cNvPr name="Freeform 9" id="9"/>
            <p:cNvSpPr/>
            <p:nvPr/>
          </p:nvSpPr>
          <p:spPr>
            <a:xfrm flipH="false" flipV="false" rot="0">
              <a:off x="0" y="6454253"/>
              <a:ext cx="10132275" cy="304800"/>
            </a:xfrm>
            <a:custGeom>
              <a:avLst/>
              <a:gdLst/>
              <a:ahLst/>
              <a:cxnLst/>
              <a:rect r="r" b="b" t="t" l="l"/>
              <a:pathLst>
                <a:path h="304800" w="10132275">
                  <a:moveTo>
                    <a:pt x="9827475" y="0"/>
                  </a:moveTo>
                  <a:lnTo>
                    <a:pt x="304800" y="0"/>
                  </a:lnTo>
                  <a:lnTo>
                    <a:pt x="0" y="0"/>
                  </a:lnTo>
                  <a:lnTo>
                    <a:pt x="304800" y="304800"/>
                  </a:lnTo>
                  <a:lnTo>
                    <a:pt x="9827475" y="304800"/>
                  </a:lnTo>
                  <a:lnTo>
                    <a:pt x="10132275" y="304800"/>
                  </a:lnTo>
                  <a:close/>
                </a:path>
              </a:pathLst>
            </a:custGeom>
            <a:solidFill>
              <a:srgbClr val="B99C8C"/>
            </a:solidFill>
          </p:spPr>
        </p:sp>
        <p:sp>
          <p:nvSpPr>
            <p:cNvPr name="Freeform 10" id="10"/>
            <p:cNvSpPr/>
            <p:nvPr/>
          </p:nvSpPr>
          <p:spPr>
            <a:xfrm flipH="false" flipV="false" rot="0">
              <a:off x="9827475" y="1270"/>
              <a:ext cx="304800" cy="6757783"/>
            </a:xfrm>
            <a:custGeom>
              <a:avLst/>
              <a:gdLst/>
              <a:ahLst/>
              <a:cxnLst/>
              <a:rect r="r" b="b" t="t" l="l"/>
              <a:pathLst>
                <a:path h="6757783" w="304800">
                  <a:moveTo>
                    <a:pt x="304800" y="303530"/>
                  </a:moveTo>
                  <a:lnTo>
                    <a:pt x="0" y="0"/>
                  </a:lnTo>
                  <a:lnTo>
                    <a:pt x="0" y="303530"/>
                  </a:lnTo>
                  <a:lnTo>
                    <a:pt x="0" y="6452983"/>
                  </a:lnTo>
                  <a:lnTo>
                    <a:pt x="304800" y="6757783"/>
                  </a:lnTo>
                  <a:lnTo>
                    <a:pt x="304800" y="6452983"/>
                  </a:lnTo>
                  <a:close/>
                </a:path>
              </a:pathLst>
            </a:custGeom>
            <a:solidFill>
              <a:srgbClr val="E1D0C7"/>
            </a:solidFill>
          </p:spPr>
        </p:sp>
        <p:sp>
          <p:nvSpPr>
            <p:cNvPr name="Freeform 11" id="11"/>
            <p:cNvSpPr/>
            <p:nvPr/>
          </p:nvSpPr>
          <p:spPr>
            <a:xfrm flipH="false" flipV="false" rot="0">
              <a:off x="0" y="0"/>
              <a:ext cx="9827475" cy="6454253"/>
            </a:xfrm>
            <a:custGeom>
              <a:avLst/>
              <a:gdLst/>
              <a:ahLst/>
              <a:cxnLst/>
              <a:rect r="r" b="b" t="t" l="l"/>
              <a:pathLst>
                <a:path h="6454253" w="9827475">
                  <a:moveTo>
                    <a:pt x="304800" y="0"/>
                  </a:moveTo>
                  <a:lnTo>
                    <a:pt x="0" y="0"/>
                  </a:lnTo>
                  <a:lnTo>
                    <a:pt x="0" y="304800"/>
                  </a:lnTo>
                  <a:lnTo>
                    <a:pt x="0" y="6454253"/>
                  </a:lnTo>
                  <a:lnTo>
                    <a:pt x="152400" y="6454253"/>
                  </a:lnTo>
                  <a:lnTo>
                    <a:pt x="304800" y="6454253"/>
                  </a:lnTo>
                  <a:lnTo>
                    <a:pt x="9827475" y="6454253"/>
                  </a:lnTo>
                  <a:lnTo>
                    <a:pt x="9827475" y="304800"/>
                  </a:lnTo>
                  <a:lnTo>
                    <a:pt x="9827475" y="241300"/>
                  </a:lnTo>
                  <a:lnTo>
                    <a:pt x="9827475" y="1270"/>
                  </a:lnTo>
                  <a:lnTo>
                    <a:pt x="9827475" y="0"/>
                  </a:lnTo>
                  <a:close/>
                </a:path>
              </a:pathLst>
            </a:custGeom>
            <a:solidFill>
              <a:srgbClr val="FF3131"/>
            </a:solidFill>
          </p:spPr>
        </p:sp>
      </p:grpSp>
      <p:sp>
        <p:nvSpPr>
          <p:cNvPr name="Freeform 12" id="12"/>
          <p:cNvSpPr/>
          <p:nvPr/>
        </p:nvSpPr>
        <p:spPr>
          <a:xfrm flipH="false" flipV="false" rot="-223827">
            <a:off x="7517061" y="2144941"/>
            <a:ext cx="809669" cy="790440"/>
          </a:xfrm>
          <a:custGeom>
            <a:avLst/>
            <a:gdLst/>
            <a:ahLst/>
            <a:cxnLst/>
            <a:rect r="r" b="b" t="t" l="l"/>
            <a:pathLst>
              <a:path h="790440" w="809669">
                <a:moveTo>
                  <a:pt x="0" y="0"/>
                </a:moveTo>
                <a:lnTo>
                  <a:pt x="809669" y="0"/>
                </a:lnTo>
                <a:lnTo>
                  <a:pt x="809669" y="790439"/>
                </a:lnTo>
                <a:lnTo>
                  <a:pt x="0" y="79043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978063">
            <a:off x="7467404" y="1551495"/>
            <a:ext cx="283297" cy="276569"/>
          </a:xfrm>
          <a:custGeom>
            <a:avLst/>
            <a:gdLst/>
            <a:ahLst/>
            <a:cxnLst/>
            <a:rect r="r" b="b" t="t" l="l"/>
            <a:pathLst>
              <a:path h="276569" w="283297">
                <a:moveTo>
                  <a:pt x="0" y="0"/>
                </a:moveTo>
                <a:lnTo>
                  <a:pt x="283297" y="0"/>
                </a:lnTo>
                <a:lnTo>
                  <a:pt x="283297" y="276569"/>
                </a:lnTo>
                <a:lnTo>
                  <a:pt x="0" y="27656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0">
            <a:off x="6739912" y="3535837"/>
            <a:ext cx="1738281" cy="2478832"/>
          </a:xfrm>
          <a:custGeom>
            <a:avLst/>
            <a:gdLst/>
            <a:ahLst/>
            <a:cxnLst/>
            <a:rect r="r" b="b" t="t" l="l"/>
            <a:pathLst>
              <a:path h="2478832" w="1738281">
                <a:moveTo>
                  <a:pt x="0" y="0"/>
                </a:moveTo>
                <a:lnTo>
                  <a:pt x="1738281" y="0"/>
                </a:lnTo>
                <a:lnTo>
                  <a:pt x="1738281" y="2478832"/>
                </a:lnTo>
                <a:lnTo>
                  <a:pt x="0" y="247883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5" id="15"/>
          <p:cNvSpPr/>
          <p:nvPr/>
        </p:nvSpPr>
        <p:spPr>
          <a:xfrm flipH="false" flipV="false" rot="0">
            <a:off x="293911" y="624039"/>
            <a:ext cx="1296120" cy="2570638"/>
          </a:xfrm>
          <a:custGeom>
            <a:avLst/>
            <a:gdLst/>
            <a:ahLst/>
            <a:cxnLst/>
            <a:rect r="r" b="b" t="t" l="l"/>
            <a:pathLst>
              <a:path h="2570638" w="1296120">
                <a:moveTo>
                  <a:pt x="0" y="0"/>
                </a:moveTo>
                <a:lnTo>
                  <a:pt x="1296120" y="0"/>
                </a:lnTo>
                <a:lnTo>
                  <a:pt x="1296120" y="2570637"/>
                </a:lnTo>
                <a:lnTo>
                  <a:pt x="0" y="2570637"/>
                </a:lnTo>
                <a:lnTo>
                  <a:pt x="0" y="0"/>
                </a:lnTo>
                <a:close/>
              </a:path>
            </a:pathLst>
          </a:custGeom>
          <a:blipFill>
            <a:blip r:embed="rId12"/>
            <a:stretch>
              <a:fillRect l="0" t="0" r="0" b="0"/>
            </a:stretch>
          </a:blipFill>
        </p:spPr>
      </p:sp>
      <p:sp>
        <p:nvSpPr>
          <p:cNvPr name="TextBox 16" id="16"/>
          <p:cNvSpPr txBox="true"/>
          <p:nvPr/>
        </p:nvSpPr>
        <p:spPr>
          <a:xfrm rot="0">
            <a:off x="1590031" y="3686175"/>
            <a:ext cx="5594804" cy="2099218"/>
          </a:xfrm>
          <a:prstGeom prst="rect">
            <a:avLst/>
          </a:prstGeom>
        </p:spPr>
        <p:txBody>
          <a:bodyPr anchor="t" rtlCol="false" tIns="0" lIns="0" bIns="0" rIns="0">
            <a:spAutoFit/>
          </a:bodyPr>
          <a:lstStyle/>
          <a:p>
            <a:pPr algn="l" marL="517378" indent="-258689" lvl="1">
              <a:lnSpc>
                <a:spcPts val="2396"/>
              </a:lnSpc>
              <a:buFont typeface="Arial"/>
              <a:buChar char="•"/>
            </a:pPr>
            <a:r>
              <a:rPr lang="en-US" sz="2396">
                <a:solidFill>
                  <a:srgbClr val="000000"/>
                </a:solidFill>
                <a:latin typeface="Kapsalon Pencil"/>
                <a:ea typeface="Kapsalon Pencil"/>
                <a:cs typeface="Kapsalon Pencil"/>
                <a:sym typeface="Kapsalon Pencil"/>
              </a:rPr>
              <a:t>IDENTIFY STUDENTS MOST IN NEED OF EDUCATIONAL HELP</a:t>
            </a:r>
          </a:p>
          <a:p>
            <a:pPr algn="l" marL="517378" indent="-258689" lvl="1">
              <a:lnSpc>
                <a:spcPts val="2396"/>
              </a:lnSpc>
              <a:buFont typeface="Arial"/>
              <a:buChar char="•"/>
            </a:pPr>
            <a:r>
              <a:rPr lang="en-US" sz="2396">
                <a:solidFill>
                  <a:srgbClr val="000000"/>
                </a:solidFill>
                <a:latin typeface="Kapsalon Pencil"/>
                <a:ea typeface="Kapsalon Pencil"/>
                <a:cs typeface="Kapsalon Pencil"/>
                <a:sym typeface="Kapsalon Pencil"/>
              </a:rPr>
              <a:t>Set goals for improvement</a:t>
            </a:r>
          </a:p>
          <a:p>
            <a:pPr algn="l" marL="517378" indent="-258689" lvl="1">
              <a:lnSpc>
                <a:spcPts val="2396"/>
              </a:lnSpc>
              <a:buFont typeface="Arial"/>
              <a:buChar char="•"/>
            </a:pPr>
            <a:r>
              <a:rPr lang="en-US" sz="2396">
                <a:solidFill>
                  <a:srgbClr val="000000"/>
                </a:solidFill>
                <a:latin typeface="Kapsalon Pencil"/>
                <a:ea typeface="Kapsalon Pencil"/>
                <a:cs typeface="Kapsalon Pencil"/>
                <a:sym typeface="Kapsalon Pencil"/>
              </a:rPr>
              <a:t>Measure student progress and develop programs that add to classroom instruction</a:t>
            </a:r>
          </a:p>
          <a:p>
            <a:pPr algn="l" marL="517378" indent="-258689" lvl="1">
              <a:lnSpc>
                <a:spcPts val="2396"/>
              </a:lnSpc>
              <a:buFont typeface="Arial"/>
              <a:buChar char="•"/>
            </a:pPr>
            <a:r>
              <a:rPr lang="en-US" sz="2396">
                <a:solidFill>
                  <a:srgbClr val="000000"/>
                </a:solidFill>
                <a:latin typeface="Kapsalon Pencil"/>
                <a:ea typeface="Kapsalon Pencil"/>
                <a:cs typeface="Kapsalon Pencil"/>
                <a:sym typeface="Kapsalon Pencil"/>
              </a:rPr>
              <a:t>Involve parents in all aspects of the program</a:t>
            </a:r>
          </a:p>
        </p:txBody>
      </p:sp>
      <p:sp>
        <p:nvSpPr>
          <p:cNvPr name="TextBox 17" id="17"/>
          <p:cNvSpPr txBox="true"/>
          <p:nvPr/>
        </p:nvSpPr>
        <p:spPr>
          <a:xfrm rot="0">
            <a:off x="1590031" y="344003"/>
            <a:ext cx="6096744" cy="645795"/>
          </a:xfrm>
          <a:prstGeom prst="rect">
            <a:avLst/>
          </a:prstGeom>
        </p:spPr>
        <p:txBody>
          <a:bodyPr anchor="t" rtlCol="false" tIns="0" lIns="0" bIns="0" rIns="0">
            <a:spAutoFit/>
          </a:bodyPr>
          <a:lstStyle/>
          <a:p>
            <a:pPr algn="ctr">
              <a:lnSpc>
                <a:spcPts val="4800"/>
              </a:lnSpc>
              <a:spcBef>
                <a:spcPct val="0"/>
              </a:spcBef>
            </a:pPr>
            <a:r>
              <a:rPr lang="en-US" sz="4800">
                <a:solidFill>
                  <a:srgbClr val="000000"/>
                </a:solidFill>
                <a:latin typeface="StoryBook Rough"/>
                <a:ea typeface="StoryBook Rough"/>
                <a:cs typeface="StoryBook Rough"/>
                <a:sym typeface="StoryBook Rough"/>
              </a:rPr>
              <a:t>WHAT IS A TITLE 1 SCHOOL?</a:t>
            </a:r>
          </a:p>
        </p:txBody>
      </p:sp>
      <p:sp>
        <p:nvSpPr>
          <p:cNvPr name="TextBox 18" id="18"/>
          <p:cNvSpPr txBox="true"/>
          <p:nvPr/>
        </p:nvSpPr>
        <p:spPr>
          <a:xfrm rot="0">
            <a:off x="1590031" y="1217453"/>
            <a:ext cx="6096744" cy="2089784"/>
          </a:xfrm>
          <a:prstGeom prst="rect">
            <a:avLst/>
          </a:prstGeom>
        </p:spPr>
        <p:txBody>
          <a:bodyPr anchor="t" rtlCol="false" tIns="0" lIns="0" bIns="0" rIns="0">
            <a:spAutoFit/>
          </a:bodyPr>
          <a:lstStyle/>
          <a:p>
            <a:pPr algn="ctr">
              <a:lnSpc>
                <a:spcPts val="2399"/>
              </a:lnSpc>
            </a:pPr>
            <a:r>
              <a:rPr lang="en-US" sz="2399">
                <a:solidFill>
                  <a:srgbClr val="000000"/>
                </a:solidFill>
                <a:latin typeface="StoryBook Rough"/>
                <a:ea typeface="StoryBook Rough"/>
                <a:cs typeface="StoryBook Rough"/>
                <a:sym typeface="StoryBook Rough"/>
              </a:rPr>
              <a:t>THE PURPOSE OF TITLE I UNDER ESSA IS TO “ENSURE THAT ALL CHILDREN HAVE A FAIR, EQUAL, AND SIGNIFICANT OPPORTUNITY TO OBTAIN A HIGH-QUALITY EDUCATION AND REACH, AT A MINIMUM, PROFICIENCY ON CHALLENGING STATE ACADEMIC ACHIEVEMENT STANDARDS AND STATE ACADEMIC ASSESSMENTS.”</a:t>
            </a:r>
          </a:p>
          <a:p>
            <a:pPr algn="ctr">
              <a:lnSpc>
                <a:spcPts val="2399"/>
              </a:lnSpc>
              <a:spcBef>
                <a:spcPct val="0"/>
              </a:spcBef>
            </a:pPr>
          </a:p>
        </p:txBody>
      </p:sp>
      <p:sp>
        <p:nvSpPr>
          <p:cNvPr name="TextBox 19" id="19"/>
          <p:cNvSpPr txBox="true"/>
          <p:nvPr/>
        </p:nvSpPr>
        <p:spPr>
          <a:xfrm rot="0">
            <a:off x="1135583" y="3231010"/>
            <a:ext cx="4851499" cy="506096"/>
          </a:xfrm>
          <a:prstGeom prst="rect">
            <a:avLst/>
          </a:prstGeom>
        </p:spPr>
        <p:txBody>
          <a:bodyPr anchor="t" rtlCol="false" tIns="0" lIns="0" bIns="0" rIns="0">
            <a:spAutoFit/>
          </a:bodyPr>
          <a:lstStyle/>
          <a:p>
            <a:pPr algn="ctr">
              <a:lnSpc>
                <a:spcPts val="3800"/>
              </a:lnSpc>
              <a:spcBef>
                <a:spcPct val="0"/>
              </a:spcBef>
            </a:pPr>
            <a:r>
              <a:rPr lang="en-US" sz="3800">
                <a:solidFill>
                  <a:srgbClr val="000000"/>
                </a:solidFill>
                <a:latin typeface="StoryBook Rough"/>
                <a:ea typeface="StoryBook Rough"/>
                <a:cs typeface="StoryBook Rough"/>
                <a:sym typeface="StoryBook Rough"/>
              </a:rPr>
              <a:t>A TITLE 1 SCHOOL WORKS TO:</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4AAD"/>
        </a:solidFill>
      </p:bgPr>
    </p:bg>
    <p:spTree>
      <p:nvGrpSpPr>
        <p:cNvPr id="1" name=""/>
        <p:cNvGrpSpPr/>
        <p:nvPr/>
      </p:nvGrpSpPr>
      <p:grpSpPr>
        <a:xfrm>
          <a:off x="0" y="0"/>
          <a:ext cx="0" cy="0"/>
          <a:chOff x="0" y="0"/>
          <a:chExt cx="0" cy="0"/>
        </a:xfrm>
      </p:grpSpPr>
      <p:sp>
        <p:nvSpPr>
          <p:cNvPr name="Freeform 2" id="2"/>
          <p:cNvSpPr/>
          <p:nvPr/>
        </p:nvSpPr>
        <p:spPr>
          <a:xfrm flipH="false" flipV="false" rot="0">
            <a:off x="6009787" y="5749207"/>
            <a:ext cx="3753298" cy="1665526"/>
          </a:xfrm>
          <a:custGeom>
            <a:avLst/>
            <a:gdLst/>
            <a:ahLst/>
            <a:cxnLst/>
            <a:rect r="r" b="b" t="t" l="l"/>
            <a:pathLst>
              <a:path h="1665526" w="3753298">
                <a:moveTo>
                  <a:pt x="0" y="0"/>
                </a:moveTo>
                <a:lnTo>
                  <a:pt x="3753298" y="0"/>
                </a:lnTo>
                <a:lnTo>
                  <a:pt x="3753298" y="1665526"/>
                </a:lnTo>
                <a:lnTo>
                  <a:pt x="0" y="16655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329045">
            <a:off x="2728871" y="333856"/>
            <a:ext cx="762520" cy="795328"/>
          </a:xfrm>
          <a:custGeom>
            <a:avLst/>
            <a:gdLst/>
            <a:ahLst/>
            <a:cxnLst/>
            <a:rect r="r" b="b" t="t" l="l"/>
            <a:pathLst>
              <a:path h="795328" w="762520">
                <a:moveTo>
                  <a:pt x="0" y="0"/>
                </a:moveTo>
                <a:lnTo>
                  <a:pt x="762520" y="0"/>
                </a:lnTo>
                <a:lnTo>
                  <a:pt x="762520" y="795328"/>
                </a:lnTo>
                <a:lnTo>
                  <a:pt x="0" y="79532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994859" y="870654"/>
            <a:ext cx="7915315" cy="5299241"/>
            <a:chOff x="0" y="0"/>
            <a:chExt cx="10244822" cy="6858827"/>
          </a:xfrm>
        </p:grpSpPr>
        <p:sp>
          <p:nvSpPr>
            <p:cNvPr name="Freeform 5" id="5"/>
            <p:cNvSpPr/>
            <p:nvPr/>
          </p:nvSpPr>
          <p:spPr>
            <a:xfrm flipH="false" flipV="false" rot="0">
              <a:off x="0" y="6554027"/>
              <a:ext cx="10244822" cy="304800"/>
            </a:xfrm>
            <a:custGeom>
              <a:avLst/>
              <a:gdLst/>
              <a:ahLst/>
              <a:cxnLst/>
              <a:rect r="r" b="b" t="t" l="l"/>
              <a:pathLst>
                <a:path h="304800" w="10244822">
                  <a:moveTo>
                    <a:pt x="9940022" y="0"/>
                  </a:moveTo>
                  <a:lnTo>
                    <a:pt x="304800" y="0"/>
                  </a:lnTo>
                  <a:lnTo>
                    <a:pt x="0" y="0"/>
                  </a:lnTo>
                  <a:lnTo>
                    <a:pt x="304800" y="304800"/>
                  </a:lnTo>
                  <a:lnTo>
                    <a:pt x="9940022" y="304800"/>
                  </a:lnTo>
                  <a:lnTo>
                    <a:pt x="10244822" y="304800"/>
                  </a:lnTo>
                  <a:close/>
                </a:path>
              </a:pathLst>
            </a:custGeom>
            <a:solidFill>
              <a:srgbClr val="FFFFFF"/>
            </a:solidFill>
          </p:spPr>
        </p:sp>
        <p:sp>
          <p:nvSpPr>
            <p:cNvPr name="Freeform 6" id="6"/>
            <p:cNvSpPr/>
            <p:nvPr/>
          </p:nvSpPr>
          <p:spPr>
            <a:xfrm flipH="false" flipV="false" rot="0">
              <a:off x="9940022" y="1270"/>
              <a:ext cx="304800" cy="6857557"/>
            </a:xfrm>
            <a:custGeom>
              <a:avLst/>
              <a:gdLst/>
              <a:ahLst/>
              <a:cxnLst/>
              <a:rect r="r" b="b" t="t" l="l"/>
              <a:pathLst>
                <a:path h="6857557" w="304800">
                  <a:moveTo>
                    <a:pt x="304800" y="303530"/>
                  </a:moveTo>
                  <a:lnTo>
                    <a:pt x="0" y="0"/>
                  </a:lnTo>
                  <a:lnTo>
                    <a:pt x="0" y="303530"/>
                  </a:lnTo>
                  <a:lnTo>
                    <a:pt x="0" y="6552757"/>
                  </a:lnTo>
                  <a:lnTo>
                    <a:pt x="304800" y="6857557"/>
                  </a:lnTo>
                  <a:lnTo>
                    <a:pt x="304800" y="6552757"/>
                  </a:lnTo>
                  <a:close/>
                </a:path>
              </a:pathLst>
            </a:custGeom>
            <a:solidFill>
              <a:srgbClr val="FFFFFF"/>
            </a:solidFill>
          </p:spPr>
        </p:sp>
        <p:sp>
          <p:nvSpPr>
            <p:cNvPr name="Freeform 7" id="7"/>
            <p:cNvSpPr/>
            <p:nvPr/>
          </p:nvSpPr>
          <p:spPr>
            <a:xfrm flipH="false" flipV="false" rot="0">
              <a:off x="0" y="0"/>
              <a:ext cx="9940022" cy="6554027"/>
            </a:xfrm>
            <a:custGeom>
              <a:avLst/>
              <a:gdLst/>
              <a:ahLst/>
              <a:cxnLst/>
              <a:rect r="r" b="b" t="t" l="l"/>
              <a:pathLst>
                <a:path h="6554027" w="9940022">
                  <a:moveTo>
                    <a:pt x="304800" y="0"/>
                  </a:moveTo>
                  <a:lnTo>
                    <a:pt x="0" y="0"/>
                  </a:lnTo>
                  <a:lnTo>
                    <a:pt x="0" y="304800"/>
                  </a:lnTo>
                  <a:lnTo>
                    <a:pt x="0" y="6554027"/>
                  </a:lnTo>
                  <a:lnTo>
                    <a:pt x="152400" y="6554027"/>
                  </a:lnTo>
                  <a:lnTo>
                    <a:pt x="304800" y="6554027"/>
                  </a:lnTo>
                  <a:lnTo>
                    <a:pt x="9940022" y="6554027"/>
                  </a:lnTo>
                  <a:lnTo>
                    <a:pt x="9940022" y="304800"/>
                  </a:lnTo>
                  <a:lnTo>
                    <a:pt x="9940022" y="241300"/>
                  </a:lnTo>
                  <a:lnTo>
                    <a:pt x="9940022" y="1270"/>
                  </a:lnTo>
                  <a:lnTo>
                    <a:pt x="9940022" y="0"/>
                  </a:lnTo>
                  <a:close/>
                </a:path>
              </a:pathLst>
            </a:custGeom>
            <a:solidFill>
              <a:srgbClr val="FF3131"/>
            </a:solidFill>
          </p:spPr>
        </p:sp>
      </p:grpSp>
      <p:sp>
        <p:nvSpPr>
          <p:cNvPr name="Freeform 8" id="8"/>
          <p:cNvSpPr/>
          <p:nvPr/>
        </p:nvSpPr>
        <p:spPr>
          <a:xfrm flipH="false" flipV="false" rot="926782">
            <a:off x="509141" y="1865865"/>
            <a:ext cx="747623" cy="1105542"/>
          </a:xfrm>
          <a:custGeom>
            <a:avLst/>
            <a:gdLst/>
            <a:ahLst/>
            <a:cxnLst/>
            <a:rect r="r" b="b" t="t" l="l"/>
            <a:pathLst>
              <a:path h="1105542" w="747623">
                <a:moveTo>
                  <a:pt x="0" y="0"/>
                </a:moveTo>
                <a:lnTo>
                  <a:pt x="747623" y="0"/>
                </a:lnTo>
                <a:lnTo>
                  <a:pt x="747623" y="1105542"/>
                </a:lnTo>
                <a:lnTo>
                  <a:pt x="0" y="110554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460897">
            <a:off x="9128974" y="1384990"/>
            <a:ext cx="527217" cy="1634783"/>
          </a:xfrm>
          <a:custGeom>
            <a:avLst/>
            <a:gdLst/>
            <a:ahLst/>
            <a:cxnLst/>
            <a:rect r="r" b="b" t="t" l="l"/>
            <a:pathLst>
              <a:path h="1634783" w="527217">
                <a:moveTo>
                  <a:pt x="0" y="0"/>
                </a:moveTo>
                <a:lnTo>
                  <a:pt x="527217" y="0"/>
                </a:lnTo>
                <a:lnTo>
                  <a:pt x="527217" y="1634783"/>
                </a:lnTo>
                <a:lnTo>
                  <a:pt x="0" y="163478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329045">
            <a:off x="-148159" y="5235880"/>
            <a:ext cx="984306" cy="1026656"/>
          </a:xfrm>
          <a:custGeom>
            <a:avLst/>
            <a:gdLst/>
            <a:ahLst/>
            <a:cxnLst/>
            <a:rect r="r" b="b" t="t" l="l"/>
            <a:pathLst>
              <a:path h="1026656" w="984306">
                <a:moveTo>
                  <a:pt x="0" y="0"/>
                </a:moveTo>
                <a:lnTo>
                  <a:pt x="984306" y="0"/>
                </a:lnTo>
                <a:lnTo>
                  <a:pt x="984306" y="1026655"/>
                </a:lnTo>
                <a:lnTo>
                  <a:pt x="0" y="102665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1313647">
            <a:off x="7551090" y="906072"/>
            <a:ext cx="891202" cy="1760399"/>
          </a:xfrm>
          <a:custGeom>
            <a:avLst/>
            <a:gdLst/>
            <a:ahLst/>
            <a:cxnLst/>
            <a:rect r="r" b="b" t="t" l="l"/>
            <a:pathLst>
              <a:path h="1760399" w="891202">
                <a:moveTo>
                  <a:pt x="0" y="0"/>
                </a:moveTo>
                <a:lnTo>
                  <a:pt x="891202" y="0"/>
                </a:lnTo>
                <a:lnTo>
                  <a:pt x="891202" y="1760399"/>
                </a:lnTo>
                <a:lnTo>
                  <a:pt x="0" y="176039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2" id="12"/>
          <p:cNvSpPr txBox="true"/>
          <p:nvPr/>
        </p:nvSpPr>
        <p:spPr>
          <a:xfrm rot="0">
            <a:off x="1390485" y="1670120"/>
            <a:ext cx="3067038" cy="3521075"/>
          </a:xfrm>
          <a:prstGeom prst="rect">
            <a:avLst/>
          </a:prstGeom>
        </p:spPr>
        <p:txBody>
          <a:bodyPr anchor="t" rtlCol="false" tIns="0" lIns="0" bIns="0" rIns="0">
            <a:spAutoFit/>
          </a:bodyPr>
          <a:lstStyle/>
          <a:p>
            <a:pPr algn="l">
              <a:lnSpc>
                <a:spcPts val="5499"/>
              </a:lnSpc>
            </a:pPr>
            <a:r>
              <a:rPr lang="en-US" sz="5499">
                <a:solidFill>
                  <a:srgbClr val="FFFFFF"/>
                </a:solidFill>
                <a:latin typeface="StoryBook Rough"/>
                <a:ea typeface="StoryBook Rough"/>
                <a:cs typeface="StoryBook Rough"/>
                <a:sym typeface="StoryBook Rough"/>
              </a:rPr>
              <a:t>HOW DOES CB WATSON SPEND TITLE 1 FUNDS?</a:t>
            </a:r>
          </a:p>
        </p:txBody>
      </p:sp>
      <p:sp>
        <p:nvSpPr>
          <p:cNvPr name="TextBox 13" id="13"/>
          <p:cNvSpPr txBox="true"/>
          <p:nvPr/>
        </p:nvSpPr>
        <p:spPr>
          <a:xfrm rot="0">
            <a:off x="4060099" y="1182850"/>
            <a:ext cx="3618023" cy="4039870"/>
          </a:xfrm>
          <a:prstGeom prst="rect">
            <a:avLst/>
          </a:prstGeom>
        </p:spPr>
        <p:txBody>
          <a:bodyPr anchor="t" rtlCol="false" tIns="0" lIns="0" bIns="0" rIns="0">
            <a:spAutoFit/>
          </a:bodyPr>
          <a:lstStyle/>
          <a:p>
            <a:pPr algn="l">
              <a:lnSpc>
                <a:spcPts val="2300"/>
              </a:lnSpc>
            </a:pPr>
          </a:p>
          <a:p>
            <a:pPr algn="l" marL="496571" indent="-248285" lvl="1">
              <a:lnSpc>
                <a:spcPts val="2300"/>
              </a:lnSpc>
              <a:buFont typeface="Arial"/>
              <a:buChar char="•"/>
            </a:pPr>
            <a:r>
              <a:rPr lang="en-US" sz="2300">
                <a:solidFill>
                  <a:srgbClr val="FFFFFF"/>
                </a:solidFill>
                <a:latin typeface="KG Primary Penmanship"/>
                <a:ea typeface="KG Primary Penmanship"/>
                <a:cs typeface="KG Primary Penmanship"/>
                <a:sym typeface="KG Primary Penmanship"/>
              </a:rPr>
              <a:t>Full-time Intervention Teacher-Mrs. Gray</a:t>
            </a:r>
          </a:p>
          <a:p>
            <a:pPr algn="l" marL="496571" indent="-248285" lvl="1">
              <a:lnSpc>
                <a:spcPts val="2300"/>
              </a:lnSpc>
              <a:buFont typeface="Arial"/>
              <a:buChar char="•"/>
            </a:pPr>
            <a:r>
              <a:rPr lang="en-US" sz="2300">
                <a:solidFill>
                  <a:srgbClr val="FFFFFF"/>
                </a:solidFill>
                <a:latin typeface="KG Primary Penmanship"/>
                <a:ea typeface="KG Primary Penmanship"/>
                <a:cs typeface="KG Primary Penmanship"/>
                <a:sym typeface="KG Primary Penmanship"/>
              </a:rPr>
              <a:t>Full-Time Intervention Paraprofessional-Mrs. Wesley</a:t>
            </a:r>
          </a:p>
          <a:p>
            <a:pPr algn="l" marL="496571" indent="-248285" lvl="1">
              <a:lnSpc>
                <a:spcPts val="2300"/>
              </a:lnSpc>
              <a:buFont typeface="Arial"/>
              <a:buChar char="•"/>
            </a:pPr>
            <a:r>
              <a:rPr lang="en-US" sz="2300">
                <a:solidFill>
                  <a:srgbClr val="FFFFFF"/>
                </a:solidFill>
                <a:latin typeface="KG Primary Penmanship"/>
                <a:ea typeface="KG Primary Penmanship"/>
                <a:cs typeface="KG Primary Penmanship"/>
                <a:sym typeface="KG Primary Penmanship"/>
              </a:rPr>
              <a:t>Classroom libraries and other resources</a:t>
            </a:r>
          </a:p>
          <a:p>
            <a:pPr algn="l" marL="496571" indent="-248285" lvl="1">
              <a:lnSpc>
                <a:spcPts val="2300"/>
              </a:lnSpc>
              <a:buFont typeface="Arial"/>
              <a:buChar char="•"/>
            </a:pPr>
            <a:r>
              <a:rPr lang="en-US" sz="2300">
                <a:solidFill>
                  <a:srgbClr val="FFFFFF"/>
                </a:solidFill>
                <a:latin typeface="KG Primary Penmanship"/>
                <a:ea typeface="KG Primary Penmanship"/>
                <a:cs typeface="KG Primary Penmanship"/>
                <a:sym typeface="KG Primary Penmanship"/>
              </a:rPr>
              <a:t>Instructional Supplies</a:t>
            </a:r>
          </a:p>
          <a:p>
            <a:pPr algn="l" marL="496571" indent="-248285" lvl="1">
              <a:lnSpc>
                <a:spcPts val="2300"/>
              </a:lnSpc>
              <a:buFont typeface="Arial"/>
              <a:buChar char="•"/>
            </a:pPr>
            <a:r>
              <a:rPr lang="en-US" sz="2300">
                <a:solidFill>
                  <a:srgbClr val="FFFFFF"/>
                </a:solidFill>
                <a:latin typeface="KG Primary Penmanship"/>
                <a:ea typeface="KG Primary Penmanship"/>
                <a:cs typeface="KG Primary Penmanship"/>
                <a:sym typeface="KG Primary Penmanship"/>
              </a:rPr>
              <a:t>Technology Equipment</a:t>
            </a:r>
          </a:p>
          <a:p>
            <a:pPr algn="l" marL="496571" indent="-248285" lvl="1">
              <a:lnSpc>
                <a:spcPts val="2300"/>
              </a:lnSpc>
              <a:buFont typeface="Arial"/>
              <a:buChar char="•"/>
            </a:pPr>
            <a:r>
              <a:rPr lang="en-US" sz="2300">
                <a:solidFill>
                  <a:srgbClr val="FFFFFF"/>
                </a:solidFill>
                <a:latin typeface="KG Primary Penmanship"/>
                <a:ea typeface="KG Primary Penmanship"/>
                <a:cs typeface="KG Primary Penmanship"/>
                <a:sym typeface="KG Primary Penmanship"/>
              </a:rPr>
              <a:t>Additional Professional development for Staff (confrences and materials)</a:t>
            </a:r>
          </a:p>
          <a:p>
            <a:pPr algn="l" marL="496571" indent="-248285" lvl="1">
              <a:lnSpc>
                <a:spcPts val="2300"/>
              </a:lnSpc>
              <a:buFont typeface="Arial"/>
              <a:buChar char="•"/>
            </a:pPr>
            <a:r>
              <a:rPr lang="en-US" sz="2300">
                <a:solidFill>
                  <a:srgbClr val="FFFFFF"/>
                </a:solidFill>
                <a:latin typeface="KG Primary Penmanship"/>
                <a:ea typeface="KG Primary Penmanship"/>
                <a:cs typeface="KG Primary Penmanship"/>
                <a:sym typeface="KG Primary Penmanship"/>
              </a:rPr>
              <a:t>Family Engagement Liaison-Mrs. Loftis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9E9E9"/>
        </a:solidFill>
      </p:bgPr>
    </p:bg>
    <p:spTree>
      <p:nvGrpSpPr>
        <p:cNvPr id="1" name=""/>
        <p:cNvGrpSpPr/>
        <p:nvPr/>
      </p:nvGrpSpPr>
      <p:grpSpPr>
        <a:xfrm>
          <a:off x="0" y="0"/>
          <a:ext cx="0" cy="0"/>
          <a:chOff x="0" y="0"/>
          <a:chExt cx="0" cy="0"/>
        </a:xfrm>
      </p:grpSpPr>
      <p:sp>
        <p:nvSpPr>
          <p:cNvPr name="Freeform 2" id="2"/>
          <p:cNvSpPr/>
          <p:nvPr/>
        </p:nvSpPr>
        <p:spPr>
          <a:xfrm flipH="false" flipV="false" rot="0">
            <a:off x="-368179" y="6882983"/>
            <a:ext cx="5244979" cy="517942"/>
          </a:xfrm>
          <a:custGeom>
            <a:avLst/>
            <a:gdLst/>
            <a:ahLst/>
            <a:cxnLst/>
            <a:rect r="r" b="b" t="t" l="l"/>
            <a:pathLst>
              <a:path h="517942" w="5244979">
                <a:moveTo>
                  <a:pt x="0" y="0"/>
                </a:moveTo>
                <a:lnTo>
                  <a:pt x="5244979" y="0"/>
                </a:lnTo>
                <a:lnTo>
                  <a:pt x="5244979" y="517942"/>
                </a:lnTo>
                <a:lnTo>
                  <a:pt x="0" y="5179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68179" y="-97046"/>
            <a:ext cx="5244979" cy="517942"/>
          </a:xfrm>
          <a:custGeom>
            <a:avLst/>
            <a:gdLst/>
            <a:ahLst/>
            <a:cxnLst/>
            <a:rect r="r" b="b" t="t" l="l"/>
            <a:pathLst>
              <a:path h="517942" w="5244979">
                <a:moveTo>
                  <a:pt x="0" y="0"/>
                </a:moveTo>
                <a:lnTo>
                  <a:pt x="5244979" y="0"/>
                </a:lnTo>
                <a:lnTo>
                  <a:pt x="5244979" y="517942"/>
                </a:lnTo>
                <a:lnTo>
                  <a:pt x="0" y="5179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4876800" y="6882983"/>
            <a:ext cx="5244979" cy="517942"/>
          </a:xfrm>
          <a:custGeom>
            <a:avLst/>
            <a:gdLst/>
            <a:ahLst/>
            <a:cxnLst/>
            <a:rect r="r" b="b" t="t" l="l"/>
            <a:pathLst>
              <a:path h="517942" w="5244979">
                <a:moveTo>
                  <a:pt x="0" y="0"/>
                </a:moveTo>
                <a:lnTo>
                  <a:pt x="5244979" y="0"/>
                </a:lnTo>
                <a:lnTo>
                  <a:pt x="5244979" y="517942"/>
                </a:lnTo>
                <a:lnTo>
                  <a:pt x="0" y="5179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4876800" y="-97046"/>
            <a:ext cx="5244979" cy="517942"/>
          </a:xfrm>
          <a:custGeom>
            <a:avLst/>
            <a:gdLst/>
            <a:ahLst/>
            <a:cxnLst/>
            <a:rect r="r" b="b" t="t" l="l"/>
            <a:pathLst>
              <a:path h="517942" w="5244979">
                <a:moveTo>
                  <a:pt x="0" y="0"/>
                </a:moveTo>
                <a:lnTo>
                  <a:pt x="5244979" y="0"/>
                </a:lnTo>
                <a:lnTo>
                  <a:pt x="5244979" y="517942"/>
                </a:lnTo>
                <a:lnTo>
                  <a:pt x="0" y="5179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573727" y="2327749"/>
            <a:ext cx="4188069" cy="2964564"/>
            <a:chOff x="0" y="0"/>
            <a:chExt cx="5420634" cy="3837046"/>
          </a:xfrm>
        </p:grpSpPr>
        <p:sp>
          <p:nvSpPr>
            <p:cNvPr name="Freeform 7" id="7"/>
            <p:cNvSpPr/>
            <p:nvPr/>
          </p:nvSpPr>
          <p:spPr>
            <a:xfrm flipH="false" flipV="false" rot="0">
              <a:off x="0" y="3532246"/>
              <a:ext cx="5420634" cy="304800"/>
            </a:xfrm>
            <a:custGeom>
              <a:avLst/>
              <a:gdLst/>
              <a:ahLst/>
              <a:cxnLst/>
              <a:rect r="r" b="b" t="t" l="l"/>
              <a:pathLst>
                <a:path h="304800" w="5420634">
                  <a:moveTo>
                    <a:pt x="5115834" y="0"/>
                  </a:moveTo>
                  <a:lnTo>
                    <a:pt x="304800" y="0"/>
                  </a:lnTo>
                  <a:lnTo>
                    <a:pt x="0" y="0"/>
                  </a:lnTo>
                  <a:lnTo>
                    <a:pt x="304800" y="304800"/>
                  </a:lnTo>
                  <a:lnTo>
                    <a:pt x="5115834" y="304800"/>
                  </a:lnTo>
                  <a:lnTo>
                    <a:pt x="5420634" y="304800"/>
                  </a:lnTo>
                  <a:close/>
                </a:path>
              </a:pathLst>
            </a:custGeom>
            <a:solidFill>
              <a:srgbClr val="FF3131"/>
            </a:solidFill>
          </p:spPr>
        </p:sp>
        <p:sp>
          <p:nvSpPr>
            <p:cNvPr name="Freeform 8" id="8"/>
            <p:cNvSpPr/>
            <p:nvPr/>
          </p:nvSpPr>
          <p:spPr>
            <a:xfrm flipH="false" flipV="false" rot="0">
              <a:off x="5115834" y="1270"/>
              <a:ext cx="304800" cy="3835776"/>
            </a:xfrm>
            <a:custGeom>
              <a:avLst/>
              <a:gdLst/>
              <a:ahLst/>
              <a:cxnLst/>
              <a:rect r="r" b="b" t="t" l="l"/>
              <a:pathLst>
                <a:path h="3835776" w="304800">
                  <a:moveTo>
                    <a:pt x="304800" y="303530"/>
                  </a:moveTo>
                  <a:lnTo>
                    <a:pt x="0" y="0"/>
                  </a:lnTo>
                  <a:lnTo>
                    <a:pt x="0" y="303530"/>
                  </a:lnTo>
                  <a:lnTo>
                    <a:pt x="0" y="3530976"/>
                  </a:lnTo>
                  <a:lnTo>
                    <a:pt x="304800" y="3835776"/>
                  </a:lnTo>
                  <a:lnTo>
                    <a:pt x="304800" y="3530976"/>
                  </a:lnTo>
                  <a:close/>
                </a:path>
              </a:pathLst>
            </a:custGeom>
            <a:solidFill>
              <a:srgbClr val="FF3131"/>
            </a:solidFill>
          </p:spPr>
        </p:sp>
        <p:sp>
          <p:nvSpPr>
            <p:cNvPr name="Freeform 9" id="9"/>
            <p:cNvSpPr/>
            <p:nvPr/>
          </p:nvSpPr>
          <p:spPr>
            <a:xfrm flipH="false" flipV="false" rot="0">
              <a:off x="0" y="0"/>
              <a:ext cx="5115834" cy="3532246"/>
            </a:xfrm>
            <a:custGeom>
              <a:avLst/>
              <a:gdLst/>
              <a:ahLst/>
              <a:cxnLst/>
              <a:rect r="r" b="b" t="t" l="l"/>
              <a:pathLst>
                <a:path h="3532246" w="5115834">
                  <a:moveTo>
                    <a:pt x="304800" y="0"/>
                  </a:moveTo>
                  <a:lnTo>
                    <a:pt x="0" y="0"/>
                  </a:lnTo>
                  <a:lnTo>
                    <a:pt x="0" y="304800"/>
                  </a:lnTo>
                  <a:lnTo>
                    <a:pt x="0" y="3532246"/>
                  </a:lnTo>
                  <a:lnTo>
                    <a:pt x="152400" y="3532246"/>
                  </a:lnTo>
                  <a:lnTo>
                    <a:pt x="304800" y="3532246"/>
                  </a:lnTo>
                  <a:lnTo>
                    <a:pt x="5115834" y="3532246"/>
                  </a:lnTo>
                  <a:lnTo>
                    <a:pt x="5115834" y="304800"/>
                  </a:lnTo>
                  <a:lnTo>
                    <a:pt x="5115834" y="241300"/>
                  </a:lnTo>
                  <a:lnTo>
                    <a:pt x="5115834" y="1270"/>
                  </a:lnTo>
                  <a:lnTo>
                    <a:pt x="5115834" y="0"/>
                  </a:lnTo>
                  <a:close/>
                </a:path>
              </a:pathLst>
            </a:custGeom>
            <a:solidFill>
              <a:srgbClr val="004AAD"/>
            </a:solidFill>
          </p:spPr>
        </p:sp>
      </p:grpSp>
      <p:sp>
        <p:nvSpPr>
          <p:cNvPr name="Freeform 10" id="10"/>
          <p:cNvSpPr/>
          <p:nvPr/>
        </p:nvSpPr>
        <p:spPr>
          <a:xfrm flipH="false" flipV="false" rot="3069189">
            <a:off x="5477429" y="1247910"/>
            <a:ext cx="447569" cy="533615"/>
          </a:xfrm>
          <a:custGeom>
            <a:avLst/>
            <a:gdLst/>
            <a:ahLst/>
            <a:cxnLst/>
            <a:rect r="r" b="b" t="t" l="l"/>
            <a:pathLst>
              <a:path h="533615" w="447569">
                <a:moveTo>
                  <a:pt x="0" y="0"/>
                </a:moveTo>
                <a:lnTo>
                  <a:pt x="447569" y="0"/>
                </a:lnTo>
                <a:lnTo>
                  <a:pt x="447569" y="533615"/>
                </a:lnTo>
                <a:lnTo>
                  <a:pt x="0" y="5336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453738" y="1871729"/>
            <a:ext cx="315585" cy="332195"/>
          </a:xfrm>
          <a:custGeom>
            <a:avLst/>
            <a:gdLst/>
            <a:ahLst/>
            <a:cxnLst/>
            <a:rect r="r" b="b" t="t" l="l"/>
            <a:pathLst>
              <a:path h="332195" w="315585">
                <a:moveTo>
                  <a:pt x="0" y="0"/>
                </a:moveTo>
                <a:lnTo>
                  <a:pt x="315585" y="0"/>
                </a:lnTo>
                <a:lnTo>
                  <a:pt x="315585" y="332195"/>
                </a:lnTo>
                <a:lnTo>
                  <a:pt x="0" y="33219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0">
            <a:off x="2873489" y="1006978"/>
            <a:ext cx="315585" cy="332195"/>
          </a:xfrm>
          <a:custGeom>
            <a:avLst/>
            <a:gdLst/>
            <a:ahLst/>
            <a:cxnLst/>
            <a:rect r="r" b="b" t="t" l="l"/>
            <a:pathLst>
              <a:path h="332195" w="315585">
                <a:moveTo>
                  <a:pt x="0" y="0"/>
                </a:moveTo>
                <a:lnTo>
                  <a:pt x="315585" y="0"/>
                </a:lnTo>
                <a:lnTo>
                  <a:pt x="315585" y="332195"/>
                </a:lnTo>
                <a:lnTo>
                  <a:pt x="0" y="33219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3670008" y="5940946"/>
            <a:ext cx="314168" cy="330703"/>
          </a:xfrm>
          <a:custGeom>
            <a:avLst/>
            <a:gdLst/>
            <a:ahLst/>
            <a:cxnLst/>
            <a:rect r="r" b="b" t="t" l="l"/>
            <a:pathLst>
              <a:path h="330703" w="314168">
                <a:moveTo>
                  <a:pt x="0" y="0"/>
                </a:moveTo>
                <a:lnTo>
                  <a:pt x="314168" y="0"/>
                </a:lnTo>
                <a:lnTo>
                  <a:pt x="314168" y="330703"/>
                </a:lnTo>
                <a:lnTo>
                  <a:pt x="0" y="33070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0">
            <a:off x="4987551" y="1871729"/>
            <a:ext cx="1061825" cy="2105954"/>
          </a:xfrm>
          <a:custGeom>
            <a:avLst/>
            <a:gdLst/>
            <a:ahLst/>
            <a:cxnLst/>
            <a:rect r="r" b="b" t="t" l="l"/>
            <a:pathLst>
              <a:path h="2105954" w="1061825">
                <a:moveTo>
                  <a:pt x="0" y="0"/>
                </a:moveTo>
                <a:lnTo>
                  <a:pt x="1061825" y="0"/>
                </a:lnTo>
                <a:lnTo>
                  <a:pt x="1061825" y="2105953"/>
                </a:lnTo>
                <a:lnTo>
                  <a:pt x="0" y="2105953"/>
                </a:lnTo>
                <a:lnTo>
                  <a:pt x="0" y="0"/>
                </a:lnTo>
                <a:close/>
              </a:path>
            </a:pathLst>
          </a:custGeom>
          <a:blipFill>
            <a:blip r:embed="rId8"/>
            <a:stretch>
              <a:fillRect l="0" t="0" r="0" b="0"/>
            </a:stretch>
          </a:blipFill>
        </p:spPr>
      </p:sp>
      <p:sp>
        <p:nvSpPr>
          <p:cNvPr name="TextBox 15" id="15"/>
          <p:cNvSpPr txBox="true"/>
          <p:nvPr/>
        </p:nvSpPr>
        <p:spPr>
          <a:xfrm rot="0">
            <a:off x="731520" y="2697611"/>
            <a:ext cx="3663138" cy="1964690"/>
          </a:xfrm>
          <a:prstGeom prst="rect">
            <a:avLst/>
          </a:prstGeom>
        </p:spPr>
        <p:txBody>
          <a:bodyPr anchor="t" rtlCol="false" tIns="0" lIns="0" bIns="0" rIns="0">
            <a:spAutoFit/>
          </a:bodyPr>
          <a:lstStyle/>
          <a:p>
            <a:pPr algn="ctr">
              <a:lnSpc>
                <a:spcPts val="5170"/>
              </a:lnSpc>
            </a:pPr>
            <a:r>
              <a:rPr lang="en-US" sz="4700">
                <a:solidFill>
                  <a:srgbClr val="FFFFFF"/>
                </a:solidFill>
                <a:latin typeface="StoryBook Rough"/>
                <a:ea typeface="StoryBook Rough"/>
                <a:cs typeface="StoryBook Rough"/>
                <a:sym typeface="StoryBook Rough"/>
              </a:rPr>
              <a:t>TITLE 1 SCHOOL-WIDE REQUIREMENTS</a:t>
            </a:r>
          </a:p>
        </p:txBody>
      </p:sp>
      <p:sp>
        <p:nvSpPr>
          <p:cNvPr name="TextBox 16" id="16"/>
          <p:cNvSpPr txBox="true"/>
          <p:nvPr/>
        </p:nvSpPr>
        <p:spPr>
          <a:xfrm rot="0">
            <a:off x="6199244" y="1306487"/>
            <a:ext cx="3389932" cy="3291754"/>
          </a:xfrm>
          <a:prstGeom prst="rect">
            <a:avLst/>
          </a:prstGeom>
        </p:spPr>
        <p:txBody>
          <a:bodyPr anchor="t" rtlCol="false" tIns="0" lIns="0" bIns="0" rIns="0">
            <a:spAutoFit/>
          </a:bodyPr>
          <a:lstStyle/>
          <a:p>
            <a:pPr algn="l">
              <a:lnSpc>
                <a:spcPts val="4346"/>
              </a:lnSpc>
            </a:pPr>
            <a:r>
              <a:rPr lang="en-US" sz="4346">
                <a:solidFill>
                  <a:srgbClr val="FF3131"/>
                </a:solidFill>
                <a:latin typeface="KG Primary Penmanship"/>
                <a:ea typeface="KG Primary Penmanship"/>
                <a:cs typeface="KG Primary Penmanship"/>
                <a:sym typeface="KG Primary Penmanship"/>
              </a:rPr>
              <a:t>CB Watson is a School-wide Title 1 school, therefore ALL students benefit from the Title 1 resources.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4AAD"/>
        </a:solidFill>
      </p:bgPr>
    </p:bg>
    <p:spTree>
      <p:nvGrpSpPr>
        <p:cNvPr id="1" name=""/>
        <p:cNvGrpSpPr/>
        <p:nvPr/>
      </p:nvGrpSpPr>
      <p:grpSpPr>
        <a:xfrm>
          <a:off x="0" y="0"/>
          <a:ext cx="0" cy="0"/>
          <a:chOff x="0" y="0"/>
          <a:chExt cx="0" cy="0"/>
        </a:xfrm>
      </p:grpSpPr>
      <p:sp>
        <p:nvSpPr>
          <p:cNvPr name="Freeform 2" id="2"/>
          <p:cNvSpPr/>
          <p:nvPr/>
        </p:nvSpPr>
        <p:spPr>
          <a:xfrm flipH="false" flipV="false" rot="1658084">
            <a:off x="6430788" y="5960309"/>
            <a:ext cx="3683526" cy="1634564"/>
          </a:xfrm>
          <a:custGeom>
            <a:avLst/>
            <a:gdLst/>
            <a:ahLst/>
            <a:cxnLst/>
            <a:rect r="r" b="b" t="t" l="l"/>
            <a:pathLst>
              <a:path h="1634564" w="3683526">
                <a:moveTo>
                  <a:pt x="0" y="0"/>
                </a:moveTo>
                <a:lnTo>
                  <a:pt x="3683525" y="0"/>
                </a:lnTo>
                <a:lnTo>
                  <a:pt x="3683525" y="1634564"/>
                </a:lnTo>
                <a:lnTo>
                  <a:pt x="0" y="163456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563049">
            <a:off x="-1128440" y="907110"/>
            <a:ext cx="3022512" cy="1341240"/>
          </a:xfrm>
          <a:custGeom>
            <a:avLst/>
            <a:gdLst/>
            <a:ahLst/>
            <a:cxnLst/>
            <a:rect r="r" b="b" t="t" l="l"/>
            <a:pathLst>
              <a:path h="1341240" w="3022512">
                <a:moveTo>
                  <a:pt x="0" y="0"/>
                </a:moveTo>
                <a:lnTo>
                  <a:pt x="3022512" y="0"/>
                </a:lnTo>
                <a:lnTo>
                  <a:pt x="3022512" y="1341240"/>
                </a:lnTo>
                <a:lnTo>
                  <a:pt x="0" y="13412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5619040" y="1904869"/>
            <a:ext cx="3451321" cy="3789899"/>
            <a:chOff x="0" y="0"/>
            <a:chExt cx="4467058" cy="4905281"/>
          </a:xfrm>
        </p:grpSpPr>
        <p:sp>
          <p:nvSpPr>
            <p:cNvPr name="Freeform 5" id="5"/>
            <p:cNvSpPr/>
            <p:nvPr/>
          </p:nvSpPr>
          <p:spPr>
            <a:xfrm flipH="false" flipV="false" rot="0">
              <a:off x="0" y="4600481"/>
              <a:ext cx="4467058" cy="304800"/>
            </a:xfrm>
            <a:custGeom>
              <a:avLst/>
              <a:gdLst/>
              <a:ahLst/>
              <a:cxnLst/>
              <a:rect r="r" b="b" t="t" l="l"/>
              <a:pathLst>
                <a:path h="304800" w="4467058">
                  <a:moveTo>
                    <a:pt x="4162258" y="0"/>
                  </a:moveTo>
                  <a:lnTo>
                    <a:pt x="304800" y="0"/>
                  </a:lnTo>
                  <a:lnTo>
                    <a:pt x="0" y="0"/>
                  </a:lnTo>
                  <a:lnTo>
                    <a:pt x="304800" y="304800"/>
                  </a:lnTo>
                  <a:lnTo>
                    <a:pt x="4162258" y="304800"/>
                  </a:lnTo>
                  <a:lnTo>
                    <a:pt x="4467058" y="304800"/>
                  </a:lnTo>
                  <a:close/>
                </a:path>
              </a:pathLst>
            </a:custGeom>
            <a:solidFill>
              <a:srgbClr val="FFFFFF"/>
            </a:solidFill>
          </p:spPr>
        </p:sp>
        <p:sp>
          <p:nvSpPr>
            <p:cNvPr name="Freeform 6" id="6"/>
            <p:cNvSpPr/>
            <p:nvPr/>
          </p:nvSpPr>
          <p:spPr>
            <a:xfrm flipH="false" flipV="false" rot="0">
              <a:off x="4162258" y="1270"/>
              <a:ext cx="304800" cy="4904011"/>
            </a:xfrm>
            <a:custGeom>
              <a:avLst/>
              <a:gdLst/>
              <a:ahLst/>
              <a:cxnLst/>
              <a:rect r="r" b="b" t="t" l="l"/>
              <a:pathLst>
                <a:path h="4904011" w="304800">
                  <a:moveTo>
                    <a:pt x="304800" y="303530"/>
                  </a:moveTo>
                  <a:lnTo>
                    <a:pt x="0" y="0"/>
                  </a:lnTo>
                  <a:lnTo>
                    <a:pt x="0" y="303530"/>
                  </a:lnTo>
                  <a:lnTo>
                    <a:pt x="0" y="4599211"/>
                  </a:lnTo>
                  <a:lnTo>
                    <a:pt x="304800" y="4904011"/>
                  </a:lnTo>
                  <a:lnTo>
                    <a:pt x="304800" y="4599211"/>
                  </a:lnTo>
                  <a:close/>
                </a:path>
              </a:pathLst>
            </a:custGeom>
            <a:solidFill>
              <a:srgbClr val="FFFFFF"/>
            </a:solidFill>
          </p:spPr>
        </p:sp>
        <p:sp>
          <p:nvSpPr>
            <p:cNvPr name="Freeform 7" id="7"/>
            <p:cNvSpPr/>
            <p:nvPr/>
          </p:nvSpPr>
          <p:spPr>
            <a:xfrm flipH="false" flipV="false" rot="0">
              <a:off x="0" y="0"/>
              <a:ext cx="4162258" cy="4600481"/>
            </a:xfrm>
            <a:custGeom>
              <a:avLst/>
              <a:gdLst/>
              <a:ahLst/>
              <a:cxnLst/>
              <a:rect r="r" b="b" t="t" l="l"/>
              <a:pathLst>
                <a:path h="4600481" w="4162258">
                  <a:moveTo>
                    <a:pt x="304800" y="0"/>
                  </a:moveTo>
                  <a:lnTo>
                    <a:pt x="0" y="0"/>
                  </a:lnTo>
                  <a:lnTo>
                    <a:pt x="0" y="304800"/>
                  </a:lnTo>
                  <a:lnTo>
                    <a:pt x="0" y="4600481"/>
                  </a:lnTo>
                  <a:lnTo>
                    <a:pt x="152400" y="4600481"/>
                  </a:lnTo>
                  <a:lnTo>
                    <a:pt x="304800" y="4600481"/>
                  </a:lnTo>
                  <a:lnTo>
                    <a:pt x="4162258" y="4600481"/>
                  </a:lnTo>
                  <a:lnTo>
                    <a:pt x="4162258" y="304800"/>
                  </a:lnTo>
                  <a:lnTo>
                    <a:pt x="4162258" y="241300"/>
                  </a:lnTo>
                  <a:lnTo>
                    <a:pt x="4162258" y="1270"/>
                  </a:lnTo>
                  <a:lnTo>
                    <a:pt x="4162258" y="0"/>
                  </a:lnTo>
                  <a:close/>
                </a:path>
              </a:pathLst>
            </a:custGeom>
            <a:solidFill>
              <a:srgbClr val="FF3131"/>
            </a:solidFill>
          </p:spPr>
        </p:sp>
      </p:grpSp>
      <p:sp>
        <p:nvSpPr>
          <p:cNvPr name="Freeform 8" id="8"/>
          <p:cNvSpPr/>
          <p:nvPr/>
        </p:nvSpPr>
        <p:spPr>
          <a:xfrm flipH="false" flipV="false" rot="-409572">
            <a:off x="7196825" y="388710"/>
            <a:ext cx="1708708" cy="685619"/>
          </a:xfrm>
          <a:custGeom>
            <a:avLst/>
            <a:gdLst/>
            <a:ahLst/>
            <a:cxnLst/>
            <a:rect r="r" b="b" t="t" l="l"/>
            <a:pathLst>
              <a:path h="685619" w="1708708">
                <a:moveTo>
                  <a:pt x="0" y="0"/>
                </a:moveTo>
                <a:lnTo>
                  <a:pt x="1708707" y="0"/>
                </a:lnTo>
                <a:lnTo>
                  <a:pt x="1708707" y="685620"/>
                </a:lnTo>
                <a:lnTo>
                  <a:pt x="0" y="6856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true" flipV="false" rot="6456683">
            <a:off x="5494853" y="1342986"/>
            <a:ext cx="799284" cy="1232037"/>
          </a:xfrm>
          <a:custGeom>
            <a:avLst/>
            <a:gdLst/>
            <a:ahLst/>
            <a:cxnLst/>
            <a:rect r="r" b="b" t="t" l="l"/>
            <a:pathLst>
              <a:path h="1232037" w="799284">
                <a:moveTo>
                  <a:pt x="799284" y="0"/>
                </a:moveTo>
                <a:lnTo>
                  <a:pt x="0" y="0"/>
                </a:lnTo>
                <a:lnTo>
                  <a:pt x="0" y="1232037"/>
                </a:lnTo>
                <a:lnTo>
                  <a:pt x="799284" y="1232037"/>
                </a:lnTo>
                <a:lnTo>
                  <a:pt x="799284"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0" id="10"/>
          <p:cNvSpPr txBox="true"/>
          <p:nvPr/>
        </p:nvSpPr>
        <p:spPr>
          <a:xfrm rot="0">
            <a:off x="731520" y="235377"/>
            <a:ext cx="6508943" cy="708659"/>
          </a:xfrm>
          <a:prstGeom prst="rect">
            <a:avLst/>
          </a:prstGeom>
        </p:spPr>
        <p:txBody>
          <a:bodyPr anchor="t" rtlCol="false" tIns="0" lIns="0" bIns="0" rIns="0">
            <a:spAutoFit/>
          </a:bodyPr>
          <a:lstStyle/>
          <a:p>
            <a:pPr algn="l">
              <a:lnSpc>
                <a:spcPts val="5279"/>
              </a:lnSpc>
            </a:pPr>
            <a:r>
              <a:rPr lang="en-US" sz="4799">
                <a:solidFill>
                  <a:srgbClr val="322F30"/>
                </a:solidFill>
                <a:latin typeface="Kapsalon Pencil"/>
                <a:ea typeface="Kapsalon Pencil"/>
                <a:cs typeface="Kapsalon Pencil"/>
                <a:sym typeface="Kapsalon Pencil"/>
              </a:rPr>
              <a:t>CB watson school-wide Goals</a:t>
            </a:r>
          </a:p>
        </p:txBody>
      </p:sp>
      <p:sp>
        <p:nvSpPr>
          <p:cNvPr name="TextBox 11" id="11"/>
          <p:cNvSpPr txBox="true"/>
          <p:nvPr/>
        </p:nvSpPr>
        <p:spPr>
          <a:xfrm rot="0">
            <a:off x="382816" y="1466931"/>
            <a:ext cx="1379204" cy="720239"/>
          </a:xfrm>
          <a:prstGeom prst="rect">
            <a:avLst/>
          </a:prstGeom>
        </p:spPr>
        <p:txBody>
          <a:bodyPr anchor="t" rtlCol="false" tIns="0" lIns="0" bIns="0" rIns="0">
            <a:spAutoFit/>
          </a:bodyPr>
          <a:lstStyle/>
          <a:p>
            <a:pPr algn="r">
              <a:lnSpc>
                <a:spcPts val="5555"/>
              </a:lnSpc>
            </a:pPr>
            <a:r>
              <a:rPr lang="en-US" sz="5050">
                <a:solidFill>
                  <a:srgbClr val="FF3131"/>
                </a:solidFill>
                <a:latin typeface="StoryBook Rough"/>
                <a:ea typeface="StoryBook Rough"/>
                <a:cs typeface="StoryBook Rough"/>
                <a:sym typeface="StoryBook Rough"/>
              </a:rPr>
              <a:t>01</a:t>
            </a:r>
          </a:p>
        </p:txBody>
      </p:sp>
      <p:sp>
        <p:nvSpPr>
          <p:cNvPr name="TextBox 12" id="12"/>
          <p:cNvSpPr txBox="true"/>
          <p:nvPr/>
        </p:nvSpPr>
        <p:spPr>
          <a:xfrm rot="0">
            <a:off x="382816" y="3749774"/>
            <a:ext cx="1379204" cy="720239"/>
          </a:xfrm>
          <a:prstGeom prst="rect">
            <a:avLst/>
          </a:prstGeom>
        </p:spPr>
        <p:txBody>
          <a:bodyPr anchor="t" rtlCol="false" tIns="0" lIns="0" bIns="0" rIns="0">
            <a:spAutoFit/>
          </a:bodyPr>
          <a:lstStyle/>
          <a:p>
            <a:pPr algn="r">
              <a:lnSpc>
                <a:spcPts val="5555"/>
              </a:lnSpc>
            </a:pPr>
            <a:r>
              <a:rPr lang="en-US" sz="5050">
                <a:solidFill>
                  <a:srgbClr val="FF3131"/>
                </a:solidFill>
                <a:latin typeface="StoryBook Rough"/>
                <a:ea typeface="StoryBook Rough"/>
                <a:cs typeface="StoryBook Rough"/>
                <a:sym typeface="StoryBook Rough"/>
              </a:rPr>
              <a:t>02</a:t>
            </a:r>
          </a:p>
        </p:txBody>
      </p:sp>
      <p:sp>
        <p:nvSpPr>
          <p:cNvPr name="TextBox 13" id="13"/>
          <p:cNvSpPr txBox="true"/>
          <p:nvPr/>
        </p:nvSpPr>
        <p:spPr>
          <a:xfrm rot="0">
            <a:off x="1949504" y="3966373"/>
            <a:ext cx="2927296" cy="1393825"/>
          </a:xfrm>
          <a:prstGeom prst="rect">
            <a:avLst/>
          </a:prstGeom>
        </p:spPr>
        <p:txBody>
          <a:bodyPr anchor="t" rtlCol="false" tIns="0" lIns="0" bIns="0" rIns="0">
            <a:spAutoFit/>
          </a:bodyPr>
          <a:lstStyle/>
          <a:p>
            <a:pPr algn="l">
              <a:lnSpc>
                <a:spcPts val="2750"/>
              </a:lnSpc>
            </a:pPr>
            <a:r>
              <a:rPr lang="en-US" sz="2750">
                <a:solidFill>
                  <a:srgbClr val="FFFFFF"/>
                </a:solidFill>
                <a:latin typeface="KG Primary Penmanship"/>
                <a:ea typeface="KG Primary Penmanship"/>
                <a:cs typeface="KG Primary Penmanship"/>
                <a:sym typeface="KG Primary Penmanship"/>
              </a:rPr>
              <a:t>Increase percentage of students mastering math standards at grade level by 5% by May 2025</a:t>
            </a:r>
          </a:p>
        </p:txBody>
      </p:sp>
      <p:sp>
        <p:nvSpPr>
          <p:cNvPr name="TextBox 14" id="14"/>
          <p:cNvSpPr txBox="true"/>
          <p:nvPr/>
        </p:nvSpPr>
        <p:spPr>
          <a:xfrm rot="0">
            <a:off x="1949504" y="1678565"/>
            <a:ext cx="2927296" cy="1393740"/>
          </a:xfrm>
          <a:prstGeom prst="rect">
            <a:avLst/>
          </a:prstGeom>
        </p:spPr>
        <p:txBody>
          <a:bodyPr anchor="t" rtlCol="false" tIns="0" lIns="0" bIns="0" rIns="0">
            <a:spAutoFit/>
          </a:bodyPr>
          <a:lstStyle/>
          <a:p>
            <a:pPr algn="l">
              <a:lnSpc>
                <a:spcPts val="2746"/>
              </a:lnSpc>
            </a:pPr>
            <a:r>
              <a:rPr lang="en-US" sz="2746">
                <a:solidFill>
                  <a:srgbClr val="FFFFFF"/>
                </a:solidFill>
                <a:latin typeface="KG Primary Penmanship"/>
                <a:ea typeface="KG Primary Penmanship"/>
                <a:cs typeface="KG Primary Penmanship"/>
                <a:sym typeface="KG Primary Penmanship"/>
              </a:rPr>
              <a:t>Increase percentage of students reading on or above grade level by 5% by May 2005</a:t>
            </a:r>
          </a:p>
        </p:txBody>
      </p:sp>
      <p:sp>
        <p:nvSpPr>
          <p:cNvPr name="TextBox 15" id="15"/>
          <p:cNvSpPr txBox="true"/>
          <p:nvPr/>
        </p:nvSpPr>
        <p:spPr>
          <a:xfrm rot="0">
            <a:off x="5904020" y="2627469"/>
            <a:ext cx="2655359" cy="2128333"/>
          </a:xfrm>
          <a:prstGeom prst="rect">
            <a:avLst/>
          </a:prstGeom>
        </p:spPr>
        <p:txBody>
          <a:bodyPr anchor="t" rtlCol="false" tIns="0" lIns="0" bIns="0" rIns="0">
            <a:spAutoFit/>
          </a:bodyPr>
          <a:lstStyle/>
          <a:p>
            <a:pPr algn="ctr">
              <a:lnSpc>
                <a:spcPts val="5610"/>
              </a:lnSpc>
            </a:pPr>
            <a:r>
              <a:rPr lang="en-US" sz="5100">
                <a:solidFill>
                  <a:srgbClr val="FFFFFF"/>
                </a:solidFill>
                <a:latin typeface="StoryBook Rough"/>
                <a:ea typeface="StoryBook Rough"/>
                <a:cs typeface="StoryBook Rough"/>
                <a:sym typeface="StoryBook Rough"/>
              </a:rPr>
              <a:t>WHAT YOU'LL LEARN</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9E9E9"/>
        </a:solidFill>
      </p:bgPr>
    </p:bg>
    <p:spTree>
      <p:nvGrpSpPr>
        <p:cNvPr id="1" name=""/>
        <p:cNvGrpSpPr/>
        <p:nvPr/>
      </p:nvGrpSpPr>
      <p:grpSpPr>
        <a:xfrm>
          <a:off x="0" y="0"/>
          <a:ext cx="0" cy="0"/>
          <a:chOff x="0" y="0"/>
          <a:chExt cx="0" cy="0"/>
        </a:xfrm>
      </p:grpSpPr>
      <p:sp>
        <p:nvSpPr>
          <p:cNvPr name="Freeform 2" id="2"/>
          <p:cNvSpPr/>
          <p:nvPr/>
        </p:nvSpPr>
        <p:spPr>
          <a:xfrm flipH="false" flipV="false" rot="0">
            <a:off x="491490" y="1099503"/>
            <a:ext cx="869387" cy="861780"/>
          </a:xfrm>
          <a:custGeom>
            <a:avLst/>
            <a:gdLst/>
            <a:ahLst/>
            <a:cxnLst/>
            <a:rect r="r" b="b" t="t" l="l"/>
            <a:pathLst>
              <a:path h="861780" w="869387">
                <a:moveTo>
                  <a:pt x="0" y="0"/>
                </a:moveTo>
                <a:lnTo>
                  <a:pt x="869387" y="0"/>
                </a:lnTo>
                <a:lnTo>
                  <a:pt x="869387" y="861780"/>
                </a:lnTo>
                <a:lnTo>
                  <a:pt x="0" y="8617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618080" y="5615214"/>
            <a:ext cx="961202" cy="968466"/>
          </a:xfrm>
          <a:custGeom>
            <a:avLst/>
            <a:gdLst/>
            <a:ahLst/>
            <a:cxnLst/>
            <a:rect r="r" b="b" t="t" l="l"/>
            <a:pathLst>
              <a:path h="968466" w="961202">
                <a:moveTo>
                  <a:pt x="0" y="0"/>
                </a:moveTo>
                <a:lnTo>
                  <a:pt x="961202" y="0"/>
                </a:lnTo>
                <a:lnTo>
                  <a:pt x="961202" y="968466"/>
                </a:lnTo>
                <a:lnTo>
                  <a:pt x="0" y="9684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1299519">
            <a:off x="8560415" y="43188"/>
            <a:ext cx="1072314" cy="1594519"/>
          </a:xfrm>
          <a:custGeom>
            <a:avLst/>
            <a:gdLst/>
            <a:ahLst/>
            <a:cxnLst/>
            <a:rect r="r" b="b" t="t" l="l"/>
            <a:pathLst>
              <a:path h="1594519" w="1072314">
                <a:moveTo>
                  <a:pt x="0" y="0"/>
                </a:moveTo>
                <a:lnTo>
                  <a:pt x="1072315" y="0"/>
                </a:lnTo>
                <a:lnTo>
                  <a:pt x="1072315" y="1594519"/>
                </a:lnTo>
                <a:lnTo>
                  <a:pt x="0" y="159451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8940018" y="351286"/>
            <a:ext cx="480601" cy="489161"/>
          </a:xfrm>
          <a:custGeom>
            <a:avLst/>
            <a:gdLst/>
            <a:ahLst/>
            <a:cxnLst/>
            <a:rect r="r" b="b" t="t" l="l"/>
            <a:pathLst>
              <a:path h="489161" w="480601">
                <a:moveTo>
                  <a:pt x="0" y="0"/>
                </a:moveTo>
                <a:lnTo>
                  <a:pt x="480602" y="0"/>
                </a:lnTo>
                <a:lnTo>
                  <a:pt x="480602" y="489161"/>
                </a:lnTo>
                <a:lnTo>
                  <a:pt x="0" y="48916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5224051" y="1099503"/>
            <a:ext cx="869387" cy="861780"/>
          </a:xfrm>
          <a:custGeom>
            <a:avLst/>
            <a:gdLst/>
            <a:ahLst/>
            <a:cxnLst/>
            <a:rect r="r" b="b" t="t" l="l"/>
            <a:pathLst>
              <a:path h="861780" w="869387">
                <a:moveTo>
                  <a:pt x="0" y="0"/>
                </a:moveTo>
                <a:lnTo>
                  <a:pt x="869387" y="0"/>
                </a:lnTo>
                <a:lnTo>
                  <a:pt x="869387" y="861780"/>
                </a:lnTo>
                <a:lnTo>
                  <a:pt x="0" y="8617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8060878" y="5588960"/>
            <a:ext cx="961202" cy="968466"/>
          </a:xfrm>
          <a:custGeom>
            <a:avLst/>
            <a:gdLst/>
            <a:ahLst/>
            <a:cxnLst/>
            <a:rect r="r" b="b" t="t" l="l"/>
            <a:pathLst>
              <a:path h="968466" w="961202">
                <a:moveTo>
                  <a:pt x="0" y="0"/>
                </a:moveTo>
                <a:lnTo>
                  <a:pt x="961202" y="0"/>
                </a:lnTo>
                <a:lnTo>
                  <a:pt x="961202" y="968465"/>
                </a:lnTo>
                <a:lnTo>
                  <a:pt x="0" y="9684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731520" y="-24174"/>
            <a:ext cx="565128" cy="1120836"/>
          </a:xfrm>
          <a:custGeom>
            <a:avLst/>
            <a:gdLst/>
            <a:ahLst/>
            <a:cxnLst/>
            <a:rect r="r" b="b" t="t" l="l"/>
            <a:pathLst>
              <a:path h="1120836" w="565128">
                <a:moveTo>
                  <a:pt x="0" y="0"/>
                </a:moveTo>
                <a:lnTo>
                  <a:pt x="565128" y="0"/>
                </a:lnTo>
                <a:lnTo>
                  <a:pt x="565128" y="1120836"/>
                </a:lnTo>
                <a:lnTo>
                  <a:pt x="0" y="1120836"/>
                </a:lnTo>
                <a:lnTo>
                  <a:pt x="0" y="0"/>
                </a:lnTo>
                <a:close/>
              </a:path>
            </a:pathLst>
          </a:custGeom>
          <a:blipFill>
            <a:blip r:embed="rId10"/>
            <a:stretch>
              <a:fillRect l="0" t="0" r="0" b="0"/>
            </a:stretch>
          </a:blipFill>
        </p:spPr>
      </p:sp>
      <p:sp>
        <p:nvSpPr>
          <p:cNvPr name="Freeform 9" id="9"/>
          <p:cNvSpPr/>
          <p:nvPr/>
        </p:nvSpPr>
        <p:spPr>
          <a:xfrm flipH="false" flipV="false" rot="4703310">
            <a:off x="8012463" y="3340836"/>
            <a:ext cx="2019234" cy="1355411"/>
          </a:xfrm>
          <a:custGeom>
            <a:avLst/>
            <a:gdLst/>
            <a:ahLst/>
            <a:cxnLst/>
            <a:rect r="r" b="b" t="t" l="l"/>
            <a:pathLst>
              <a:path h="1355411" w="2019234">
                <a:moveTo>
                  <a:pt x="0" y="0"/>
                </a:moveTo>
                <a:lnTo>
                  <a:pt x="2019234" y="0"/>
                </a:lnTo>
                <a:lnTo>
                  <a:pt x="2019234" y="1355411"/>
                </a:lnTo>
                <a:lnTo>
                  <a:pt x="0" y="135541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0" id="10"/>
          <p:cNvSpPr txBox="true"/>
          <p:nvPr/>
        </p:nvSpPr>
        <p:spPr>
          <a:xfrm rot="0">
            <a:off x="362536" y="1137603"/>
            <a:ext cx="4012297" cy="5286925"/>
          </a:xfrm>
          <a:prstGeom prst="rect">
            <a:avLst/>
          </a:prstGeom>
        </p:spPr>
        <p:txBody>
          <a:bodyPr anchor="t" rtlCol="false" tIns="0" lIns="0" bIns="0" rIns="0">
            <a:spAutoFit/>
          </a:bodyPr>
          <a:lstStyle/>
          <a:p>
            <a:pPr algn="l" marL="571416" indent="-285708" lvl="1">
              <a:lnSpc>
                <a:spcPts val="2646"/>
              </a:lnSpc>
              <a:buFont typeface="Arial"/>
              <a:buChar char="•"/>
            </a:pPr>
            <a:r>
              <a:rPr lang="en-US" sz="2646">
                <a:solidFill>
                  <a:srgbClr val="004AAD"/>
                </a:solidFill>
                <a:latin typeface="KG Primary Penmanship"/>
                <a:ea typeface="KG Primary Penmanship"/>
                <a:cs typeface="KG Primary Penmanship"/>
                <a:sym typeface="KG Primary Penmanship"/>
              </a:rPr>
              <a:t>Educational Websites</a:t>
            </a:r>
          </a:p>
          <a:p>
            <a:pPr algn="l">
              <a:lnSpc>
                <a:spcPts val="2646"/>
              </a:lnSpc>
            </a:pPr>
          </a:p>
          <a:p>
            <a:pPr algn="l" marL="571416" indent="-285708" lvl="1">
              <a:lnSpc>
                <a:spcPts val="2646"/>
              </a:lnSpc>
              <a:buFont typeface="Arial"/>
              <a:buChar char="•"/>
            </a:pPr>
            <a:r>
              <a:rPr lang="en-US" sz="2646">
                <a:solidFill>
                  <a:srgbClr val="004AAD"/>
                </a:solidFill>
                <a:latin typeface="KG Primary Penmanship"/>
                <a:ea typeface="KG Primary Penmanship"/>
                <a:cs typeface="KG Primary Penmanship"/>
                <a:sym typeface="KG Primary Penmanship"/>
              </a:rPr>
              <a:t>Classroom Newsletters</a:t>
            </a:r>
          </a:p>
          <a:p>
            <a:pPr algn="l">
              <a:lnSpc>
                <a:spcPts val="2646"/>
              </a:lnSpc>
            </a:pPr>
          </a:p>
          <a:p>
            <a:pPr algn="l" marL="571416" indent="-285708" lvl="1">
              <a:lnSpc>
                <a:spcPts val="2646"/>
              </a:lnSpc>
              <a:buFont typeface="Arial"/>
              <a:buChar char="•"/>
            </a:pPr>
            <a:r>
              <a:rPr lang="en-US" sz="2646">
                <a:solidFill>
                  <a:srgbClr val="004AAD"/>
                </a:solidFill>
                <a:latin typeface="KG Primary Penmanship"/>
                <a:ea typeface="KG Primary Penmanship"/>
                <a:cs typeface="KG Primary Penmanship"/>
                <a:sym typeface="KG Primary Penmanship"/>
              </a:rPr>
              <a:t>Resource Teachers</a:t>
            </a:r>
          </a:p>
          <a:p>
            <a:pPr algn="l">
              <a:lnSpc>
                <a:spcPts val="2646"/>
              </a:lnSpc>
            </a:pPr>
          </a:p>
          <a:p>
            <a:pPr algn="l" marL="571416" indent="-285708" lvl="1">
              <a:lnSpc>
                <a:spcPts val="2646"/>
              </a:lnSpc>
              <a:buFont typeface="Arial"/>
              <a:buChar char="•"/>
            </a:pPr>
            <a:r>
              <a:rPr lang="en-US" sz="2646">
                <a:solidFill>
                  <a:srgbClr val="004AAD"/>
                </a:solidFill>
                <a:latin typeface="KG Primary Penmanship"/>
                <a:ea typeface="KG Primary Penmanship"/>
                <a:cs typeface="KG Primary Penmanship"/>
                <a:sym typeface="KG Primary Penmanship"/>
              </a:rPr>
              <a:t>Parent Capacity Building Events</a:t>
            </a:r>
          </a:p>
          <a:p>
            <a:pPr algn="l">
              <a:lnSpc>
                <a:spcPts val="2646"/>
              </a:lnSpc>
            </a:pPr>
          </a:p>
          <a:p>
            <a:pPr algn="l" marL="571416" indent="-285708" lvl="1">
              <a:lnSpc>
                <a:spcPts val="2646"/>
              </a:lnSpc>
              <a:buFont typeface="Arial"/>
              <a:buChar char="•"/>
            </a:pPr>
            <a:r>
              <a:rPr lang="en-US" sz="2646">
                <a:solidFill>
                  <a:srgbClr val="004AAD"/>
                </a:solidFill>
                <a:latin typeface="KG Primary Penmanship"/>
                <a:ea typeface="KG Primary Penmanship"/>
                <a:cs typeface="KG Primary Penmanship"/>
                <a:sym typeface="KG Primary Penmanship"/>
              </a:rPr>
              <a:t>PBIS(Positive Behavioral Interventions and Supports)</a:t>
            </a:r>
          </a:p>
          <a:p>
            <a:pPr algn="l">
              <a:lnSpc>
                <a:spcPts val="2646"/>
              </a:lnSpc>
            </a:pPr>
          </a:p>
          <a:p>
            <a:pPr algn="l" marL="571416" indent="-285708" lvl="1">
              <a:lnSpc>
                <a:spcPts val="2646"/>
              </a:lnSpc>
              <a:buFont typeface="Arial"/>
              <a:buChar char="•"/>
            </a:pPr>
            <a:r>
              <a:rPr lang="en-US" sz="2646">
                <a:solidFill>
                  <a:srgbClr val="004AAD"/>
                </a:solidFill>
                <a:latin typeface="KG Primary Penmanship"/>
                <a:ea typeface="KG Primary Penmanship"/>
                <a:cs typeface="KG Primary Penmanship"/>
                <a:sym typeface="KG Primary Penmanship"/>
              </a:rPr>
              <a:t>Professional learning for Staff</a:t>
            </a:r>
          </a:p>
          <a:p>
            <a:pPr algn="l">
              <a:lnSpc>
                <a:spcPts val="2046"/>
              </a:lnSpc>
            </a:pPr>
          </a:p>
          <a:p>
            <a:pPr algn="l" marL="571416" indent="-285708" lvl="1">
              <a:lnSpc>
                <a:spcPts val="2646"/>
              </a:lnSpc>
              <a:buFont typeface="Arial"/>
              <a:buChar char="•"/>
            </a:pPr>
            <a:r>
              <a:rPr lang="en-US" sz="2646">
                <a:solidFill>
                  <a:srgbClr val="004AAD"/>
                </a:solidFill>
                <a:latin typeface="KG Primary Penmanship"/>
                <a:ea typeface="KG Primary Penmanship"/>
                <a:cs typeface="KG Primary Penmanship"/>
                <a:sym typeface="KG Primary Penmanship"/>
              </a:rPr>
              <a:t>Grade level programs</a:t>
            </a:r>
          </a:p>
        </p:txBody>
      </p:sp>
      <p:sp>
        <p:nvSpPr>
          <p:cNvPr name="TextBox 11" id="11"/>
          <p:cNvSpPr txBox="true"/>
          <p:nvPr/>
        </p:nvSpPr>
        <p:spPr>
          <a:xfrm rot="0">
            <a:off x="5009783" y="1221826"/>
            <a:ext cx="4012297" cy="5029750"/>
          </a:xfrm>
          <a:prstGeom prst="rect">
            <a:avLst/>
          </a:prstGeom>
        </p:spPr>
        <p:txBody>
          <a:bodyPr anchor="t" rtlCol="false" tIns="0" lIns="0" bIns="0" rIns="0">
            <a:spAutoFit/>
          </a:bodyPr>
          <a:lstStyle/>
          <a:p>
            <a:pPr algn="l" marL="571416" indent="-285708" lvl="1">
              <a:lnSpc>
                <a:spcPts val="2646"/>
              </a:lnSpc>
              <a:buFont typeface="Arial"/>
              <a:buChar char="•"/>
            </a:pPr>
            <a:r>
              <a:rPr lang="en-US" sz="2646">
                <a:solidFill>
                  <a:srgbClr val="004AAD"/>
                </a:solidFill>
                <a:latin typeface="KG Primary Penmanship"/>
                <a:ea typeface="KG Primary Penmanship"/>
                <a:cs typeface="KG Primary Penmanship"/>
                <a:sym typeface="KG Primary Penmanship"/>
              </a:rPr>
              <a:t>Early Intervention Program Teachers (EIP)</a:t>
            </a:r>
          </a:p>
          <a:p>
            <a:pPr algn="l">
              <a:lnSpc>
                <a:spcPts val="2646"/>
              </a:lnSpc>
            </a:pPr>
          </a:p>
          <a:p>
            <a:pPr algn="l" marL="571416" indent="-285708" lvl="1">
              <a:lnSpc>
                <a:spcPts val="2646"/>
              </a:lnSpc>
              <a:buFont typeface="Arial"/>
              <a:buChar char="•"/>
            </a:pPr>
            <a:r>
              <a:rPr lang="en-US" sz="2646">
                <a:solidFill>
                  <a:srgbClr val="004AAD"/>
                </a:solidFill>
                <a:latin typeface="KG Primary Penmanship"/>
                <a:ea typeface="KG Primary Penmanship"/>
                <a:cs typeface="KG Primary Penmanship"/>
                <a:sym typeface="KG Primary Penmanship"/>
              </a:rPr>
              <a:t>Reading and Math Home activities sent home often</a:t>
            </a:r>
          </a:p>
          <a:p>
            <a:pPr algn="l">
              <a:lnSpc>
                <a:spcPts val="2646"/>
              </a:lnSpc>
            </a:pPr>
          </a:p>
          <a:p>
            <a:pPr algn="l" marL="571416" indent="-285708" lvl="1">
              <a:lnSpc>
                <a:spcPts val="2646"/>
              </a:lnSpc>
              <a:buFont typeface="Arial"/>
              <a:buChar char="•"/>
            </a:pPr>
            <a:r>
              <a:rPr lang="en-US" sz="2646">
                <a:solidFill>
                  <a:srgbClr val="004AAD"/>
                </a:solidFill>
                <a:latin typeface="KG Primary Penmanship"/>
                <a:ea typeface="KG Primary Penmanship"/>
                <a:cs typeface="KG Primary Penmanship"/>
                <a:sym typeface="KG Primary Penmanship"/>
              </a:rPr>
              <a:t>Parent Resources</a:t>
            </a:r>
          </a:p>
          <a:p>
            <a:pPr algn="l">
              <a:lnSpc>
                <a:spcPts val="2646"/>
              </a:lnSpc>
            </a:pPr>
          </a:p>
          <a:p>
            <a:pPr algn="l" marL="571416" indent="-285708" lvl="1">
              <a:lnSpc>
                <a:spcPts val="2646"/>
              </a:lnSpc>
              <a:buFont typeface="Arial"/>
              <a:buChar char="•"/>
            </a:pPr>
            <a:r>
              <a:rPr lang="en-US" sz="2646">
                <a:solidFill>
                  <a:srgbClr val="004AAD"/>
                </a:solidFill>
                <a:latin typeface="KG Primary Penmanship"/>
                <a:ea typeface="KG Primary Penmanship"/>
                <a:cs typeface="KG Primary Penmanship"/>
                <a:sym typeface="KG Primary Penmanship"/>
              </a:rPr>
              <a:t>Family Math Events</a:t>
            </a:r>
          </a:p>
          <a:p>
            <a:pPr algn="l">
              <a:lnSpc>
                <a:spcPts val="2646"/>
              </a:lnSpc>
            </a:pPr>
          </a:p>
          <a:p>
            <a:pPr algn="l" marL="571416" indent="-285708" lvl="1">
              <a:lnSpc>
                <a:spcPts val="2646"/>
              </a:lnSpc>
              <a:buFont typeface="Arial"/>
              <a:buChar char="•"/>
            </a:pPr>
            <a:r>
              <a:rPr lang="en-US" sz="2646">
                <a:solidFill>
                  <a:srgbClr val="004AAD"/>
                </a:solidFill>
                <a:latin typeface="KG Primary Penmanship"/>
                <a:ea typeface="KG Primary Penmanship"/>
                <a:cs typeface="KG Primary Penmanship"/>
                <a:sym typeface="KG Primary Penmanship"/>
              </a:rPr>
              <a:t>Family Reading Events</a:t>
            </a:r>
          </a:p>
          <a:p>
            <a:pPr algn="l">
              <a:lnSpc>
                <a:spcPts val="2646"/>
              </a:lnSpc>
            </a:pPr>
          </a:p>
          <a:p>
            <a:pPr algn="l" marL="571416" indent="-285708" lvl="1">
              <a:lnSpc>
                <a:spcPts val="2646"/>
              </a:lnSpc>
              <a:buFont typeface="Arial"/>
              <a:buChar char="•"/>
            </a:pPr>
            <a:r>
              <a:rPr lang="en-US" sz="2646">
                <a:solidFill>
                  <a:srgbClr val="004AAD"/>
                </a:solidFill>
                <a:latin typeface="KG Primary Penmanship"/>
                <a:ea typeface="KG Primary Penmanship"/>
                <a:cs typeface="KG Primary Penmanship"/>
                <a:sym typeface="KG Primary Penmanship"/>
              </a:rPr>
              <a:t>MAP Growth events</a:t>
            </a:r>
          </a:p>
          <a:p>
            <a:pPr algn="l">
              <a:lnSpc>
                <a:spcPts val="2646"/>
              </a:lnSpc>
            </a:pPr>
          </a:p>
          <a:p>
            <a:pPr algn="l" marL="571416" indent="-285708" lvl="1">
              <a:lnSpc>
                <a:spcPts val="2646"/>
              </a:lnSpc>
              <a:buFont typeface="Arial"/>
              <a:buChar char="•"/>
            </a:pPr>
            <a:r>
              <a:rPr lang="en-US" sz="2646">
                <a:solidFill>
                  <a:srgbClr val="004AAD"/>
                </a:solidFill>
                <a:latin typeface="KG Primary Penmanship"/>
                <a:ea typeface="KG Primary Penmanship"/>
                <a:cs typeface="KG Primary Penmanship"/>
                <a:sym typeface="KG Primary Penmanship"/>
              </a:rPr>
              <a:t>I-Ready</a:t>
            </a:r>
          </a:p>
        </p:txBody>
      </p:sp>
      <p:sp>
        <p:nvSpPr>
          <p:cNvPr name="TextBox 12" id="12"/>
          <p:cNvSpPr txBox="true"/>
          <p:nvPr/>
        </p:nvSpPr>
        <p:spPr>
          <a:xfrm rot="0">
            <a:off x="1125342" y="-31733"/>
            <a:ext cx="7104185" cy="1128396"/>
          </a:xfrm>
          <a:prstGeom prst="rect">
            <a:avLst/>
          </a:prstGeom>
        </p:spPr>
        <p:txBody>
          <a:bodyPr anchor="t" rtlCol="false" tIns="0" lIns="0" bIns="0" rIns="0">
            <a:spAutoFit/>
          </a:bodyPr>
          <a:lstStyle/>
          <a:p>
            <a:pPr algn="ctr">
              <a:lnSpc>
                <a:spcPts val="4300"/>
              </a:lnSpc>
              <a:spcBef>
                <a:spcPct val="0"/>
              </a:spcBef>
            </a:pPr>
            <a:r>
              <a:rPr lang="en-US" sz="4300">
                <a:solidFill>
                  <a:srgbClr val="004AAD"/>
                </a:solidFill>
                <a:latin typeface="StoryBook Rough"/>
                <a:ea typeface="StoryBook Rough"/>
                <a:cs typeface="StoryBook Rough"/>
                <a:sym typeface="StoryBook Rough"/>
              </a:rPr>
              <a:t>WHAT PROGRAMS ARE IN PLACE TO HELP MY CHILD?</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04AAD"/>
        </a:solidFill>
      </p:bgPr>
    </p:bg>
    <p:spTree>
      <p:nvGrpSpPr>
        <p:cNvPr id="1" name=""/>
        <p:cNvGrpSpPr/>
        <p:nvPr/>
      </p:nvGrpSpPr>
      <p:grpSpPr>
        <a:xfrm>
          <a:off x="0" y="0"/>
          <a:ext cx="0" cy="0"/>
          <a:chOff x="0" y="0"/>
          <a:chExt cx="0" cy="0"/>
        </a:xfrm>
      </p:grpSpPr>
      <p:grpSp>
        <p:nvGrpSpPr>
          <p:cNvPr name="Group 2" id="2"/>
          <p:cNvGrpSpPr/>
          <p:nvPr/>
        </p:nvGrpSpPr>
        <p:grpSpPr>
          <a:xfrm rot="0">
            <a:off x="1235612" y="1287959"/>
            <a:ext cx="7720650" cy="5763664"/>
            <a:chOff x="0" y="0"/>
            <a:chExt cx="9282690" cy="6929767"/>
          </a:xfrm>
        </p:grpSpPr>
        <p:sp>
          <p:nvSpPr>
            <p:cNvPr name="Freeform 3" id="3"/>
            <p:cNvSpPr/>
            <p:nvPr/>
          </p:nvSpPr>
          <p:spPr>
            <a:xfrm flipH="false" flipV="false" rot="0">
              <a:off x="0" y="6624967"/>
              <a:ext cx="9282691" cy="304800"/>
            </a:xfrm>
            <a:custGeom>
              <a:avLst/>
              <a:gdLst/>
              <a:ahLst/>
              <a:cxnLst/>
              <a:rect r="r" b="b" t="t" l="l"/>
              <a:pathLst>
                <a:path h="304800" w="9282691">
                  <a:moveTo>
                    <a:pt x="8977891" y="0"/>
                  </a:moveTo>
                  <a:lnTo>
                    <a:pt x="304800" y="0"/>
                  </a:lnTo>
                  <a:lnTo>
                    <a:pt x="0" y="0"/>
                  </a:lnTo>
                  <a:lnTo>
                    <a:pt x="304800" y="304800"/>
                  </a:lnTo>
                  <a:lnTo>
                    <a:pt x="8977891" y="304800"/>
                  </a:lnTo>
                  <a:lnTo>
                    <a:pt x="9282691" y="304800"/>
                  </a:lnTo>
                  <a:close/>
                </a:path>
              </a:pathLst>
            </a:custGeom>
            <a:solidFill>
              <a:srgbClr val="E9E9E9"/>
            </a:solidFill>
          </p:spPr>
        </p:sp>
        <p:sp>
          <p:nvSpPr>
            <p:cNvPr name="Freeform 4" id="4"/>
            <p:cNvSpPr/>
            <p:nvPr/>
          </p:nvSpPr>
          <p:spPr>
            <a:xfrm flipH="false" flipV="false" rot="0">
              <a:off x="8977891" y="1270"/>
              <a:ext cx="304800" cy="6928497"/>
            </a:xfrm>
            <a:custGeom>
              <a:avLst/>
              <a:gdLst/>
              <a:ahLst/>
              <a:cxnLst/>
              <a:rect r="r" b="b" t="t" l="l"/>
              <a:pathLst>
                <a:path h="6928497" w="304800">
                  <a:moveTo>
                    <a:pt x="304800" y="303530"/>
                  </a:moveTo>
                  <a:lnTo>
                    <a:pt x="0" y="0"/>
                  </a:lnTo>
                  <a:lnTo>
                    <a:pt x="0" y="303530"/>
                  </a:lnTo>
                  <a:lnTo>
                    <a:pt x="0" y="6623697"/>
                  </a:lnTo>
                  <a:lnTo>
                    <a:pt x="304800" y="6928497"/>
                  </a:lnTo>
                  <a:lnTo>
                    <a:pt x="304800" y="6623697"/>
                  </a:lnTo>
                  <a:close/>
                </a:path>
              </a:pathLst>
            </a:custGeom>
            <a:solidFill>
              <a:srgbClr val="E9E9E9"/>
            </a:solidFill>
          </p:spPr>
        </p:sp>
        <p:sp>
          <p:nvSpPr>
            <p:cNvPr name="Freeform 5" id="5"/>
            <p:cNvSpPr/>
            <p:nvPr/>
          </p:nvSpPr>
          <p:spPr>
            <a:xfrm flipH="false" flipV="false" rot="0">
              <a:off x="0" y="0"/>
              <a:ext cx="8977891" cy="6624967"/>
            </a:xfrm>
            <a:custGeom>
              <a:avLst/>
              <a:gdLst/>
              <a:ahLst/>
              <a:cxnLst/>
              <a:rect r="r" b="b" t="t" l="l"/>
              <a:pathLst>
                <a:path h="6624967" w="8977891">
                  <a:moveTo>
                    <a:pt x="304800" y="0"/>
                  </a:moveTo>
                  <a:lnTo>
                    <a:pt x="0" y="0"/>
                  </a:lnTo>
                  <a:lnTo>
                    <a:pt x="0" y="304800"/>
                  </a:lnTo>
                  <a:lnTo>
                    <a:pt x="0" y="6624967"/>
                  </a:lnTo>
                  <a:lnTo>
                    <a:pt x="152400" y="6624967"/>
                  </a:lnTo>
                  <a:lnTo>
                    <a:pt x="304800" y="6624967"/>
                  </a:lnTo>
                  <a:lnTo>
                    <a:pt x="8977891" y="6624967"/>
                  </a:lnTo>
                  <a:lnTo>
                    <a:pt x="8977891" y="304800"/>
                  </a:lnTo>
                  <a:lnTo>
                    <a:pt x="8977891" y="241300"/>
                  </a:lnTo>
                  <a:lnTo>
                    <a:pt x="8977891" y="1270"/>
                  </a:lnTo>
                  <a:lnTo>
                    <a:pt x="8977891" y="0"/>
                  </a:lnTo>
                  <a:close/>
                </a:path>
              </a:pathLst>
            </a:custGeom>
            <a:solidFill>
              <a:srgbClr val="FF3131"/>
            </a:solidFill>
          </p:spPr>
        </p:sp>
      </p:grpSp>
      <p:sp>
        <p:nvSpPr>
          <p:cNvPr name="Freeform 6" id="6"/>
          <p:cNvSpPr/>
          <p:nvPr/>
        </p:nvSpPr>
        <p:spPr>
          <a:xfrm flipH="false" flipV="false" rot="587167">
            <a:off x="153941" y="6647840"/>
            <a:ext cx="3341333" cy="467787"/>
          </a:xfrm>
          <a:custGeom>
            <a:avLst/>
            <a:gdLst/>
            <a:ahLst/>
            <a:cxnLst/>
            <a:rect r="r" b="b" t="t" l="l"/>
            <a:pathLst>
              <a:path h="467787" w="3341333">
                <a:moveTo>
                  <a:pt x="0" y="0"/>
                </a:moveTo>
                <a:lnTo>
                  <a:pt x="3341333" y="0"/>
                </a:lnTo>
                <a:lnTo>
                  <a:pt x="3341333" y="467786"/>
                </a:lnTo>
                <a:lnTo>
                  <a:pt x="0" y="4677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2300008">
            <a:off x="9155852" y="-773478"/>
            <a:ext cx="315365" cy="3363897"/>
          </a:xfrm>
          <a:custGeom>
            <a:avLst/>
            <a:gdLst/>
            <a:ahLst/>
            <a:cxnLst/>
            <a:rect r="r" b="b" t="t" l="l"/>
            <a:pathLst>
              <a:path h="3363897" w="315365">
                <a:moveTo>
                  <a:pt x="0" y="0"/>
                </a:moveTo>
                <a:lnTo>
                  <a:pt x="315366" y="0"/>
                </a:lnTo>
                <a:lnTo>
                  <a:pt x="315366" y="3363897"/>
                </a:lnTo>
                <a:lnTo>
                  <a:pt x="0" y="336389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5777646">
            <a:off x="6461165" y="935391"/>
            <a:ext cx="937770" cy="383314"/>
          </a:xfrm>
          <a:custGeom>
            <a:avLst/>
            <a:gdLst/>
            <a:ahLst/>
            <a:cxnLst/>
            <a:rect r="r" b="b" t="t" l="l"/>
            <a:pathLst>
              <a:path h="383314" w="937770">
                <a:moveTo>
                  <a:pt x="0" y="0"/>
                </a:moveTo>
                <a:lnTo>
                  <a:pt x="937770" y="0"/>
                </a:lnTo>
                <a:lnTo>
                  <a:pt x="937770" y="383314"/>
                </a:lnTo>
                <a:lnTo>
                  <a:pt x="0" y="38331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982949" y="85725"/>
            <a:ext cx="7787702" cy="1276986"/>
          </a:xfrm>
          <a:prstGeom prst="rect">
            <a:avLst/>
          </a:prstGeom>
        </p:spPr>
        <p:txBody>
          <a:bodyPr anchor="t" rtlCol="false" tIns="0" lIns="0" bIns="0" rIns="0">
            <a:spAutoFit/>
          </a:bodyPr>
          <a:lstStyle/>
          <a:p>
            <a:pPr algn="ctr">
              <a:lnSpc>
                <a:spcPts val="4900"/>
              </a:lnSpc>
            </a:pPr>
            <a:r>
              <a:rPr lang="en-US" sz="4900">
                <a:solidFill>
                  <a:srgbClr val="FFFFFF"/>
                </a:solidFill>
                <a:latin typeface="StoryBook Rough"/>
                <a:ea typeface="StoryBook Rough"/>
                <a:cs typeface="StoryBook Rough"/>
                <a:sym typeface="StoryBook Rough"/>
              </a:rPr>
              <a:t>WHAT CURRICULUM DOES OUR SCHOOL USE?</a:t>
            </a:r>
          </a:p>
        </p:txBody>
      </p:sp>
      <p:sp>
        <p:nvSpPr>
          <p:cNvPr name="Freeform 10" id="10"/>
          <p:cNvSpPr/>
          <p:nvPr/>
        </p:nvSpPr>
        <p:spPr>
          <a:xfrm flipH="false" flipV="false" rot="-3458413">
            <a:off x="251623" y="831503"/>
            <a:ext cx="1606678" cy="1062416"/>
          </a:xfrm>
          <a:custGeom>
            <a:avLst/>
            <a:gdLst/>
            <a:ahLst/>
            <a:cxnLst/>
            <a:rect r="r" b="b" t="t" l="l"/>
            <a:pathLst>
              <a:path h="1062416" w="1606678">
                <a:moveTo>
                  <a:pt x="0" y="0"/>
                </a:moveTo>
                <a:lnTo>
                  <a:pt x="1606678" y="0"/>
                </a:lnTo>
                <a:lnTo>
                  <a:pt x="1606678" y="1062416"/>
                </a:lnTo>
                <a:lnTo>
                  <a:pt x="0" y="106241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8680296" y="2879408"/>
            <a:ext cx="1662007" cy="1553976"/>
          </a:xfrm>
          <a:custGeom>
            <a:avLst/>
            <a:gdLst/>
            <a:ahLst/>
            <a:cxnLst/>
            <a:rect r="r" b="b" t="t" l="l"/>
            <a:pathLst>
              <a:path h="1553976" w="1662007">
                <a:moveTo>
                  <a:pt x="0" y="0"/>
                </a:moveTo>
                <a:lnTo>
                  <a:pt x="1662006" y="0"/>
                </a:lnTo>
                <a:lnTo>
                  <a:pt x="1662006" y="1553976"/>
                </a:lnTo>
                <a:lnTo>
                  <a:pt x="0" y="155397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616074">
            <a:off x="-901842" y="4018701"/>
            <a:ext cx="2080675" cy="1443468"/>
          </a:xfrm>
          <a:custGeom>
            <a:avLst/>
            <a:gdLst/>
            <a:ahLst/>
            <a:cxnLst/>
            <a:rect r="r" b="b" t="t" l="l"/>
            <a:pathLst>
              <a:path h="1443468" w="2080675">
                <a:moveTo>
                  <a:pt x="0" y="0"/>
                </a:moveTo>
                <a:lnTo>
                  <a:pt x="2080675" y="0"/>
                </a:lnTo>
                <a:lnTo>
                  <a:pt x="2080675" y="1443468"/>
                </a:lnTo>
                <a:lnTo>
                  <a:pt x="0" y="144346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3" id="13"/>
          <p:cNvSpPr txBox="true"/>
          <p:nvPr/>
        </p:nvSpPr>
        <p:spPr>
          <a:xfrm rot="0">
            <a:off x="1743877" y="1410336"/>
            <a:ext cx="6704120" cy="5673725"/>
          </a:xfrm>
          <a:prstGeom prst="rect">
            <a:avLst/>
          </a:prstGeom>
        </p:spPr>
        <p:txBody>
          <a:bodyPr anchor="t" rtlCol="false" tIns="0" lIns="0" bIns="0" rIns="0">
            <a:spAutoFit/>
          </a:bodyPr>
          <a:lstStyle/>
          <a:p>
            <a:pPr algn="ctr">
              <a:lnSpc>
                <a:spcPts val="2499"/>
              </a:lnSpc>
            </a:pPr>
            <a:r>
              <a:rPr lang="en-US" sz="2499">
                <a:solidFill>
                  <a:srgbClr val="FFFFFF"/>
                </a:solidFill>
                <a:latin typeface="KG Primary Penmanship"/>
                <a:ea typeface="KG Primary Penmanship"/>
                <a:cs typeface="KG Primary Penmanship"/>
                <a:sym typeface="KG Primary Penmanship"/>
              </a:rPr>
              <a:t>The Georgia Standards of Excellence provide a consistent framework to prepare students for success in college and/or the 21st century workplace.</a:t>
            </a:r>
          </a:p>
          <a:p>
            <a:pPr algn="l">
              <a:lnSpc>
                <a:spcPts val="2499"/>
              </a:lnSpc>
            </a:pPr>
          </a:p>
          <a:p>
            <a:pPr algn="l">
              <a:lnSpc>
                <a:spcPts val="2499"/>
              </a:lnSpc>
            </a:pPr>
            <a:r>
              <a:rPr lang="en-US" sz="2499">
                <a:solidFill>
                  <a:srgbClr val="FFFFFF"/>
                </a:solidFill>
                <a:latin typeface="KG Primary Penmanship"/>
                <a:ea typeface="KG Primary Penmanship"/>
                <a:cs typeface="KG Primary Penmanship"/>
                <a:sym typeface="KG Primary Penmanship"/>
              </a:rPr>
              <a:t>The performance standards provide clear expectations for instruction, assessment, and student work. </a:t>
            </a:r>
          </a:p>
          <a:p>
            <a:pPr algn="l">
              <a:lnSpc>
                <a:spcPts val="2499"/>
              </a:lnSpc>
            </a:pPr>
            <a:r>
              <a:rPr lang="en-US" sz="2499">
                <a:solidFill>
                  <a:srgbClr val="FFFFFF"/>
                </a:solidFill>
                <a:latin typeface="KG Primary Penmanship"/>
                <a:ea typeface="KG Primary Penmanship"/>
                <a:cs typeface="KG Primary Penmanship"/>
                <a:sym typeface="KG Primary Penmanship"/>
              </a:rPr>
              <a:t>The performance standards isolate and identify the skills needed to use the knowledge and skills to problem-solve, reason, communicate, and make connections with other information. </a:t>
            </a:r>
          </a:p>
          <a:p>
            <a:pPr algn="l">
              <a:lnSpc>
                <a:spcPts val="2499"/>
              </a:lnSpc>
            </a:pPr>
            <a:r>
              <a:rPr lang="en-US" sz="2499">
                <a:solidFill>
                  <a:srgbClr val="FFFFFF"/>
                </a:solidFill>
                <a:latin typeface="KG Primary Penmanship"/>
                <a:ea typeface="KG Primary Penmanship"/>
                <a:cs typeface="KG Primary Penmanship"/>
                <a:sym typeface="KG Primary Penmanship"/>
              </a:rPr>
              <a:t>They also tell the teacher how to assess the extent to which the student knows the material or can manipulate and apply the information. </a:t>
            </a:r>
          </a:p>
          <a:p>
            <a:pPr algn="l">
              <a:lnSpc>
                <a:spcPts val="2499"/>
              </a:lnSpc>
            </a:pPr>
            <a:r>
              <a:rPr lang="en-US" sz="2499">
                <a:solidFill>
                  <a:srgbClr val="FFFFFF"/>
                </a:solidFill>
                <a:latin typeface="KG Primary Penmanship"/>
                <a:ea typeface="KG Primary Penmanship"/>
                <a:cs typeface="KG Primary Penmanship"/>
                <a:sym typeface="KG Primary Penmanship"/>
              </a:rPr>
              <a:t>The performance standard incorporates the content standard, which simply tells the teacher what a student is expected to know (i.e., what concepts he or she is expected to master). </a:t>
            </a:r>
          </a:p>
          <a:p>
            <a:pPr algn="l">
              <a:lnSpc>
                <a:spcPts val="2499"/>
              </a:lnSpc>
            </a:pPr>
          </a:p>
        </p:txBody>
      </p:sp>
      <p:sp>
        <p:nvSpPr>
          <p:cNvPr name="Freeform 14" id="14"/>
          <p:cNvSpPr/>
          <p:nvPr/>
        </p:nvSpPr>
        <p:spPr>
          <a:xfrm flipH="true" flipV="false" rot="-288613">
            <a:off x="8016991" y="5671364"/>
            <a:ext cx="891574" cy="1175057"/>
          </a:xfrm>
          <a:custGeom>
            <a:avLst/>
            <a:gdLst/>
            <a:ahLst/>
            <a:cxnLst/>
            <a:rect r="r" b="b" t="t" l="l"/>
            <a:pathLst>
              <a:path h="1175057" w="891574">
                <a:moveTo>
                  <a:pt x="891574" y="0"/>
                </a:moveTo>
                <a:lnTo>
                  <a:pt x="0" y="0"/>
                </a:lnTo>
                <a:lnTo>
                  <a:pt x="0" y="1175057"/>
                </a:lnTo>
                <a:lnTo>
                  <a:pt x="891574" y="1175057"/>
                </a:lnTo>
                <a:lnTo>
                  <a:pt x="891574"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3131"/>
        </a:solidFill>
      </p:bgPr>
    </p:bg>
    <p:spTree>
      <p:nvGrpSpPr>
        <p:cNvPr id="1" name=""/>
        <p:cNvGrpSpPr/>
        <p:nvPr/>
      </p:nvGrpSpPr>
      <p:grpSpPr>
        <a:xfrm>
          <a:off x="0" y="0"/>
          <a:ext cx="0" cy="0"/>
          <a:chOff x="0" y="0"/>
          <a:chExt cx="0" cy="0"/>
        </a:xfrm>
      </p:grpSpPr>
      <p:sp>
        <p:nvSpPr>
          <p:cNvPr name="Freeform 2" id="2"/>
          <p:cNvSpPr/>
          <p:nvPr/>
        </p:nvSpPr>
        <p:spPr>
          <a:xfrm flipH="true" flipV="false" rot="-719945">
            <a:off x="-1025257" y="-270389"/>
            <a:ext cx="3286780" cy="1458508"/>
          </a:xfrm>
          <a:custGeom>
            <a:avLst/>
            <a:gdLst/>
            <a:ahLst/>
            <a:cxnLst/>
            <a:rect r="r" b="b" t="t" l="l"/>
            <a:pathLst>
              <a:path h="1458508" w="3286780">
                <a:moveTo>
                  <a:pt x="3286780" y="0"/>
                </a:moveTo>
                <a:lnTo>
                  <a:pt x="0" y="0"/>
                </a:lnTo>
                <a:lnTo>
                  <a:pt x="0" y="1458508"/>
                </a:lnTo>
                <a:lnTo>
                  <a:pt x="3286780" y="1458508"/>
                </a:lnTo>
                <a:lnTo>
                  <a:pt x="328678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702444" y="5819264"/>
            <a:ext cx="905833" cy="1528832"/>
          </a:xfrm>
          <a:custGeom>
            <a:avLst/>
            <a:gdLst/>
            <a:ahLst/>
            <a:cxnLst/>
            <a:rect r="r" b="b" t="t" l="l"/>
            <a:pathLst>
              <a:path h="1528832" w="905833">
                <a:moveTo>
                  <a:pt x="0" y="0"/>
                </a:moveTo>
                <a:lnTo>
                  <a:pt x="905833" y="0"/>
                </a:lnTo>
                <a:lnTo>
                  <a:pt x="905833" y="1528832"/>
                </a:lnTo>
                <a:lnTo>
                  <a:pt x="0" y="15288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377225" y="476171"/>
            <a:ext cx="1065869" cy="466318"/>
          </a:xfrm>
          <a:custGeom>
            <a:avLst/>
            <a:gdLst/>
            <a:ahLst/>
            <a:cxnLst/>
            <a:rect r="r" b="b" t="t" l="l"/>
            <a:pathLst>
              <a:path h="466318" w="1065869">
                <a:moveTo>
                  <a:pt x="0" y="0"/>
                </a:moveTo>
                <a:lnTo>
                  <a:pt x="1065870" y="0"/>
                </a:lnTo>
                <a:lnTo>
                  <a:pt x="1065870" y="466317"/>
                </a:lnTo>
                <a:lnTo>
                  <a:pt x="0" y="46631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5200037">
            <a:off x="8141527" y="655482"/>
            <a:ext cx="937770" cy="383314"/>
          </a:xfrm>
          <a:custGeom>
            <a:avLst/>
            <a:gdLst/>
            <a:ahLst/>
            <a:cxnLst/>
            <a:rect r="r" b="b" t="t" l="l"/>
            <a:pathLst>
              <a:path h="383314" w="937770">
                <a:moveTo>
                  <a:pt x="0" y="0"/>
                </a:moveTo>
                <a:lnTo>
                  <a:pt x="937770" y="0"/>
                </a:lnTo>
                <a:lnTo>
                  <a:pt x="937770" y="383314"/>
                </a:lnTo>
                <a:lnTo>
                  <a:pt x="0" y="38331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8904024" y="1851102"/>
            <a:ext cx="463689" cy="488094"/>
          </a:xfrm>
          <a:custGeom>
            <a:avLst/>
            <a:gdLst/>
            <a:ahLst/>
            <a:cxnLst/>
            <a:rect r="r" b="b" t="t" l="l"/>
            <a:pathLst>
              <a:path h="488094" w="463689">
                <a:moveTo>
                  <a:pt x="0" y="0"/>
                </a:moveTo>
                <a:lnTo>
                  <a:pt x="463690" y="0"/>
                </a:lnTo>
                <a:lnTo>
                  <a:pt x="463690" y="488093"/>
                </a:lnTo>
                <a:lnTo>
                  <a:pt x="0" y="48809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930731" y="6128482"/>
            <a:ext cx="463689" cy="488094"/>
          </a:xfrm>
          <a:custGeom>
            <a:avLst/>
            <a:gdLst/>
            <a:ahLst/>
            <a:cxnLst/>
            <a:rect r="r" b="b" t="t" l="l"/>
            <a:pathLst>
              <a:path h="488094" w="463689">
                <a:moveTo>
                  <a:pt x="0" y="0"/>
                </a:moveTo>
                <a:lnTo>
                  <a:pt x="463689" y="0"/>
                </a:lnTo>
                <a:lnTo>
                  <a:pt x="463689" y="488094"/>
                </a:lnTo>
                <a:lnTo>
                  <a:pt x="0" y="48809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7725960" y="3169450"/>
            <a:ext cx="1296120" cy="2570638"/>
          </a:xfrm>
          <a:custGeom>
            <a:avLst/>
            <a:gdLst/>
            <a:ahLst/>
            <a:cxnLst/>
            <a:rect r="r" b="b" t="t" l="l"/>
            <a:pathLst>
              <a:path h="2570638" w="1296120">
                <a:moveTo>
                  <a:pt x="0" y="0"/>
                </a:moveTo>
                <a:lnTo>
                  <a:pt x="1296120" y="0"/>
                </a:lnTo>
                <a:lnTo>
                  <a:pt x="1296120" y="2570638"/>
                </a:lnTo>
                <a:lnTo>
                  <a:pt x="0" y="2570638"/>
                </a:lnTo>
                <a:lnTo>
                  <a:pt x="0" y="0"/>
                </a:lnTo>
                <a:close/>
              </a:path>
            </a:pathLst>
          </a:custGeom>
          <a:blipFill>
            <a:blip r:embed="rId12"/>
            <a:stretch>
              <a:fillRect l="0" t="0" r="0" b="0"/>
            </a:stretch>
          </a:blipFill>
        </p:spPr>
      </p:sp>
      <p:sp>
        <p:nvSpPr>
          <p:cNvPr name="Freeform 9" id="9"/>
          <p:cNvSpPr/>
          <p:nvPr/>
        </p:nvSpPr>
        <p:spPr>
          <a:xfrm flipH="false" flipV="false" rot="-1908890">
            <a:off x="416126" y="2667065"/>
            <a:ext cx="1927241" cy="2397812"/>
          </a:xfrm>
          <a:custGeom>
            <a:avLst/>
            <a:gdLst/>
            <a:ahLst/>
            <a:cxnLst/>
            <a:rect r="r" b="b" t="t" l="l"/>
            <a:pathLst>
              <a:path h="2397812" w="1927241">
                <a:moveTo>
                  <a:pt x="0" y="0"/>
                </a:moveTo>
                <a:lnTo>
                  <a:pt x="1927241" y="0"/>
                </a:lnTo>
                <a:lnTo>
                  <a:pt x="1927241" y="2397811"/>
                </a:lnTo>
                <a:lnTo>
                  <a:pt x="0" y="2397811"/>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0" id="10"/>
          <p:cNvSpPr/>
          <p:nvPr/>
        </p:nvSpPr>
        <p:spPr>
          <a:xfrm flipH="false" flipV="false" rot="1502193">
            <a:off x="5444113" y="-93734"/>
            <a:ext cx="1714070" cy="1650507"/>
          </a:xfrm>
          <a:custGeom>
            <a:avLst/>
            <a:gdLst/>
            <a:ahLst/>
            <a:cxnLst/>
            <a:rect r="r" b="b" t="t" l="l"/>
            <a:pathLst>
              <a:path h="1650507" w="1714070">
                <a:moveTo>
                  <a:pt x="0" y="0"/>
                </a:moveTo>
                <a:lnTo>
                  <a:pt x="1714071" y="0"/>
                </a:lnTo>
                <a:lnTo>
                  <a:pt x="1714071" y="1650508"/>
                </a:lnTo>
                <a:lnTo>
                  <a:pt x="0" y="1650508"/>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11" id="11"/>
          <p:cNvSpPr txBox="true"/>
          <p:nvPr/>
        </p:nvSpPr>
        <p:spPr>
          <a:xfrm rot="0">
            <a:off x="1930731" y="2318551"/>
            <a:ext cx="6103062" cy="1825624"/>
          </a:xfrm>
          <a:prstGeom prst="rect">
            <a:avLst/>
          </a:prstGeom>
        </p:spPr>
        <p:txBody>
          <a:bodyPr anchor="t" rtlCol="false" tIns="0" lIns="0" bIns="0" rIns="0">
            <a:spAutoFit/>
          </a:bodyPr>
          <a:lstStyle/>
          <a:p>
            <a:pPr algn="ctr">
              <a:lnSpc>
                <a:spcPts val="6999"/>
              </a:lnSpc>
            </a:pPr>
            <a:r>
              <a:rPr lang="en-US" sz="6999" u="sng">
                <a:solidFill>
                  <a:srgbClr val="004AAD"/>
                </a:solidFill>
                <a:latin typeface="StoryBook Rough"/>
                <a:ea typeface="StoryBook Rough"/>
                <a:cs typeface="StoryBook Rough"/>
                <a:sym typeface="StoryBook Rough"/>
                <a:hlinkClick r:id="rId17" tooltip="https://www.niche.com/k12/c-b-watson-primary-school-warner-robins-ga/"/>
              </a:rPr>
              <a:t>SCHOOL CLIMATE RATING</a:t>
            </a:r>
          </a:p>
        </p:txBody>
      </p:sp>
      <p:sp>
        <p:nvSpPr>
          <p:cNvPr name="Freeform 12" id="12"/>
          <p:cNvSpPr/>
          <p:nvPr/>
        </p:nvSpPr>
        <p:spPr>
          <a:xfrm flipH="false" flipV="false" rot="0">
            <a:off x="3665746" y="4904652"/>
            <a:ext cx="463689" cy="488094"/>
          </a:xfrm>
          <a:custGeom>
            <a:avLst/>
            <a:gdLst/>
            <a:ahLst/>
            <a:cxnLst/>
            <a:rect r="r" b="b" t="t" l="l"/>
            <a:pathLst>
              <a:path h="488094" w="463689">
                <a:moveTo>
                  <a:pt x="0" y="0"/>
                </a:moveTo>
                <a:lnTo>
                  <a:pt x="463689" y="0"/>
                </a:lnTo>
                <a:lnTo>
                  <a:pt x="463689" y="488094"/>
                </a:lnTo>
                <a:lnTo>
                  <a:pt x="0" y="488094"/>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3" id="13"/>
          <p:cNvSpPr/>
          <p:nvPr/>
        </p:nvSpPr>
        <p:spPr>
          <a:xfrm flipH="false" flipV="false" rot="0">
            <a:off x="8829003" y="6339633"/>
            <a:ext cx="463689" cy="488094"/>
          </a:xfrm>
          <a:custGeom>
            <a:avLst/>
            <a:gdLst/>
            <a:ahLst/>
            <a:cxnLst/>
            <a:rect r="r" b="b" t="t" l="l"/>
            <a:pathLst>
              <a:path h="488094" w="463689">
                <a:moveTo>
                  <a:pt x="0" y="0"/>
                </a:moveTo>
                <a:lnTo>
                  <a:pt x="463689" y="0"/>
                </a:lnTo>
                <a:lnTo>
                  <a:pt x="463689" y="488094"/>
                </a:lnTo>
                <a:lnTo>
                  <a:pt x="0" y="488094"/>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4" id="14"/>
          <p:cNvSpPr/>
          <p:nvPr/>
        </p:nvSpPr>
        <p:spPr>
          <a:xfrm flipH="false" flipV="false" rot="0">
            <a:off x="4982262" y="6372529"/>
            <a:ext cx="463689" cy="488094"/>
          </a:xfrm>
          <a:custGeom>
            <a:avLst/>
            <a:gdLst/>
            <a:ahLst/>
            <a:cxnLst/>
            <a:rect r="r" b="b" t="t" l="l"/>
            <a:pathLst>
              <a:path h="488094" w="463689">
                <a:moveTo>
                  <a:pt x="0" y="0"/>
                </a:moveTo>
                <a:lnTo>
                  <a:pt x="463689" y="0"/>
                </a:lnTo>
                <a:lnTo>
                  <a:pt x="463689" y="488094"/>
                </a:lnTo>
                <a:lnTo>
                  <a:pt x="0" y="48809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9E9E9"/>
        </a:solidFill>
      </p:bgPr>
    </p:bg>
    <p:spTree>
      <p:nvGrpSpPr>
        <p:cNvPr id="1" name=""/>
        <p:cNvGrpSpPr/>
        <p:nvPr/>
      </p:nvGrpSpPr>
      <p:grpSpPr>
        <a:xfrm>
          <a:off x="0" y="0"/>
          <a:ext cx="0" cy="0"/>
          <a:chOff x="0" y="0"/>
          <a:chExt cx="0" cy="0"/>
        </a:xfrm>
      </p:grpSpPr>
      <p:sp>
        <p:nvSpPr>
          <p:cNvPr name="Freeform 2" id="2"/>
          <p:cNvSpPr/>
          <p:nvPr/>
        </p:nvSpPr>
        <p:spPr>
          <a:xfrm flipH="false" flipV="false" rot="2545988">
            <a:off x="7159886" y="-359772"/>
            <a:ext cx="2982743" cy="1323592"/>
          </a:xfrm>
          <a:custGeom>
            <a:avLst/>
            <a:gdLst/>
            <a:ahLst/>
            <a:cxnLst/>
            <a:rect r="r" b="b" t="t" l="l"/>
            <a:pathLst>
              <a:path h="1323592" w="2982743">
                <a:moveTo>
                  <a:pt x="0" y="0"/>
                </a:moveTo>
                <a:lnTo>
                  <a:pt x="2982742" y="0"/>
                </a:lnTo>
                <a:lnTo>
                  <a:pt x="2982742" y="1323592"/>
                </a:lnTo>
                <a:lnTo>
                  <a:pt x="0" y="13235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514771">
            <a:off x="-521759" y="6144973"/>
            <a:ext cx="2982743" cy="1323592"/>
          </a:xfrm>
          <a:custGeom>
            <a:avLst/>
            <a:gdLst/>
            <a:ahLst/>
            <a:cxnLst/>
            <a:rect r="r" b="b" t="t" l="l"/>
            <a:pathLst>
              <a:path h="1323592" w="2982743">
                <a:moveTo>
                  <a:pt x="0" y="0"/>
                </a:moveTo>
                <a:lnTo>
                  <a:pt x="2982743" y="0"/>
                </a:lnTo>
                <a:lnTo>
                  <a:pt x="2982743" y="1323592"/>
                </a:lnTo>
                <a:lnTo>
                  <a:pt x="0" y="13235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731520" y="1525473"/>
            <a:ext cx="3614681" cy="4762419"/>
            <a:chOff x="0" y="0"/>
            <a:chExt cx="4678495" cy="6164017"/>
          </a:xfrm>
        </p:grpSpPr>
        <p:sp>
          <p:nvSpPr>
            <p:cNvPr name="Freeform 5" id="5"/>
            <p:cNvSpPr/>
            <p:nvPr/>
          </p:nvSpPr>
          <p:spPr>
            <a:xfrm flipH="false" flipV="false" rot="0">
              <a:off x="0" y="5859217"/>
              <a:ext cx="4678495" cy="304800"/>
            </a:xfrm>
            <a:custGeom>
              <a:avLst/>
              <a:gdLst/>
              <a:ahLst/>
              <a:cxnLst/>
              <a:rect r="r" b="b" t="t" l="l"/>
              <a:pathLst>
                <a:path h="304800" w="4678495">
                  <a:moveTo>
                    <a:pt x="4373695" y="0"/>
                  </a:moveTo>
                  <a:lnTo>
                    <a:pt x="304800" y="0"/>
                  </a:lnTo>
                  <a:lnTo>
                    <a:pt x="0" y="0"/>
                  </a:lnTo>
                  <a:lnTo>
                    <a:pt x="304800" y="304800"/>
                  </a:lnTo>
                  <a:lnTo>
                    <a:pt x="4373695" y="304800"/>
                  </a:lnTo>
                  <a:lnTo>
                    <a:pt x="4678495" y="304800"/>
                  </a:lnTo>
                  <a:close/>
                </a:path>
              </a:pathLst>
            </a:custGeom>
            <a:solidFill>
              <a:srgbClr val="B99C8C"/>
            </a:solidFill>
          </p:spPr>
        </p:sp>
        <p:sp>
          <p:nvSpPr>
            <p:cNvPr name="Freeform 6" id="6"/>
            <p:cNvSpPr/>
            <p:nvPr/>
          </p:nvSpPr>
          <p:spPr>
            <a:xfrm flipH="false" flipV="false" rot="0">
              <a:off x="4373695" y="1270"/>
              <a:ext cx="304800" cy="6162747"/>
            </a:xfrm>
            <a:custGeom>
              <a:avLst/>
              <a:gdLst/>
              <a:ahLst/>
              <a:cxnLst/>
              <a:rect r="r" b="b" t="t" l="l"/>
              <a:pathLst>
                <a:path h="6162747" w="304800">
                  <a:moveTo>
                    <a:pt x="304800" y="303530"/>
                  </a:moveTo>
                  <a:lnTo>
                    <a:pt x="0" y="0"/>
                  </a:lnTo>
                  <a:lnTo>
                    <a:pt x="0" y="303530"/>
                  </a:lnTo>
                  <a:lnTo>
                    <a:pt x="0" y="5857947"/>
                  </a:lnTo>
                  <a:lnTo>
                    <a:pt x="304800" y="6162747"/>
                  </a:lnTo>
                  <a:lnTo>
                    <a:pt x="304800" y="5857947"/>
                  </a:lnTo>
                  <a:close/>
                </a:path>
              </a:pathLst>
            </a:custGeom>
            <a:solidFill>
              <a:srgbClr val="E1D0C7"/>
            </a:solidFill>
          </p:spPr>
        </p:sp>
        <p:sp>
          <p:nvSpPr>
            <p:cNvPr name="Freeform 7" id="7"/>
            <p:cNvSpPr/>
            <p:nvPr/>
          </p:nvSpPr>
          <p:spPr>
            <a:xfrm flipH="false" flipV="false" rot="0">
              <a:off x="0" y="0"/>
              <a:ext cx="4373695" cy="5859217"/>
            </a:xfrm>
            <a:custGeom>
              <a:avLst/>
              <a:gdLst/>
              <a:ahLst/>
              <a:cxnLst/>
              <a:rect r="r" b="b" t="t" l="l"/>
              <a:pathLst>
                <a:path h="5859217" w="4373695">
                  <a:moveTo>
                    <a:pt x="304800" y="0"/>
                  </a:moveTo>
                  <a:lnTo>
                    <a:pt x="0" y="0"/>
                  </a:lnTo>
                  <a:lnTo>
                    <a:pt x="0" y="304800"/>
                  </a:lnTo>
                  <a:lnTo>
                    <a:pt x="0" y="5859217"/>
                  </a:lnTo>
                  <a:lnTo>
                    <a:pt x="152400" y="5859217"/>
                  </a:lnTo>
                  <a:lnTo>
                    <a:pt x="304800" y="5859217"/>
                  </a:lnTo>
                  <a:lnTo>
                    <a:pt x="4373695" y="5859217"/>
                  </a:lnTo>
                  <a:lnTo>
                    <a:pt x="4373695" y="304800"/>
                  </a:lnTo>
                  <a:lnTo>
                    <a:pt x="4373695" y="241300"/>
                  </a:lnTo>
                  <a:lnTo>
                    <a:pt x="4373695" y="1270"/>
                  </a:lnTo>
                  <a:lnTo>
                    <a:pt x="4373695" y="0"/>
                  </a:lnTo>
                  <a:close/>
                </a:path>
              </a:pathLst>
            </a:custGeom>
            <a:solidFill>
              <a:srgbClr val="004AAD"/>
            </a:solidFill>
          </p:spPr>
        </p:sp>
      </p:grpSp>
      <p:grpSp>
        <p:nvGrpSpPr>
          <p:cNvPr name="Group 8" id="8"/>
          <p:cNvGrpSpPr/>
          <p:nvPr/>
        </p:nvGrpSpPr>
        <p:grpSpPr>
          <a:xfrm rot="0">
            <a:off x="907642" y="2627275"/>
            <a:ext cx="3021100" cy="3021100"/>
            <a:chOff x="0" y="0"/>
            <a:chExt cx="6350000" cy="6350000"/>
          </a:xfrm>
        </p:grpSpPr>
        <p:sp>
          <p:nvSpPr>
            <p:cNvPr name="Freeform 9" id="9"/>
            <p:cNvSpPr/>
            <p:nvPr/>
          </p:nvSpPr>
          <p:spPr>
            <a:xfrm flipH="false" flipV="false" rot="0">
              <a:off x="0" y="0"/>
              <a:ext cx="6350000" cy="6351270"/>
            </a:xfrm>
            <a:custGeom>
              <a:avLst/>
              <a:gdLst/>
              <a:ahLst/>
              <a:cxnLst/>
              <a:rect r="r" b="b" t="t" l="l"/>
              <a:pathLst>
                <a:path h="6351270" w="6350000">
                  <a:moveTo>
                    <a:pt x="0" y="5955030"/>
                  </a:moveTo>
                  <a:lnTo>
                    <a:pt x="0" y="394970"/>
                  </a:lnTo>
                  <a:cubicBezTo>
                    <a:pt x="0" y="176530"/>
                    <a:pt x="176530" y="0"/>
                    <a:pt x="394970" y="0"/>
                  </a:cubicBezTo>
                  <a:lnTo>
                    <a:pt x="5956300" y="0"/>
                  </a:lnTo>
                  <a:cubicBezTo>
                    <a:pt x="6173470" y="0"/>
                    <a:pt x="6350000" y="176530"/>
                    <a:pt x="6350000" y="394970"/>
                  </a:cubicBezTo>
                  <a:lnTo>
                    <a:pt x="6350000" y="5956300"/>
                  </a:lnTo>
                  <a:cubicBezTo>
                    <a:pt x="6350000" y="6174740"/>
                    <a:pt x="6173470" y="6351270"/>
                    <a:pt x="5955030" y="6351270"/>
                  </a:cubicBezTo>
                  <a:lnTo>
                    <a:pt x="394970" y="6351270"/>
                  </a:lnTo>
                  <a:cubicBezTo>
                    <a:pt x="176530" y="6350000"/>
                    <a:pt x="0" y="6173470"/>
                    <a:pt x="0" y="5955030"/>
                  </a:cubicBezTo>
                  <a:close/>
                </a:path>
              </a:pathLst>
            </a:custGeom>
            <a:blipFill>
              <a:blip r:embed="rId4"/>
              <a:stretch>
                <a:fillRect l="-15317" t="0" r="-99274" b="-38652"/>
              </a:stretch>
            </a:blipFill>
          </p:spPr>
        </p:sp>
      </p:grpSp>
      <p:sp>
        <p:nvSpPr>
          <p:cNvPr name="Freeform 10" id="10"/>
          <p:cNvSpPr/>
          <p:nvPr/>
        </p:nvSpPr>
        <p:spPr>
          <a:xfrm flipH="false" flipV="false" rot="-193094">
            <a:off x="988247" y="768889"/>
            <a:ext cx="1429945" cy="1513169"/>
          </a:xfrm>
          <a:custGeom>
            <a:avLst/>
            <a:gdLst/>
            <a:ahLst/>
            <a:cxnLst/>
            <a:rect r="r" b="b" t="t" l="l"/>
            <a:pathLst>
              <a:path h="1513169" w="1429945">
                <a:moveTo>
                  <a:pt x="0" y="0"/>
                </a:moveTo>
                <a:lnTo>
                  <a:pt x="1429945" y="0"/>
                </a:lnTo>
                <a:lnTo>
                  <a:pt x="1429945" y="1513169"/>
                </a:lnTo>
                <a:lnTo>
                  <a:pt x="0" y="151316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589603">
            <a:off x="1636685" y="1017115"/>
            <a:ext cx="225068" cy="1011542"/>
          </a:xfrm>
          <a:custGeom>
            <a:avLst/>
            <a:gdLst/>
            <a:ahLst/>
            <a:cxnLst/>
            <a:rect r="r" b="b" t="t" l="l"/>
            <a:pathLst>
              <a:path h="1011542" w="225068">
                <a:moveTo>
                  <a:pt x="0" y="0"/>
                </a:moveTo>
                <a:lnTo>
                  <a:pt x="225068" y="0"/>
                </a:lnTo>
                <a:lnTo>
                  <a:pt x="225068" y="1011543"/>
                </a:lnTo>
                <a:lnTo>
                  <a:pt x="0" y="101154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3205915" y="1249029"/>
            <a:ext cx="520329" cy="547715"/>
          </a:xfrm>
          <a:custGeom>
            <a:avLst/>
            <a:gdLst/>
            <a:ahLst/>
            <a:cxnLst/>
            <a:rect r="r" b="b" t="t" l="l"/>
            <a:pathLst>
              <a:path h="547715" w="520329">
                <a:moveTo>
                  <a:pt x="0" y="0"/>
                </a:moveTo>
                <a:lnTo>
                  <a:pt x="520329" y="0"/>
                </a:lnTo>
                <a:lnTo>
                  <a:pt x="520329" y="547715"/>
                </a:lnTo>
                <a:lnTo>
                  <a:pt x="0" y="54771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2227385" y="-59071"/>
            <a:ext cx="5065222" cy="1308100"/>
          </a:xfrm>
          <a:prstGeom prst="rect">
            <a:avLst/>
          </a:prstGeom>
        </p:spPr>
        <p:txBody>
          <a:bodyPr anchor="t" rtlCol="false" tIns="0" lIns="0" bIns="0" rIns="0">
            <a:spAutoFit/>
          </a:bodyPr>
          <a:lstStyle/>
          <a:p>
            <a:pPr algn="ctr">
              <a:lnSpc>
                <a:spcPts val="5000"/>
              </a:lnSpc>
            </a:pPr>
            <a:r>
              <a:rPr lang="en-US" sz="5000">
                <a:solidFill>
                  <a:srgbClr val="FF3131"/>
                </a:solidFill>
                <a:latin typeface="StoryBook Rough"/>
                <a:ea typeface="StoryBook Rough"/>
                <a:cs typeface="StoryBook Rough"/>
                <a:sym typeface="StoryBook Rough"/>
              </a:rPr>
              <a:t>WHAT TEST WIL L MY KID TAKE?</a:t>
            </a:r>
          </a:p>
        </p:txBody>
      </p:sp>
      <p:sp>
        <p:nvSpPr>
          <p:cNvPr name="TextBox 14" id="14"/>
          <p:cNvSpPr txBox="true"/>
          <p:nvPr/>
        </p:nvSpPr>
        <p:spPr>
          <a:xfrm rot="0">
            <a:off x="4489938" y="1551462"/>
            <a:ext cx="5041130" cy="2514515"/>
          </a:xfrm>
          <a:prstGeom prst="rect">
            <a:avLst/>
          </a:prstGeom>
        </p:spPr>
        <p:txBody>
          <a:bodyPr anchor="t" rtlCol="false" tIns="0" lIns="0" bIns="0" rIns="0">
            <a:spAutoFit/>
          </a:bodyPr>
          <a:lstStyle/>
          <a:p>
            <a:pPr algn="l">
              <a:lnSpc>
                <a:spcPts val="2246"/>
              </a:lnSpc>
            </a:pPr>
            <a:r>
              <a:rPr lang="en-US" sz="2246">
                <a:solidFill>
                  <a:srgbClr val="FF3131"/>
                </a:solidFill>
                <a:latin typeface="KG Primary Penmanship"/>
                <a:ea typeface="KG Primary Penmanship"/>
                <a:cs typeface="KG Primary Penmanship"/>
                <a:sym typeface="KG Primary Penmanship"/>
              </a:rPr>
              <a:t>The Georgia student assessment program is designed to measure student achievement relative to the state-mandated content standards, to identify students failing to achieve mastery of content, to provide teachers with diagnostic information, and to assist school systems in identifying strengths and weaknesses in order to establish priorities in planning educational programs. </a:t>
            </a:r>
          </a:p>
          <a:p>
            <a:pPr algn="l">
              <a:lnSpc>
                <a:spcPts val="2246"/>
              </a:lnSpc>
            </a:pPr>
          </a:p>
        </p:txBody>
      </p:sp>
      <p:sp>
        <p:nvSpPr>
          <p:cNvPr name="TextBox 15" id="15"/>
          <p:cNvSpPr txBox="true"/>
          <p:nvPr/>
        </p:nvSpPr>
        <p:spPr>
          <a:xfrm rot="0">
            <a:off x="4759996" y="3954308"/>
            <a:ext cx="4577827" cy="2821980"/>
          </a:xfrm>
          <a:prstGeom prst="rect">
            <a:avLst/>
          </a:prstGeom>
        </p:spPr>
        <p:txBody>
          <a:bodyPr anchor="t" rtlCol="false" tIns="0" lIns="0" bIns="0" rIns="0">
            <a:spAutoFit/>
          </a:bodyPr>
          <a:lstStyle/>
          <a:p>
            <a:pPr algn="l" marL="599464" indent="-299732" lvl="1">
              <a:lnSpc>
                <a:spcPts val="2776"/>
              </a:lnSpc>
              <a:buFont typeface="Arial"/>
              <a:buChar char="•"/>
            </a:pPr>
            <a:r>
              <a:rPr lang="en-US" sz="2776">
                <a:solidFill>
                  <a:srgbClr val="004AAD"/>
                </a:solidFill>
                <a:latin typeface="StoryBook Rough"/>
                <a:ea typeface="StoryBook Rough"/>
                <a:cs typeface="StoryBook Rough"/>
                <a:sym typeface="StoryBook Rough"/>
              </a:rPr>
              <a:t>PRIMARY ASSESSMENTS</a:t>
            </a:r>
          </a:p>
          <a:p>
            <a:pPr algn="l" marL="600199" indent="-300100" lvl="1">
              <a:lnSpc>
                <a:spcPts val="2779"/>
              </a:lnSpc>
              <a:buFont typeface="Arial"/>
              <a:buChar char="•"/>
            </a:pPr>
            <a:r>
              <a:rPr lang="en-US" sz="2779">
                <a:solidFill>
                  <a:srgbClr val="004AAD"/>
                </a:solidFill>
                <a:latin typeface="StoryBook Rough"/>
                <a:ea typeface="StoryBook Rough"/>
                <a:cs typeface="StoryBook Rough"/>
                <a:sym typeface="StoryBook Rough"/>
                <a:hlinkClick r:id="rId11" tooltip="http://www.gadoe.org/Curriculum-Instruction-and-Assessment/Assessment/Pages/CRCT.aspx"/>
              </a:rPr>
              <a:t>MAP</a:t>
            </a:r>
          </a:p>
          <a:p>
            <a:pPr algn="l" marL="600199" indent="-300100" lvl="1">
              <a:lnSpc>
                <a:spcPts val="2779"/>
              </a:lnSpc>
              <a:buFont typeface="Arial"/>
              <a:buChar char="•"/>
            </a:pPr>
            <a:r>
              <a:rPr lang="en-US" sz="2779">
                <a:solidFill>
                  <a:srgbClr val="004AAD"/>
                </a:solidFill>
                <a:latin typeface="StoryBook Rough"/>
                <a:ea typeface="StoryBook Rough"/>
                <a:cs typeface="StoryBook Rough"/>
                <a:sym typeface="StoryBook Rough"/>
                <a:hlinkClick r:id="rId12" tooltip="http://www.gadoe.org/Curriculum-Instruction-and-Assessment/Assessment/Pages/ACCESS-for-ELLs.aspx"/>
              </a:rPr>
              <a:t>ACCESS for ells </a:t>
            </a:r>
            <a:r>
              <a:rPr lang="en-US" sz="2779">
                <a:solidFill>
                  <a:srgbClr val="004AAD"/>
                </a:solidFill>
                <a:latin typeface="StoryBook Rough"/>
                <a:ea typeface="StoryBook Rough"/>
                <a:cs typeface="StoryBook Rough"/>
                <a:sym typeface="StoryBook Rough"/>
              </a:rPr>
              <a:t>(ESOL students)</a:t>
            </a:r>
          </a:p>
          <a:p>
            <a:pPr algn="l" marL="600199" indent="-300100" lvl="1">
              <a:lnSpc>
                <a:spcPts val="2779"/>
              </a:lnSpc>
              <a:buFont typeface="Arial"/>
              <a:buChar char="•"/>
            </a:pPr>
            <a:r>
              <a:rPr lang="en-US" sz="2779">
                <a:solidFill>
                  <a:srgbClr val="004AAD"/>
                </a:solidFill>
                <a:latin typeface="StoryBook Rough"/>
                <a:ea typeface="StoryBook Rough"/>
                <a:cs typeface="StoryBook Rough"/>
                <a:sym typeface="StoryBook Rough"/>
                <a:hlinkClick r:id="rId13" tooltip="http://www.gadoe.org/Curriculum-Instruction-and-Assessment/Assessment/Pages/GKIDS.aspx"/>
              </a:rPr>
              <a:t>Georgia kindergarten inventory of developing skills (GKIDS) </a:t>
            </a:r>
          </a:p>
          <a:p>
            <a:pPr algn="l">
              <a:lnSpc>
                <a:spcPts val="2676"/>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DAGNFnU_CLA</dc:identifier>
  <dcterms:modified xsi:type="dcterms:W3CDTF">2011-08-01T06:04:30Z</dcterms:modified>
  <cp:revision>1</cp:revision>
  <dc:title>Updated 24-25Title 1 Presentation</dc:title>
</cp:coreProperties>
</file>