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Architects Daughter" panose="020B0604020202020204" charset="0"/>
      <p:regular r:id="rId21"/>
    </p:embeddedFon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Victoria.quattlebaum@hcbe.ne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Megan.worthington@hcbe.ne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s://mumsgather.blogspot.com/2018/07/children-deprived-of-computer-lesson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876300" y="1143000"/>
            <a:ext cx="7391400"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0" i="0" u="none" strike="noStrike" cap="none">
                <a:solidFill>
                  <a:srgbClr val="0F243E"/>
                </a:solidFill>
                <a:latin typeface="Arial"/>
                <a:ea typeface="Arial"/>
                <a:cs typeface="Arial"/>
                <a:sym typeface="Arial"/>
              </a:rPr>
              <a:t>Welcome!! </a:t>
            </a:r>
            <a:endParaRPr sz="66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6600" b="0" i="0" u="none" strike="noStrike" cap="none">
                <a:solidFill>
                  <a:srgbClr val="0F243E"/>
                </a:solidFill>
                <a:latin typeface="Arial"/>
                <a:ea typeface="Arial"/>
                <a:cs typeface="Arial"/>
                <a:sym typeface="Arial"/>
              </a:rPr>
              <a:t>OPEN HOUSE</a:t>
            </a:r>
            <a:endParaRPr/>
          </a:p>
        </p:txBody>
      </p:sp>
      <p:sp>
        <p:nvSpPr>
          <p:cNvPr id="85" name="Google Shape;85;p13"/>
          <p:cNvSpPr/>
          <p:nvPr/>
        </p:nvSpPr>
        <p:spPr>
          <a:xfrm>
            <a:off x="818791" y="3343275"/>
            <a:ext cx="7505700" cy="20005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i="0" u="none" strike="noStrike" cap="none">
                <a:solidFill>
                  <a:schemeClr val="dk2"/>
                </a:solidFill>
                <a:latin typeface="Century Gothic"/>
                <a:ea typeface="Century Gothic"/>
                <a:cs typeface="Century Gothic"/>
                <a:sym typeface="Century Gothic"/>
              </a:rPr>
              <a:t>2021-2022</a:t>
            </a:r>
            <a:endParaRPr/>
          </a:p>
          <a:p>
            <a:pPr marL="0" marR="0" lvl="0" indent="0" algn="ctr" rtl="0">
              <a:spcBef>
                <a:spcPts val="0"/>
              </a:spcBef>
              <a:spcAft>
                <a:spcPts val="0"/>
              </a:spcAft>
              <a:buNone/>
            </a:pPr>
            <a:r>
              <a:rPr lang="en-US" sz="4800" b="1" i="0" u="none" strike="noStrike" cap="none">
                <a:solidFill>
                  <a:schemeClr val="accent1"/>
                </a:solidFill>
                <a:latin typeface="Century Gothic"/>
                <a:ea typeface="Century Gothic"/>
                <a:cs typeface="Century Gothic"/>
                <a:sym typeface="Century Gothic"/>
              </a:rPr>
              <a:t>4th Grade</a:t>
            </a:r>
            <a:endParaRPr/>
          </a:p>
          <a:p>
            <a:pPr marL="0" marR="0" lvl="0" indent="0" algn="ctr" rtl="0">
              <a:spcBef>
                <a:spcPts val="0"/>
              </a:spcBef>
              <a:spcAft>
                <a:spcPts val="0"/>
              </a:spcAft>
              <a:buNone/>
            </a:pPr>
            <a:r>
              <a:rPr lang="en-US" sz="2800" b="1" i="0" u="none" strike="noStrike" cap="none">
                <a:solidFill>
                  <a:schemeClr val="accent1"/>
                </a:solidFill>
                <a:latin typeface="Century Gothic"/>
                <a:ea typeface="Century Gothic"/>
                <a:cs typeface="Century Gothic"/>
                <a:sym typeface="Century Gothic"/>
              </a:rPr>
              <a:t>Mrs. Quattlebaum and Mrs. Worthington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p:nvPr/>
        </p:nvSpPr>
        <p:spPr>
          <a:xfrm>
            <a:off x="3565975" y="914400"/>
            <a:ext cx="2012089"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Specials</a:t>
            </a:r>
            <a:endParaRPr/>
          </a:p>
        </p:txBody>
      </p:sp>
      <p:sp>
        <p:nvSpPr>
          <p:cNvPr id="149" name="Google Shape;149;p22"/>
          <p:cNvSpPr txBox="1"/>
          <p:nvPr/>
        </p:nvSpPr>
        <p:spPr>
          <a:xfrm>
            <a:off x="934083" y="1683841"/>
            <a:ext cx="7275871"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Our specials time is 9:55-10:45</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a:solidFill>
                  <a:schemeClr val="dk1"/>
                </a:solidFill>
                <a:latin typeface="Arial"/>
                <a:ea typeface="Arial"/>
                <a:cs typeface="Arial"/>
                <a:sym typeface="Arial"/>
              </a:rPr>
              <a:t>We will rotate weekly between:        Art, PE, Computer Lab, and Music.</a:t>
            </a:r>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r>
              <a:rPr lang="en-US" sz="3600">
                <a:solidFill>
                  <a:schemeClr val="dk1"/>
                </a:solidFill>
                <a:latin typeface="Arial"/>
                <a:ea typeface="Arial"/>
                <a:cs typeface="Arial"/>
                <a:sym typeface="Arial"/>
              </a:rPr>
              <a:t>If it is a P.E. week, they will need to make sure they wear tennis shoes or bring tennis shoes everyday!</a:t>
            </a:r>
            <a:endParaRPr/>
          </a:p>
        </p:txBody>
      </p:sp>
      <p:pic>
        <p:nvPicPr>
          <p:cNvPr id="150" name="Google Shape;150;p22" descr="Música y otros ingredientes: La escala musical"/>
          <p:cNvPicPr preferRelativeResize="0"/>
          <p:nvPr/>
        </p:nvPicPr>
        <p:blipFill rotWithShape="1">
          <a:blip r:embed="rId3">
            <a:alphaModFix/>
          </a:blip>
          <a:srcRect/>
          <a:stretch/>
        </p:blipFill>
        <p:spPr>
          <a:xfrm>
            <a:off x="1165156" y="642261"/>
            <a:ext cx="1084873" cy="1155455"/>
          </a:xfrm>
          <a:prstGeom prst="rect">
            <a:avLst/>
          </a:prstGeom>
          <a:noFill/>
          <a:ln>
            <a:noFill/>
          </a:ln>
        </p:spPr>
      </p:pic>
      <p:pic>
        <p:nvPicPr>
          <p:cNvPr id="151" name="Google Shape;151;p22" descr="File:Nuvola apps package graphics.svg - Wikipedia"/>
          <p:cNvPicPr preferRelativeResize="0"/>
          <p:nvPr/>
        </p:nvPicPr>
        <p:blipFill rotWithShape="1">
          <a:blip r:embed="rId4">
            <a:alphaModFix/>
          </a:blip>
          <a:srcRect/>
          <a:stretch/>
        </p:blipFill>
        <p:spPr>
          <a:xfrm>
            <a:off x="6743700" y="672301"/>
            <a:ext cx="1125415" cy="11254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p:nvPr/>
        </p:nvSpPr>
        <p:spPr>
          <a:xfrm>
            <a:off x="989013" y="914400"/>
            <a:ext cx="7343538"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Friday Binders</a:t>
            </a:r>
            <a:endParaRPr/>
          </a:p>
        </p:txBody>
      </p:sp>
      <p:sp>
        <p:nvSpPr>
          <p:cNvPr id="157" name="Google Shape;157;p23"/>
          <p:cNvSpPr txBox="1"/>
          <p:nvPr/>
        </p:nvSpPr>
        <p:spPr>
          <a:xfrm>
            <a:off x="689585" y="1600934"/>
            <a:ext cx="7814789" cy="50167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Every Friday your child’s graded papers will be sent home in the Friday Binder. Please make sure you take the time to look over your child’s work before you sign and return. Please leave all graded work in the binder until the end of the 9 weeks, then we will reorganize them in class.     </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Signed Friday Binders are due back on the following Monday so you child can earn a 4</a:t>
            </a:r>
            <a:r>
              <a:rPr lang="en-US" sz="2800" baseline="30000">
                <a:solidFill>
                  <a:schemeClr val="dk1"/>
                </a:solidFill>
                <a:latin typeface="Arial"/>
                <a:ea typeface="Arial"/>
                <a:cs typeface="Arial"/>
                <a:sym typeface="Arial"/>
              </a:rPr>
              <a:t>th</a:t>
            </a:r>
            <a:r>
              <a:rPr lang="en-US" sz="2800">
                <a:solidFill>
                  <a:schemeClr val="dk1"/>
                </a:solidFill>
                <a:latin typeface="Arial"/>
                <a:ea typeface="Arial"/>
                <a:cs typeface="Arial"/>
                <a:sym typeface="Arial"/>
              </a:rPr>
              <a:t> grade buck.</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endParaRPr sz="3200">
              <a:solidFill>
                <a:schemeClr val="dk1"/>
              </a:solidFill>
              <a:latin typeface="Arial"/>
              <a:ea typeface="Arial"/>
              <a:cs typeface="Arial"/>
              <a:sym typeface="Arial"/>
            </a:endParaRPr>
          </a:p>
          <a:p>
            <a:pPr marL="0" marR="0" lvl="0" indent="0" algn="ctr" rtl="0">
              <a:spcBef>
                <a:spcPts val="0"/>
              </a:spcBef>
              <a:spcAft>
                <a:spcPts val="0"/>
              </a:spcAft>
              <a:buNone/>
            </a:pPr>
            <a:endParaRPr sz="3200">
              <a:solidFill>
                <a:schemeClr val="dk1"/>
              </a:solidFill>
              <a:latin typeface="Arial"/>
              <a:ea typeface="Arial"/>
              <a:cs typeface="Arial"/>
              <a:sym typeface="Arial"/>
            </a:endParaRPr>
          </a:p>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p:nvPr/>
        </p:nvSpPr>
        <p:spPr>
          <a:xfrm>
            <a:off x="989013" y="914400"/>
            <a:ext cx="7343538"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AR</a:t>
            </a:r>
            <a:endParaRPr/>
          </a:p>
        </p:txBody>
      </p:sp>
      <p:sp>
        <p:nvSpPr>
          <p:cNvPr id="163" name="Google Shape;163;p24"/>
          <p:cNvSpPr txBox="1"/>
          <p:nvPr/>
        </p:nvSpPr>
        <p:spPr>
          <a:xfrm>
            <a:off x="757064" y="1442672"/>
            <a:ext cx="7629871" cy="63094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Lake Joy uses the Accelerated Reader program to encourage our student’s reading habits. They can earn prizes throughout the year for reading and testing over their books. </a:t>
            </a:r>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Every Monay your student will be able </a:t>
            </a:r>
            <a:r>
              <a:rPr lang="en-US" sz="2000" u="sng">
                <a:solidFill>
                  <a:schemeClr val="dk1"/>
                </a:solidFill>
                <a:latin typeface="Century Gothic"/>
                <a:ea typeface="Century Gothic"/>
                <a:cs typeface="Century Gothic"/>
                <a:sym typeface="Century Gothic"/>
              </a:rPr>
              <a:t>to check out a book</a:t>
            </a:r>
            <a:r>
              <a:rPr lang="en-US" sz="2000">
                <a:solidFill>
                  <a:schemeClr val="dk1"/>
                </a:solidFill>
                <a:latin typeface="Century Gothic"/>
                <a:ea typeface="Century Gothic"/>
                <a:cs typeface="Century Gothic"/>
                <a:sym typeface="Century Gothic"/>
              </a:rPr>
              <a:t> from the school library. They know they must choose books they haven’t read/tested over before as well as books that are on their reading level to help improve their reading. Students will also be able to go to the library before school after checking in with their homeroom teacher!</a:t>
            </a:r>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In order to attend AR Fun day at the end of the year your student MUST earn 35 AR Points and have AT LEAST an 80% Average. </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p:txBody>
      </p:sp>
      <p:pic>
        <p:nvPicPr>
          <p:cNvPr id="164" name="Google Shape;164;p24" descr="GLPS Tech/Media Team Blog: Accelerated Reader App for ..."/>
          <p:cNvPicPr preferRelativeResize="0"/>
          <p:nvPr/>
        </p:nvPicPr>
        <p:blipFill rotWithShape="1">
          <a:blip r:embed="rId3">
            <a:alphaModFix/>
          </a:blip>
          <a:srcRect/>
          <a:stretch/>
        </p:blipFill>
        <p:spPr>
          <a:xfrm>
            <a:off x="6790594" y="781662"/>
            <a:ext cx="841130" cy="8411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p:nvPr/>
        </p:nvSpPr>
        <p:spPr>
          <a:xfrm>
            <a:off x="989013" y="914400"/>
            <a:ext cx="7343538"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Tests</a:t>
            </a:r>
            <a:endParaRPr/>
          </a:p>
        </p:txBody>
      </p:sp>
      <p:sp>
        <p:nvSpPr>
          <p:cNvPr id="170" name="Google Shape;170;p25"/>
          <p:cNvSpPr txBox="1"/>
          <p:nvPr/>
        </p:nvSpPr>
        <p:spPr>
          <a:xfrm>
            <a:off x="786581" y="1724025"/>
            <a:ext cx="7629871" cy="58169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a:solidFill>
                  <a:schemeClr val="dk1"/>
                </a:solidFill>
                <a:latin typeface="Century Gothic"/>
                <a:ea typeface="Century Gothic"/>
                <a:cs typeface="Century Gothic"/>
                <a:sym typeface="Century Gothic"/>
              </a:rPr>
              <a:t>In most subjects the students can use the guided work and interactive notebooks that we create in class in order to study</a:t>
            </a:r>
            <a:r>
              <a:rPr lang="en-US" sz="2000">
                <a:solidFill>
                  <a:schemeClr val="dk1"/>
                </a:solidFill>
                <a:latin typeface="Century Gothic"/>
                <a:ea typeface="Century Gothic"/>
                <a:cs typeface="Century Gothic"/>
                <a:sym typeface="Century Gothic"/>
              </a:rPr>
              <a:t>. </a:t>
            </a:r>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It is their responsibility to bring these notebooks home, although we will remind them every time we announce an upcoming test. It is vital that your students begin to develop their study habits now to help them be successful in 4</a:t>
            </a:r>
            <a:r>
              <a:rPr lang="en-US" sz="2000" baseline="30000">
                <a:solidFill>
                  <a:schemeClr val="dk1"/>
                </a:solidFill>
                <a:latin typeface="Century Gothic"/>
                <a:ea typeface="Century Gothic"/>
                <a:cs typeface="Century Gothic"/>
                <a:sym typeface="Century Gothic"/>
              </a:rPr>
              <a:t>th</a:t>
            </a:r>
            <a:r>
              <a:rPr lang="en-US" sz="2000">
                <a:solidFill>
                  <a:schemeClr val="dk1"/>
                </a:solidFill>
                <a:latin typeface="Century Gothic"/>
                <a:ea typeface="Century Gothic"/>
                <a:cs typeface="Century Gothic"/>
                <a:sym typeface="Century Gothic"/>
              </a:rPr>
              <a:t> grade and beyond. </a:t>
            </a:r>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Century Gothic"/>
                <a:ea typeface="Century Gothic"/>
                <a:cs typeface="Century Gothic"/>
                <a:sym typeface="Century Gothic"/>
              </a:rPr>
              <a:t>If they bring their notebooks home to study, they must also bring them back the next day as we will still be utilizing them in class. </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000">
                <a:solidFill>
                  <a:schemeClr val="dk1"/>
                </a:solidFill>
                <a:latin typeface="Arial"/>
                <a:ea typeface="Arial"/>
                <a:cs typeface="Arial"/>
                <a:sym typeface="Arial"/>
              </a:rPr>
              <a:t>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p:nvPr/>
        </p:nvSpPr>
        <p:spPr>
          <a:xfrm>
            <a:off x="989013" y="914400"/>
            <a:ext cx="7343538"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PQRS</a:t>
            </a:r>
            <a:endParaRPr/>
          </a:p>
        </p:txBody>
      </p:sp>
      <p:sp>
        <p:nvSpPr>
          <p:cNvPr id="176" name="Google Shape;176;p26"/>
          <p:cNvSpPr txBox="1"/>
          <p:nvPr/>
        </p:nvSpPr>
        <p:spPr>
          <a:xfrm>
            <a:off x="786581" y="1724025"/>
            <a:ext cx="7629871"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This is a comprehension strategy that 4</a:t>
            </a:r>
            <a:r>
              <a:rPr lang="en-US" sz="2400" baseline="30000">
                <a:solidFill>
                  <a:schemeClr val="dk1"/>
                </a:solidFill>
                <a:latin typeface="Century Gothic"/>
                <a:ea typeface="Century Gothic"/>
                <a:cs typeface="Century Gothic"/>
                <a:sym typeface="Century Gothic"/>
              </a:rPr>
              <a:t>th</a:t>
            </a:r>
            <a:r>
              <a:rPr lang="en-US" sz="2400">
                <a:solidFill>
                  <a:schemeClr val="dk1"/>
                </a:solidFill>
                <a:latin typeface="Century Gothic"/>
                <a:ea typeface="Century Gothic"/>
                <a:cs typeface="Century Gothic"/>
                <a:sym typeface="Century Gothic"/>
              </a:rPr>
              <a:t> grade uses. This strategy will be implemented cross-curriculum.</a:t>
            </a:r>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b="1">
                <a:solidFill>
                  <a:srgbClr val="FF0000"/>
                </a:solidFill>
                <a:latin typeface="Century Gothic"/>
                <a:ea typeface="Century Gothic"/>
                <a:cs typeface="Century Gothic"/>
                <a:sym typeface="Century Gothic"/>
              </a:rPr>
              <a:t>P</a:t>
            </a:r>
            <a:r>
              <a:rPr lang="en-US" sz="2400">
                <a:solidFill>
                  <a:schemeClr val="dk1"/>
                </a:solidFill>
                <a:latin typeface="Century Gothic"/>
                <a:ea typeface="Century Gothic"/>
                <a:cs typeface="Century Gothic"/>
                <a:sym typeface="Century Gothic"/>
              </a:rPr>
              <a:t>:  </a:t>
            </a:r>
            <a:r>
              <a:rPr lang="en-US" sz="2400" u="sng">
                <a:solidFill>
                  <a:schemeClr val="dk1"/>
                </a:solidFill>
                <a:latin typeface="Century Gothic"/>
                <a:ea typeface="Century Gothic"/>
                <a:cs typeface="Century Gothic"/>
                <a:sym typeface="Century Gothic"/>
              </a:rPr>
              <a:t>Predict</a:t>
            </a:r>
            <a:r>
              <a:rPr lang="en-US" sz="2400">
                <a:solidFill>
                  <a:schemeClr val="dk1"/>
                </a:solidFill>
                <a:latin typeface="Century Gothic"/>
                <a:ea typeface="Century Gothic"/>
                <a:cs typeface="Century Gothic"/>
                <a:sym typeface="Century Gothic"/>
              </a:rPr>
              <a:t> the genre</a:t>
            </a:r>
            <a:endParaRPr/>
          </a:p>
          <a:p>
            <a:pPr marL="0" marR="0" lvl="0" indent="0" algn="l" rtl="0">
              <a:spcBef>
                <a:spcPts val="0"/>
              </a:spcBef>
              <a:spcAft>
                <a:spcPts val="0"/>
              </a:spcAft>
              <a:buNone/>
            </a:pPr>
            <a:r>
              <a:rPr lang="en-US" sz="2400" b="1">
                <a:solidFill>
                  <a:srgbClr val="FF0000"/>
                </a:solidFill>
                <a:latin typeface="Century Gothic"/>
                <a:ea typeface="Century Gothic"/>
                <a:cs typeface="Century Gothic"/>
                <a:sym typeface="Century Gothic"/>
              </a:rPr>
              <a:t>Q</a:t>
            </a:r>
            <a:r>
              <a:rPr lang="en-US" sz="2400">
                <a:solidFill>
                  <a:schemeClr val="dk1"/>
                </a:solidFill>
                <a:latin typeface="Century Gothic"/>
                <a:ea typeface="Century Gothic"/>
                <a:cs typeface="Century Gothic"/>
                <a:sym typeface="Century Gothic"/>
              </a:rPr>
              <a:t>: Read the </a:t>
            </a:r>
            <a:r>
              <a:rPr lang="en-US" sz="2400" u="sng">
                <a:solidFill>
                  <a:schemeClr val="dk1"/>
                </a:solidFill>
                <a:latin typeface="Century Gothic"/>
                <a:ea typeface="Century Gothic"/>
                <a:cs typeface="Century Gothic"/>
                <a:sym typeface="Century Gothic"/>
              </a:rPr>
              <a:t>Questions</a:t>
            </a:r>
            <a:r>
              <a:rPr lang="en-US" sz="2400">
                <a:solidFill>
                  <a:schemeClr val="dk1"/>
                </a:solidFill>
                <a:latin typeface="Century Gothic"/>
                <a:ea typeface="Century Gothic"/>
                <a:cs typeface="Century Gothic"/>
                <a:sym typeface="Century Gothic"/>
              </a:rPr>
              <a:t>. Circle question words.</a:t>
            </a:r>
            <a:endParaRPr/>
          </a:p>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     Underline key words.</a:t>
            </a:r>
            <a:br>
              <a:rPr lang="en-US" sz="2400">
                <a:solidFill>
                  <a:schemeClr val="dk1"/>
                </a:solidFill>
                <a:latin typeface="Century Gothic"/>
                <a:ea typeface="Century Gothic"/>
                <a:cs typeface="Century Gothic"/>
                <a:sym typeface="Century Gothic"/>
              </a:rPr>
            </a:br>
            <a:r>
              <a:rPr lang="en-US" sz="2400" b="1">
                <a:solidFill>
                  <a:srgbClr val="FF0000"/>
                </a:solidFill>
                <a:latin typeface="Century Gothic"/>
                <a:ea typeface="Century Gothic"/>
                <a:cs typeface="Century Gothic"/>
                <a:sym typeface="Century Gothic"/>
              </a:rPr>
              <a:t>R</a:t>
            </a:r>
            <a:r>
              <a:rPr lang="en-US" sz="2400">
                <a:solidFill>
                  <a:schemeClr val="dk1"/>
                </a:solidFill>
                <a:latin typeface="Century Gothic"/>
                <a:ea typeface="Century Gothic"/>
                <a:cs typeface="Century Gothic"/>
                <a:sym typeface="Century Gothic"/>
              </a:rPr>
              <a:t>: </a:t>
            </a:r>
            <a:r>
              <a:rPr lang="en-US" sz="2400" u="sng">
                <a:solidFill>
                  <a:schemeClr val="dk1"/>
                </a:solidFill>
                <a:latin typeface="Century Gothic"/>
                <a:ea typeface="Century Gothic"/>
                <a:cs typeface="Century Gothic"/>
                <a:sym typeface="Century Gothic"/>
              </a:rPr>
              <a:t>Read</a:t>
            </a:r>
            <a:r>
              <a:rPr lang="en-US" sz="2400">
                <a:solidFill>
                  <a:schemeClr val="dk1"/>
                </a:solidFill>
                <a:latin typeface="Century Gothic"/>
                <a:ea typeface="Century Gothic"/>
                <a:cs typeface="Century Gothic"/>
                <a:sym typeface="Century Gothic"/>
              </a:rPr>
              <a:t> the passage and highlight the key words</a:t>
            </a:r>
            <a:br>
              <a:rPr lang="en-US" sz="2400">
                <a:solidFill>
                  <a:schemeClr val="dk1"/>
                </a:solidFill>
                <a:latin typeface="Century Gothic"/>
                <a:ea typeface="Century Gothic"/>
                <a:cs typeface="Century Gothic"/>
                <a:sym typeface="Century Gothic"/>
              </a:rPr>
            </a:br>
            <a:r>
              <a:rPr lang="en-US" sz="2400" b="1">
                <a:solidFill>
                  <a:srgbClr val="FF0000"/>
                </a:solidFill>
                <a:latin typeface="Century Gothic"/>
                <a:ea typeface="Century Gothic"/>
                <a:cs typeface="Century Gothic"/>
                <a:sym typeface="Century Gothic"/>
              </a:rPr>
              <a:t>S</a:t>
            </a:r>
            <a:r>
              <a:rPr lang="en-US" sz="2400">
                <a:solidFill>
                  <a:schemeClr val="dk1"/>
                </a:solidFill>
                <a:latin typeface="Century Gothic"/>
                <a:ea typeface="Century Gothic"/>
                <a:cs typeface="Century Gothic"/>
                <a:sym typeface="Century Gothic"/>
              </a:rPr>
              <a:t>: </a:t>
            </a:r>
            <a:r>
              <a:rPr lang="en-US" sz="2400" u="sng">
                <a:solidFill>
                  <a:schemeClr val="dk1"/>
                </a:solidFill>
                <a:latin typeface="Century Gothic"/>
                <a:ea typeface="Century Gothic"/>
                <a:cs typeface="Century Gothic"/>
                <a:sym typeface="Century Gothic"/>
              </a:rPr>
              <a:t>Solve</a:t>
            </a:r>
            <a:r>
              <a:rPr lang="en-US" sz="2400">
                <a:solidFill>
                  <a:schemeClr val="dk1"/>
                </a:solidFill>
                <a:latin typeface="Century Gothic"/>
                <a:ea typeface="Century Gothic"/>
                <a:cs typeface="Century Gothic"/>
                <a:sym typeface="Century Gothic"/>
              </a:rPr>
              <a:t> the questions. Underline where you find </a:t>
            </a:r>
            <a:endParaRPr/>
          </a:p>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    your answer and write Q1, Q2, Q3 by it.</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pic>
        <p:nvPicPr>
          <p:cNvPr id="177" name="Google Shape;177;p26" descr="Salty Selections: 2010.06"/>
          <p:cNvPicPr preferRelativeResize="0"/>
          <p:nvPr/>
        </p:nvPicPr>
        <p:blipFill rotWithShape="1">
          <a:blip r:embed="rId3">
            <a:alphaModFix/>
          </a:blip>
          <a:srcRect/>
          <a:stretch/>
        </p:blipFill>
        <p:spPr>
          <a:xfrm>
            <a:off x="6813321" y="692516"/>
            <a:ext cx="1247999" cy="1031509"/>
          </a:xfrm>
          <a:prstGeom prst="rect">
            <a:avLst/>
          </a:prstGeom>
          <a:noFill/>
          <a:ln>
            <a:noFill/>
          </a:ln>
        </p:spPr>
      </p:pic>
      <p:pic>
        <p:nvPicPr>
          <p:cNvPr id="178" name="Google Shape;178;p26" descr="Salty Selections: 2010.06"/>
          <p:cNvPicPr preferRelativeResize="0"/>
          <p:nvPr/>
        </p:nvPicPr>
        <p:blipFill rotWithShape="1">
          <a:blip r:embed="rId3">
            <a:alphaModFix/>
          </a:blip>
          <a:srcRect/>
          <a:stretch/>
        </p:blipFill>
        <p:spPr>
          <a:xfrm>
            <a:off x="1136421" y="692516"/>
            <a:ext cx="1247999" cy="10315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a:br>
            <a:r>
              <a:rPr lang="en-US">
                <a:latin typeface="Architects Daughter"/>
                <a:ea typeface="Architects Daughter"/>
                <a:cs typeface="Architects Daughter"/>
                <a:sym typeface="Architects Daughter"/>
              </a:rPr>
              <a:t>Important Math Information</a:t>
            </a:r>
            <a:endParaRPr>
              <a:latin typeface="Architects Daughter"/>
              <a:ea typeface="Architects Daughter"/>
              <a:cs typeface="Architects Daughter"/>
              <a:sym typeface="Architects Daughter"/>
            </a:endParaRPr>
          </a:p>
        </p:txBody>
      </p:sp>
      <p:sp>
        <p:nvSpPr>
          <p:cNvPr id="184" name="Google Shape;184;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It is extremely important that your student is fluent with their math facts (addition, subtraction, multiplication, and division). 4th grade math standards rely fact fluency. </a:t>
            </a:r>
            <a:r>
              <a:rPr lang="en-US" sz="2400" b="1"/>
              <a:t>If your student is not fluent, please work 10-20 minutes daily on math facts. </a:t>
            </a:r>
            <a:r>
              <a:rPr lang="en-US" sz="2400"/>
              <a:t>Students can practice on XtraMath, use flashcards ( I get mine from Dollar Tree or Amazon) or use other resources to practice. They will struggle this year in math if they are not fluent.</a:t>
            </a:r>
            <a:r>
              <a:rPr lang="en-US"/>
              <a:t> </a:t>
            </a:r>
            <a:endParaRPr/>
          </a:p>
          <a:p>
            <a:pPr marL="0" lvl="0" indent="0" algn="l" rtl="0">
              <a:spcBef>
                <a:spcPts val="560"/>
              </a:spcBef>
              <a:spcAft>
                <a:spcPts val="0"/>
              </a:spcAft>
              <a:buClr>
                <a:schemeClr val="dk1"/>
              </a:buClr>
              <a:buSzPts val="2800"/>
              <a:buNone/>
            </a:pPr>
            <a:r>
              <a:rPr lang="en-US" sz="2800"/>
              <a: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p:nvPr/>
        </p:nvSpPr>
        <p:spPr>
          <a:xfrm>
            <a:off x="989013" y="914400"/>
            <a:ext cx="7343538"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Afternoon Dismissal</a:t>
            </a:r>
            <a:endParaRPr/>
          </a:p>
        </p:txBody>
      </p:sp>
      <p:sp>
        <p:nvSpPr>
          <p:cNvPr id="190" name="Google Shape;190;p28"/>
          <p:cNvSpPr txBox="1"/>
          <p:nvPr/>
        </p:nvSpPr>
        <p:spPr>
          <a:xfrm>
            <a:off x="691841" y="1684338"/>
            <a:ext cx="7814789" cy="3108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Please make sure your student knows how they are getting home every day.  </a:t>
            </a:r>
            <a:r>
              <a:rPr lang="en-US" sz="2800" b="1">
                <a:solidFill>
                  <a:schemeClr val="dk1"/>
                </a:solidFill>
                <a:latin typeface="Arial"/>
                <a:ea typeface="Arial"/>
                <a:cs typeface="Arial"/>
                <a:sym typeface="Arial"/>
              </a:rPr>
              <a:t>Any changes from their normal routine must be communicated to the office</a:t>
            </a:r>
            <a:r>
              <a:rPr lang="en-US" sz="2800">
                <a:solidFill>
                  <a:schemeClr val="dk1"/>
                </a:solidFill>
                <a:latin typeface="Arial"/>
                <a:ea typeface="Arial"/>
                <a:cs typeface="Arial"/>
                <a:sym typeface="Arial"/>
              </a:rPr>
              <a:t>. While we appreciate a message informing us of any changes, it is the front office that parents should notify first. </a:t>
            </a:r>
            <a:endParaRPr sz="1400">
              <a:solidFill>
                <a:schemeClr val="dk1"/>
              </a:solidFill>
              <a:latin typeface="Calibri"/>
              <a:ea typeface="Calibri"/>
              <a:cs typeface="Calibri"/>
              <a:sym typeface="Calibri"/>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pic>
        <p:nvPicPr>
          <p:cNvPr id="191" name="Google Shape;191;p28" descr="Burbuja de Lenguaje: Imágenes para Hablar: El Colegio"/>
          <p:cNvPicPr preferRelativeResize="0"/>
          <p:nvPr/>
        </p:nvPicPr>
        <p:blipFill rotWithShape="1">
          <a:blip r:embed="rId3">
            <a:alphaModFix/>
          </a:blip>
          <a:srcRect/>
          <a:stretch/>
        </p:blipFill>
        <p:spPr>
          <a:xfrm>
            <a:off x="6427551" y="5148164"/>
            <a:ext cx="1634995" cy="9155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p:nvPr/>
        </p:nvSpPr>
        <p:spPr>
          <a:xfrm>
            <a:off x="989013" y="914400"/>
            <a:ext cx="7343538"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Communication</a:t>
            </a:r>
            <a:endParaRPr/>
          </a:p>
        </p:txBody>
      </p:sp>
      <p:sp>
        <p:nvSpPr>
          <p:cNvPr id="197" name="Google Shape;197;p29"/>
          <p:cNvSpPr txBox="1"/>
          <p:nvPr/>
        </p:nvSpPr>
        <p:spPr>
          <a:xfrm>
            <a:off x="786581" y="1724025"/>
            <a:ext cx="7629871"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Please feel free to message us if you have any questions on ClassDojo. Alternatively, you can write in your student’s agenda or email us at: </a:t>
            </a:r>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u="sng">
                <a:solidFill>
                  <a:schemeClr val="hlink"/>
                </a:solidFill>
                <a:latin typeface="Century Gothic"/>
                <a:ea typeface="Century Gothic"/>
                <a:cs typeface="Century Gothic"/>
                <a:sym typeface="Century Gothic"/>
                <a:hlinkClick r:id="rId3"/>
              </a:rPr>
              <a:t>Victoria.quattlebaum@hcbe.net</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u="sng">
                <a:solidFill>
                  <a:schemeClr val="hlink"/>
                </a:solidFill>
                <a:latin typeface="Century Gothic"/>
                <a:ea typeface="Century Gothic"/>
                <a:cs typeface="Century Gothic"/>
                <a:sym typeface="Century Gothic"/>
                <a:hlinkClick r:id="rId4"/>
              </a:rPr>
              <a:t>Megan.worthington@hcbe.net</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We will respond to your email as soon as possible- if you do not get a response within 24 hours your email probably went to SPAM please write us a note to check our SPAM folder, and we will asap!</a:t>
            </a:r>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a:br>
            <a:r>
              <a:rPr lang="en-US"/>
              <a:t>Handle With Care</a:t>
            </a:r>
            <a:endParaRPr/>
          </a:p>
        </p:txBody>
      </p:sp>
      <p:sp>
        <p:nvSpPr>
          <p:cNvPr id="203" name="Google Shape;203;p30"/>
          <p:cNvSpPr txBox="1">
            <a:spLocks noGrp="1"/>
          </p:cNvSpPr>
          <p:nvPr>
            <p:ph type="body" idx="1"/>
          </p:nvPr>
        </p:nvSpPr>
        <p:spPr>
          <a:xfrm>
            <a:off x="680224" y="1502627"/>
            <a:ext cx="8229600" cy="4525963"/>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3200"/>
              <a:buNone/>
            </a:pPr>
            <a:r>
              <a:rPr lang="en-US"/>
              <a:t>If your family is experiencing a difficult time at home, we would like to provide additional supports at school. We understand you are not always able to share details and that's okay. If your child is coming to school after a difficult night, morning, or weekend, please email or DOJO us "Handle with Care." Nothing else will be said or asked. This is to let us know that your child may need extra time, patience or help during the day.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p:nvPr/>
        </p:nvSpPr>
        <p:spPr>
          <a:xfrm>
            <a:off x="560275" y="811800"/>
            <a:ext cx="4612200" cy="2311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a:solidFill>
                <a:srgbClr val="0F243E"/>
              </a:solidFill>
              <a:latin typeface="Century Gothic"/>
              <a:ea typeface="Century Gothic"/>
              <a:cs typeface="Century Gothic"/>
              <a:sym typeface="Century Gothic"/>
            </a:endParaRPr>
          </a:p>
          <a:p>
            <a:pPr marL="0" marR="0" lvl="0" indent="0" algn="ctr" rtl="0">
              <a:spcBef>
                <a:spcPts val="0"/>
              </a:spcBef>
              <a:spcAft>
                <a:spcPts val="0"/>
              </a:spcAft>
              <a:buNone/>
            </a:pPr>
            <a:r>
              <a:rPr lang="en-US" sz="4400" b="1" i="0" u="none" strike="noStrike" cap="none">
                <a:solidFill>
                  <a:srgbClr val="0F243E"/>
                </a:solidFill>
                <a:latin typeface="Century Gothic"/>
                <a:ea typeface="Century Gothic"/>
                <a:cs typeface="Century Gothic"/>
                <a:sym typeface="Century Gothic"/>
              </a:rPr>
              <a:t>Meet Ms. Quattlebaum</a:t>
            </a:r>
            <a:endParaRPr sz="4400" b="1" i="0" u="none" strike="noStrike" cap="none">
              <a:solidFill>
                <a:srgbClr val="0F243E"/>
              </a:solidFill>
            </a:endParaRPr>
          </a:p>
        </p:txBody>
      </p:sp>
      <p:sp>
        <p:nvSpPr>
          <p:cNvPr id="101" name="Google Shape;101;p15"/>
          <p:cNvSpPr/>
          <p:nvPr/>
        </p:nvSpPr>
        <p:spPr>
          <a:xfrm>
            <a:off x="5569026" y="1828800"/>
            <a:ext cx="28671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rgbClr val="0F243E"/>
              </a:solidFill>
              <a:latin typeface="Arial"/>
              <a:ea typeface="Arial"/>
              <a:cs typeface="Arial"/>
              <a:sym typeface="Arial"/>
            </a:endParaRPr>
          </a:p>
          <a:p>
            <a:pPr marL="0" marR="0" lvl="0" indent="0" algn="ctr" rtl="0">
              <a:spcBef>
                <a:spcPts val="0"/>
              </a:spcBef>
              <a:spcAft>
                <a:spcPts val="0"/>
              </a:spcAft>
              <a:buNone/>
            </a:pPr>
            <a:endParaRPr sz="2800">
              <a:solidFill>
                <a:srgbClr val="0F243E"/>
              </a:solidFill>
              <a:latin typeface="Arial"/>
              <a:ea typeface="Arial"/>
              <a:cs typeface="Arial"/>
              <a:sym typeface="Arial"/>
            </a:endParaRPr>
          </a:p>
        </p:txBody>
      </p:sp>
      <p:sp>
        <p:nvSpPr>
          <p:cNvPr id="102" name="Google Shape;102;p15"/>
          <p:cNvSpPr txBox="1"/>
          <p:nvPr/>
        </p:nvSpPr>
        <p:spPr>
          <a:xfrm>
            <a:off x="816081" y="3215544"/>
            <a:ext cx="4242000" cy="1631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Teaches English Language Arts.</a:t>
            </a:r>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Bachelors From WGU</a:t>
            </a:r>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Masters in Math and Reading from Walden University.</a:t>
            </a:r>
            <a:endParaRPr/>
          </a:p>
          <a:p>
            <a:pPr marL="285750" marR="0" lvl="0" indent="-28575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Teaching for 7 years now.</a:t>
            </a:r>
            <a:endParaRPr/>
          </a:p>
        </p:txBody>
      </p:sp>
      <p:pic>
        <p:nvPicPr>
          <p:cNvPr id="103" name="Google Shape;103;p15"/>
          <p:cNvPicPr preferRelativeResize="0"/>
          <p:nvPr/>
        </p:nvPicPr>
        <p:blipFill rotWithShape="1">
          <a:blip r:embed="rId3">
            <a:alphaModFix/>
          </a:blip>
          <a:srcRect/>
          <a:stretch/>
        </p:blipFill>
        <p:spPr>
          <a:xfrm>
            <a:off x="5495775" y="1565220"/>
            <a:ext cx="2732066" cy="35132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4"/>
          <p:cNvSpPr/>
          <p:nvPr/>
        </p:nvSpPr>
        <p:spPr>
          <a:xfrm>
            <a:off x="480060" y="325369"/>
            <a:ext cx="3276451" cy="195684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4700" b="0" i="0" u="none" strike="noStrike" cap="none">
                <a:solidFill>
                  <a:schemeClr val="dk1"/>
                </a:solidFill>
                <a:latin typeface="Calibri"/>
                <a:ea typeface="Calibri"/>
                <a:cs typeface="Calibri"/>
                <a:sym typeface="Calibri"/>
              </a:rPr>
              <a:t>Meet Ms. Worthington</a:t>
            </a:r>
            <a:endParaRPr/>
          </a:p>
        </p:txBody>
      </p:sp>
      <p:sp>
        <p:nvSpPr>
          <p:cNvPr id="92" name="Google Shape;92;p14"/>
          <p:cNvSpPr/>
          <p:nvPr/>
        </p:nvSpPr>
        <p:spPr>
          <a:xfrm>
            <a:off x="480060" y="2586994"/>
            <a:ext cx="260604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4"/>
          <p:cNvSpPr txBox="1"/>
          <p:nvPr/>
        </p:nvSpPr>
        <p:spPr>
          <a:xfrm>
            <a:off x="480060" y="2872899"/>
            <a:ext cx="3182691" cy="3320668"/>
          </a:xfrm>
          <a:prstGeom prst="rect">
            <a:avLst/>
          </a:prstGeom>
          <a:noFill/>
          <a:ln>
            <a:noFill/>
          </a:ln>
        </p:spPr>
        <p:txBody>
          <a:bodyPr spcFirstLastPara="1" wrap="square" lIns="91425" tIns="45700" rIns="91425" bIns="45700" anchor="t" anchorCtr="0">
            <a:normAutofit/>
          </a:bodyPr>
          <a:lstStyle/>
          <a:p>
            <a:pPr marL="285750" marR="0" lvl="0" indent="-228600" algn="l" rtl="0">
              <a:lnSpc>
                <a:spcPct val="90000"/>
              </a:lnSpc>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Teaches Math, Science, and Social Studies</a:t>
            </a:r>
            <a:endParaRPr/>
          </a:p>
          <a:p>
            <a:pPr marL="285750" marR="0" lvl="0" indent="-228600" algn="l" rtl="0">
              <a:lnSpc>
                <a:spcPct val="90000"/>
              </a:lnSpc>
              <a:spcBef>
                <a:spcPts val="6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Bachelors from Middle Georgia State University </a:t>
            </a:r>
            <a:endParaRPr/>
          </a:p>
          <a:p>
            <a:pPr marL="285750" marR="0" lvl="0" indent="-228600" algn="l" rtl="0">
              <a:lnSpc>
                <a:spcPct val="90000"/>
              </a:lnSpc>
              <a:spcBef>
                <a:spcPts val="6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Masters in  Early Childhood Education from University of North Georgia</a:t>
            </a:r>
            <a:endParaRPr/>
          </a:p>
          <a:p>
            <a:pPr marL="285750" marR="0" lvl="0" indent="-228600" algn="l" rtl="0">
              <a:lnSpc>
                <a:spcPct val="90000"/>
              </a:lnSpc>
              <a:spcBef>
                <a:spcPts val="6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7th year teaching </a:t>
            </a:r>
            <a:endParaRPr/>
          </a:p>
          <a:p>
            <a:pPr marL="285750" marR="0" lvl="0" indent="-107950" algn="l" rtl="0">
              <a:lnSpc>
                <a:spcPct val="90000"/>
              </a:lnSpc>
              <a:spcBef>
                <a:spcPts val="600"/>
              </a:spcBef>
              <a:spcAft>
                <a:spcPts val="0"/>
              </a:spcAft>
              <a:buClr>
                <a:schemeClr val="dk1"/>
              </a:buClr>
              <a:buSzPts val="1900"/>
              <a:buFont typeface="Arial"/>
              <a:buNone/>
            </a:pPr>
            <a:endParaRPr sz="1900" b="0" i="0" u="none" strike="noStrike" cap="none">
              <a:solidFill>
                <a:schemeClr val="dk1"/>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l="29055" r="20730" b="-1"/>
          <a:stretch/>
        </p:blipFill>
        <p:spPr>
          <a:xfrm>
            <a:off x="3983776" y="10"/>
            <a:ext cx="5159081"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95" name="Google Shape;95;p14"/>
          <p:cNvSpPr/>
          <p:nvPr/>
        </p:nvSpPr>
        <p:spPr>
          <a:xfrm>
            <a:off x="816077" y="1828800"/>
            <a:ext cx="7620000" cy="10310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0" i="0" u="none" strike="noStrike" cap="none">
              <a:solidFill>
                <a:srgbClr val="0F243E"/>
              </a:solidFill>
              <a:latin typeface="Arial"/>
              <a:ea typeface="Arial"/>
              <a:cs typeface="Arial"/>
              <a:sym typeface="Arial"/>
            </a:endParaRPr>
          </a:p>
          <a:p>
            <a:pPr marL="0" marR="0" lvl="0" indent="0" algn="ctr" rtl="0">
              <a:spcBef>
                <a:spcPts val="600"/>
              </a:spcBef>
              <a:spcAft>
                <a:spcPts val="0"/>
              </a:spcAft>
              <a:buNone/>
            </a:pPr>
            <a:endParaRPr sz="2800" b="0" i="0" u="none" strike="noStrike" cap="none">
              <a:solidFill>
                <a:srgbClr val="0F243E"/>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739775" y="914400"/>
            <a:ext cx="7955671"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Century Gothic"/>
                <a:ea typeface="Century Gothic"/>
                <a:cs typeface="Century Gothic"/>
                <a:sym typeface="Century Gothic"/>
              </a:rPr>
              <a:t>Classroom Management</a:t>
            </a:r>
            <a:r>
              <a:rPr lang="en-US" sz="4400">
                <a:solidFill>
                  <a:srgbClr val="0F243E"/>
                </a:solidFill>
                <a:latin typeface="Arial"/>
                <a:ea typeface="Arial"/>
                <a:cs typeface="Arial"/>
                <a:sym typeface="Arial"/>
              </a:rPr>
              <a:t> </a:t>
            </a:r>
            <a:endParaRPr/>
          </a:p>
        </p:txBody>
      </p:sp>
      <p:sp>
        <p:nvSpPr>
          <p:cNvPr id="109" name="Google Shape;109;p16"/>
          <p:cNvSpPr/>
          <p:nvPr/>
        </p:nvSpPr>
        <p:spPr>
          <a:xfrm>
            <a:off x="816077" y="1828800"/>
            <a:ext cx="7620000" cy="46474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0000"/>
                </a:solidFill>
                <a:latin typeface="Century Gothic"/>
                <a:ea typeface="Century Gothic"/>
                <a:cs typeface="Century Gothic"/>
                <a:sym typeface="Century Gothic"/>
              </a:rPr>
              <a:t> 1.  Be kind and respectful to each to each other.</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800">
                <a:solidFill>
                  <a:srgbClr val="000000"/>
                </a:solidFill>
                <a:latin typeface="Century Gothic"/>
                <a:ea typeface="Century Gothic"/>
                <a:cs typeface="Century Gothic"/>
                <a:sym typeface="Century Gothic"/>
              </a:rPr>
              <a:t> 2.  Follow the directions from the teachers.</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800">
                <a:solidFill>
                  <a:srgbClr val="000000"/>
                </a:solidFill>
                <a:latin typeface="Century Gothic"/>
                <a:ea typeface="Century Gothic"/>
                <a:cs typeface="Century Gothic"/>
                <a:sym typeface="Century Gothic"/>
              </a:rPr>
              <a:t> 3.  Be prepared with materials.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800">
                <a:solidFill>
                  <a:srgbClr val="000000"/>
                </a:solidFill>
                <a:latin typeface="Century Gothic"/>
                <a:ea typeface="Century Gothic"/>
                <a:cs typeface="Century Gothic"/>
                <a:sym typeface="Century Gothic"/>
              </a:rPr>
              <a:t> 4.  Take chances and risks.</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800">
                <a:solidFill>
                  <a:srgbClr val="000000"/>
                </a:solidFill>
                <a:latin typeface="Century Gothic"/>
                <a:ea typeface="Century Gothic"/>
                <a:cs typeface="Century Gothic"/>
                <a:sym typeface="Century Gothic"/>
              </a:rPr>
              <a:t> 5.  Always give your BEST effort.</a:t>
            </a:r>
            <a:r>
              <a:rPr lang="en-US" sz="2800">
                <a:solidFill>
                  <a:srgbClr val="000000"/>
                </a:solidFill>
                <a:latin typeface="Arial"/>
                <a:ea typeface="Arial"/>
                <a:cs typeface="Arial"/>
                <a:sym typeface="Arial"/>
              </a:rPr>
              <a:t>  </a:t>
            </a:r>
            <a:endParaRPr/>
          </a:p>
          <a:p>
            <a:pPr marL="0" marR="0" lvl="0" indent="0" algn="l" rtl="0">
              <a:spcBef>
                <a:spcPts val="0"/>
              </a:spcBef>
              <a:spcAft>
                <a:spcPts val="0"/>
              </a:spcAft>
              <a:buNone/>
            </a:pPr>
            <a:r>
              <a:rPr lang="en-US" sz="2400">
                <a:solidFill>
                  <a:srgbClr val="000000"/>
                </a:solidFill>
                <a:latin typeface="Arial"/>
                <a:ea typeface="Arial"/>
                <a:cs typeface="Arial"/>
                <a:sym typeface="Arial"/>
              </a:rPr>
              <a:t>Mrs. Worthington and I believe in rewarding good choices with 4</a:t>
            </a:r>
            <a:r>
              <a:rPr lang="en-US" sz="2400" baseline="30000">
                <a:solidFill>
                  <a:srgbClr val="000000"/>
                </a:solidFill>
                <a:latin typeface="Arial"/>
                <a:ea typeface="Arial"/>
                <a:cs typeface="Arial"/>
                <a:sym typeface="Arial"/>
              </a:rPr>
              <a:t>th</a:t>
            </a:r>
            <a:r>
              <a:rPr lang="en-US" sz="2400">
                <a:solidFill>
                  <a:srgbClr val="000000"/>
                </a:solidFill>
                <a:latin typeface="Arial"/>
                <a:ea typeface="Arial"/>
                <a:cs typeface="Arial"/>
                <a:sym typeface="Arial"/>
              </a:rPr>
              <a:t> grade bucks!  At the end of every month, they can be cashed in for prizes.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rgbClr val="0F243E"/>
              </a:solidFill>
              <a:latin typeface="Arial"/>
              <a:ea typeface="Arial"/>
              <a:cs typeface="Arial"/>
              <a:sym typeface="Arial"/>
            </a:endParaRPr>
          </a:p>
          <a:p>
            <a:pPr marL="0" marR="0" lvl="0" indent="0" algn="ctr" rtl="0">
              <a:spcBef>
                <a:spcPts val="0"/>
              </a:spcBef>
              <a:spcAft>
                <a:spcPts val="0"/>
              </a:spcAft>
              <a:buNone/>
            </a:pPr>
            <a:endParaRPr sz="2800">
              <a:solidFill>
                <a:srgbClr val="0F243E"/>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p:nvPr/>
        </p:nvSpPr>
        <p:spPr>
          <a:xfrm>
            <a:off x="3178289" y="791308"/>
            <a:ext cx="2769861"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Technology</a:t>
            </a:r>
            <a:endParaRPr/>
          </a:p>
        </p:txBody>
      </p:sp>
      <p:sp>
        <p:nvSpPr>
          <p:cNvPr id="115" name="Google Shape;115;p17"/>
          <p:cNvSpPr/>
          <p:nvPr/>
        </p:nvSpPr>
        <p:spPr>
          <a:xfrm>
            <a:off x="2314317" y="1270183"/>
            <a:ext cx="2246943" cy="36009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500">
              <a:solidFill>
                <a:srgbClr val="0F243E"/>
              </a:solidFill>
              <a:latin typeface="Arial"/>
              <a:ea typeface="Arial"/>
              <a:cs typeface="Arial"/>
              <a:sym typeface="Arial"/>
            </a:endParaRPr>
          </a:p>
          <a:p>
            <a:pPr marL="0" marR="0" lvl="0" indent="0" algn="ctr" rtl="0">
              <a:spcBef>
                <a:spcPts val="0"/>
              </a:spcBef>
              <a:spcAft>
                <a:spcPts val="0"/>
              </a:spcAft>
              <a:buNone/>
            </a:pPr>
            <a:r>
              <a:rPr lang="en-US" sz="2500">
                <a:solidFill>
                  <a:srgbClr val="0F243E"/>
                </a:solidFill>
                <a:latin typeface="Century Gothic"/>
                <a:ea typeface="Century Gothic"/>
                <a:cs typeface="Century Gothic"/>
                <a:sym typeface="Century Gothic"/>
              </a:rPr>
              <a:t>Google Classroom</a:t>
            </a:r>
            <a:endParaRPr/>
          </a:p>
          <a:p>
            <a:pPr marL="0" marR="0" lvl="0" indent="0" algn="ctr" rtl="0">
              <a:spcBef>
                <a:spcPts val="0"/>
              </a:spcBef>
              <a:spcAft>
                <a:spcPts val="0"/>
              </a:spcAft>
              <a:buNone/>
            </a:pPr>
            <a:r>
              <a:rPr lang="en-US" sz="2500">
                <a:solidFill>
                  <a:srgbClr val="000000"/>
                </a:solidFill>
                <a:latin typeface="Century Gothic"/>
                <a:ea typeface="Century Gothic"/>
                <a:cs typeface="Century Gothic"/>
                <a:sym typeface="Century Gothic"/>
              </a:rPr>
              <a:t>ClassDojo</a:t>
            </a:r>
            <a:endParaRPr sz="2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500">
                <a:solidFill>
                  <a:srgbClr val="000000"/>
                </a:solidFill>
                <a:latin typeface="Century Gothic"/>
                <a:ea typeface="Century Gothic"/>
                <a:cs typeface="Century Gothic"/>
                <a:sym typeface="Century Gothic"/>
              </a:rPr>
              <a:t>IXL</a:t>
            </a:r>
            <a:endParaRPr/>
          </a:p>
          <a:p>
            <a:pPr marL="0" marR="0" lvl="0" indent="0" algn="ctr" rtl="0">
              <a:spcBef>
                <a:spcPts val="0"/>
              </a:spcBef>
              <a:spcAft>
                <a:spcPts val="0"/>
              </a:spcAft>
              <a:buNone/>
            </a:pPr>
            <a:r>
              <a:rPr lang="en-US" sz="2500">
                <a:solidFill>
                  <a:srgbClr val="000000"/>
                </a:solidFill>
                <a:latin typeface="Century Gothic"/>
                <a:ea typeface="Century Gothic"/>
                <a:cs typeface="Century Gothic"/>
                <a:sym typeface="Century Gothic"/>
              </a:rPr>
              <a:t>DiscoveryEd</a:t>
            </a:r>
            <a:endParaRPr sz="1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500">
                <a:solidFill>
                  <a:srgbClr val="0F243E"/>
                </a:solidFill>
                <a:latin typeface="Century Gothic"/>
                <a:ea typeface="Century Gothic"/>
                <a:cs typeface="Century Gothic"/>
                <a:sym typeface="Century Gothic"/>
              </a:rPr>
              <a:t>Flocabulary</a:t>
            </a:r>
            <a:endParaRPr/>
          </a:p>
          <a:p>
            <a:pPr marL="0" marR="0" lvl="0" indent="0" algn="ctr" rtl="0">
              <a:spcBef>
                <a:spcPts val="0"/>
              </a:spcBef>
              <a:spcAft>
                <a:spcPts val="0"/>
              </a:spcAft>
              <a:buNone/>
            </a:pPr>
            <a:endParaRPr sz="2500">
              <a:solidFill>
                <a:srgbClr val="0F243E"/>
              </a:solidFill>
              <a:latin typeface="Arial"/>
              <a:ea typeface="Arial"/>
              <a:cs typeface="Arial"/>
              <a:sym typeface="Arial"/>
            </a:endParaRPr>
          </a:p>
          <a:p>
            <a:pPr marL="0" marR="0" lvl="0" indent="0" algn="ctr" rtl="0">
              <a:spcBef>
                <a:spcPts val="0"/>
              </a:spcBef>
              <a:spcAft>
                <a:spcPts val="0"/>
              </a:spcAft>
              <a:buNone/>
            </a:pPr>
            <a:endParaRPr sz="2800">
              <a:solidFill>
                <a:srgbClr val="0F243E"/>
              </a:solidFill>
              <a:latin typeface="Arial"/>
              <a:ea typeface="Arial"/>
              <a:cs typeface="Arial"/>
              <a:sym typeface="Arial"/>
            </a:endParaRPr>
          </a:p>
        </p:txBody>
      </p:sp>
      <p:sp>
        <p:nvSpPr>
          <p:cNvPr id="116" name="Google Shape;116;p17"/>
          <p:cNvSpPr/>
          <p:nvPr/>
        </p:nvSpPr>
        <p:spPr>
          <a:xfrm>
            <a:off x="4648830" y="1426431"/>
            <a:ext cx="2701539" cy="16312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500">
              <a:solidFill>
                <a:srgbClr val="0F243E"/>
              </a:solidFill>
              <a:latin typeface="Century Gothic"/>
              <a:ea typeface="Century Gothic"/>
              <a:cs typeface="Century Gothic"/>
              <a:sym typeface="Century Gothic"/>
            </a:endParaRPr>
          </a:p>
          <a:p>
            <a:pPr marL="0" marR="0" lvl="0" indent="0" algn="ctr" rtl="0">
              <a:spcBef>
                <a:spcPts val="0"/>
              </a:spcBef>
              <a:spcAft>
                <a:spcPts val="0"/>
              </a:spcAft>
              <a:buNone/>
            </a:pPr>
            <a:r>
              <a:rPr lang="en-US" sz="2500">
                <a:solidFill>
                  <a:srgbClr val="0F243E"/>
                </a:solidFill>
                <a:latin typeface="Century Gothic"/>
                <a:ea typeface="Century Gothic"/>
                <a:cs typeface="Century Gothic"/>
                <a:sym typeface="Century Gothic"/>
              </a:rPr>
              <a:t>Iready</a:t>
            </a:r>
            <a:endParaRPr sz="2500">
              <a:solidFill>
                <a:srgbClr val="0F243E"/>
              </a:solidFill>
              <a:latin typeface="Century Gothic"/>
              <a:ea typeface="Century Gothic"/>
              <a:cs typeface="Century Gothic"/>
              <a:sym typeface="Century Gothic"/>
            </a:endParaRPr>
          </a:p>
          <a:p>
            <a:pPr marL="0" marR="0" lvl="0" indent="0" algn="ctr" rtl="0">
              <a:spcBef>
                <a:spcPts val="0"/>
              </a:spcBef>
              <a:spcAft>
                <a:spcPts val="0"/>
              </a:spcAft>
              <a:buNone/>
            </a:pPr>
            <a:r>
              <a:rPr lang="en-US" sz="2500">
                <a:solidFill>
                  <a:srgbClr val="0F243E"/>
                </a:solidFill>
                <a:latin typeface="Century Gothic"/>
                <a:ea typeface="Century Gothic"/>
                <a:cs typeface="Century Gothic"/>
                <a:sym typeface="Century Gothic"/>
              </a:rPr>
              <a:t>Xtramath</a:t>
            </a:r>
            <a:endParaRPr sz="2500">
              <a:solidFill>
                <a:srgbClr val="0F243E"/>
              </a:solidFill>
              <a:latin typeface="Century Gothic"/>
              <a:ea typeface="Century Gothic"/>
              <a:cs typeface="Century Gothic"/>
              <a:sym typeface="Century Gothic"/>
            </a:endParaRPr>
          </a:p>
          <a:p>
            <a:pPr marL="0" marR="0" lvl="0" indent="0" algn="ctr" rtl="0">
              <a:spcBef>
                <a:spcPts val="0"/>
              </a:spcBef>
              <a:spcAft>
                <a:spcPts val="0"/>
              </a:spcAft>
              <a:buNone/>
            </a:pPr>
            <a:endParaRPr sz="2500">
              <a:solidFill>
                <a:srgbClr val="0F243E"/>
              </a:solidFill>
              <a:latin typeface="Century Gothic"/>
              <a:ea typeface="Century Gothic"/>
              <a:cs typeface="Century Gothic"/>
              <a:sym typeface="Century Gothic"/>
            </a:endParaRPr>
          </a:p>
        </p:txBody>
      </p:sp>
      <p:pic>
        <p:nvPicPr>
          <p:cNvPr id="117" name="Google Shape;117;p17"/>
          <p:cNvPicPr preferRelativeResize="0"/>
          <p:nvPr/>
        </p:nvPicPr>
        <p:blipFill rotWithShape="1">
          <a:blip r:embed="rId3">
            <a:alphaModFix/>
          </a:blip>
          <a:srcRect/>
          <a:stretch/>
        </p:blipFill>
        <p:spPr>
          <a:xfrm>
            <a:off x="4652017" y="2839304"/>
            <a:ext cx="2592265" cy="2592265"/>
          </a:xfrm>
          <a:prstGeom prst="rect">
            <a:avLst/>
          </a:prstGeom>
          <a:noFill/>
          <a:ln>
            <a:noFill/>
          </a:ln>
        </p:spPr>
      </p:pic>
      <p:sp>
        <p:nvSpPr>
          <p:cNvPr id="118" name="Google Shape;118;p17"/>
          <p:cNvSpPr txBox="1"/>
          <p:nvPr/>
        </p:nvSpPr>
        <p:spPr>
          <a:xfrm>
            <a:off x="4652017" y="5624150"/>
            <a:ext cx="25922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hlink"/>
                </a:solidFill>
                <a:latin typeface="Calibri"/>
                <a:ea typeface="Calibri"/>
                <a:cs typeface="Calibri"/>
                <a:sym typeface="Calibri"/>
                <a:hlinkClick r:id="rId4"/>
              </a:rPr>
              <a:t>This Photo</a:t>
            </a:r>
            <a:r>
              <a:rPr lang="en-US" sz="900">
                <a:solidFill>
                  <a:schemeClr val="dk1"/>
                </a:solidFill>
                <a:latin typeface="Calibri"/>
                <a:ea typeface="Calibri"/>
                <a:cs typeface="Calibri"/>
                <a:sym typeface="Calibri"/>
              </a:rPr>
              <a:t> by Unknown Author is licensed under </a:t>
            </a:r>
            <a:r>
              <a:rPr lang="en-US" sz="900" u="sng">
                <a:solidFill>
                  <a:schemeClr val="hlink"/>
                </a:solidFill>
                <a:latin typeface="Calibri"/>
                <a:ea typeface="Calibri"/>
                <a:cs typeface="Calibri"/>
                <a:sym typeface="Calibri"/>
                <a:hlinkClick r:id="rId5"/>
              </a:rPr>
              <a:t>CC BY-SA-NC</a:t>
            </a:r>
            <a:endParaRPr sz="9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p:nvPr/>
        </p:nvSpPr>
        <p:spPr>
          <a:xfrm>
            <a:off x="835025" y="914400"/>
            <a:ext cx="7928009"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Agendas</a:t>
            </a:r>
            <a:endParaRPr/>
          </a:p>
        </p:txBody>
      </p:sp>
      <p:sp>
        <p:nvSpPr>
          <p:cNvPr id="124" name="Google Shape;124;p18"/>
          <p:cNvSpPr/>
          <p:nvPr/>
        </p:nvSpPr>
        <p:spPr>
          <a:xfrm>
            <a:off x="835025" y="1456739"/>
            <a:ext cx="7581388" cy="47551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rgbClr val="000000"/>
                </a:solidFill>
                <a:latin typeface="Century Gothic"/>
                <a:ea typeface="Century Gothic"/>
                <a:cs typeface="Century Gothic"/>
                <a:sym typeface="Century Gothic"/>
              </a:rPr>
              <a:t>Students are not required, but highly encouraged to have to keep students on track. They can be purchased from the front office for $5. </a:t>
            </a:r>
            <a:endParaRPr/>
          </a:p>
          <a:p>
            <a:pPr marL="0" marR="0" lvl="0" indent="0" algn="l" rtl="0">
              <a:spcBef>
                <a:spcPts val="0"/>
              </a:spcBef>
              <a:spcAft>
                <a:spcPts val="0"/>
              </a:spcAft>
              <a:buNone/>
            </a:pPr>
            <a:endParaRPr sz="25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2500" b="1">
                <a:solidFill>
                  <a:srgbClr val="000000"/>
                </a:solidFill>
                <a:latin typeface="Century Gothic"/>
                <a:ea typeface="Century Gothic"/>
                <a:cs typeface="Century Gothic"/>
                <a:sym typeface="Century Gothic"/>
              </a:rPr>
              <a:t>Homework</a:t>
            </a:r>
            <a:r>
              <a:rPr lang="en-US" sz="2500">
                <a:solidFill>
                  <a:srgbClr val="000000"/>
                </a:solidFill>
                <a:latin typeface="Century Gothic"/>
                <a:ea typeface="Century Gothic"/>
                <a:cs typeface="Century Gothic"/>
                <a:sym typeface="Century Gothic"/>
              </a:rPr>
              <a:t> will be written in them as well as upcoming </a:t>
            </a:r>
            <a:r>
              <a:rPr lang="en-US" sz="2500" b="1">
                <a:solidFill>
                  <a:srgbClr val="000000"/>
                </a:solidFill>
                <a:latin typeface="Century Gothic"/>
                <a:ea typeface="Century Gothic"/>
                <a:cs typeface="Century Gothic"/>
                <a:sym typeface="Century Gothic"/>
              </a:rPr>
              <a:t>tests</a:t>
            </a:r>
            <a:r>
              <a:rPr lang="en-US" sz="2500">
                <a:solidFill>
                  <a:srgbClr val="000000"/>
                </a:solidFill>
                <a:latin typeface="Century Gothic"/>
                <a:ea typeface="Century Gothic"/>
                <a:cs typeface="Century Gothic"/>
                <a:sym typeface="Century Gothic"/>
              </a:rPr>
              <a:t>. </a:t>
            </a:r>
            <a:endParaRPr/>
          </a:p>
          <a:p>
            <a:pPr marL="0" marR="0" lvl="0" indent="0" algn="l" rtl="0">
              <a:spcBef>
                <a:spcPts val="0"/>
              </a:spcBef>
              <a:spcAft>
                <a:spcPts val="0"/>
              </a:spcAft>
              <a:buNone/>
            </a:pPr>
            <a:r>
              <a:rPr lang="en-US" sz="2500">
                <a:solidFill>
                  <a:srgbClr val="000000"/>
                </a:solidFill>
                <a:latin typeface="Century Gothic"/>
                <a:ea typeface="Century Gothic"/>
                <a:cs typeface="Century Gothic"/>
                <a:sym typeface="Century Gothic"/>
              </a:rPr>
              <a:t>While we do announce tests on ClassDojo we want the students to begin practicing responsibility and to be able to tell you when tests are!</a:t>
            </a:r>
            <a:endParaRPr sz="1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2800">
              <a:solidFill>
                <a:srgbClr val="0F243E"/>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p:nvPr/>
        </p:nvSpPr>
        <p:spPr>
          <a:xfrm>
            <a:off x="835025" y="914400"/>
            <a:ext cx="7928009"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Homework</a:t>
            </a:r>
            <a:endParaRPr/>
          </a:p>
        </p:txBody>
      </p:sp>
      <p:sp>
        <p:nvSpPr>
          <p:cNvPr id="130" name="Google Shape;130;p19"/>
          <p:cNvSpPr/>
          <p:nvPr/>
        </p:nvSpPr>
        <p:spPr>
          <a:xfrm>
            <a:off x="835025" y="1724025"/>
            <a:ext cx="7581388" cy="39857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rgbClr val="000000"/>
                </a:solidFill>
                <a:latin typeface="Century Gothic"/>
                <a:ea typeface="Century Gothic"/>
                <a:cs typeface="Century Gothic"/>
                <a:sym typeface="Century Gothic"/>
              </a:rPr>
              <a:t>Homework will be assigned to the students every Monday and due each Friday.  </a:t>
            </a:r>
            <a:endParaRPr/>
          </a:p>
          <a:p>
            <a:pPr marL="0" marR="0" lvl="0" indent="0" algn="l" rtl="0">
              <a:spcBef>
                <a:spcPts val="0"/>
              </a:spcBef>
              <a:spcAft>
                <a:spcPts val="0"/>
              </a:spcAft>
              <a:buNone/>
            </a:pPr>
            <a:endParaRPr sz="25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2500" b="1">
                <a:solidFill>
                  <a:srgbClr val="000000"/>
                </a:solidFill>
                <a:latin typeface="Century Gothic"/>
                <a:ea typeface="Century Gothic"/>
                <a:cs typeface="Century Gothic"/>
                <a:sym typeface="Century Gothic"/>
              </a:rPr>
              <a:t>Math</a:t>
            </a:r>
            <a:r>
              <a:rPr lang="en-US" sz="2500">
                <a:solidFill>
                  <a:srgbClr val="000000"/>
                </a:solidFill>
                <a:latin typeface="Century Gothic"/>
                <a:ea typeface="Century Gothic"/>
                <a:cs typeface="Century Gothic"/>
                <a:sym typeface="Century Gothic"/>
              </a:rPr>
              <a:t>: One math page with 4 problems to do each day. (A total of 16 problems.)</a:t>
            </a:r>
            <a:endParaRPr/>
          </a:p>
          <a:p>
            <a:pPr marL="0" marR="0" lvl="0" indent="0" algn="l" rtl="0">
              <a:spcBef>
                <a:spcPts val="0"/>
              </a:spcBef>
              <a:spcAft>
                <a:spcPts val="0"/>
              </a:spcAft>
              <a:buNone/>
            </a:pPr>
            <a:endParaRPr sz="2500">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US" sz="2500" b="1">
                <a:solidFill>
                  <a:srgbClr val="000000"/>
                </a:solidFill>
                <a:latin typeface="Century Gothic"/>
                <a:ea typeface="Century Gothic"/>
                <a:cs typeface="Century Gothic"/>
                <a:sym typeface="Century Gothic"/>
              </a:rPr>
              <a:t>Reading</a:t>
            </a:r>
            <a:r>
              <a:rPr lang="en-US" sz="2500">
                <a:solidFill>
                  <a:srgbClr val="000000"/>
                </a:solidFill>
                <a:latin typeface="Century Gothic"/>
                <a:ea typeface="Century Gothic"/>
                <a:cs typeface="Century Gothic"/>
                <a:sym typeface="Century Gothic"/>
              </a:rPr>
              <a:t>: One reading passage with comprehension questions.</a:t>
            </a:r>
            <a:endParaRPr/>
          </a:p>
          <a:p>
            <a:pPr marL="0" marR="0" lvl="0" indent="0" algn="l" rtl="0">
              <a:spcBef>
                <a:spcPts val="0"/>
              </a:spcBef>
              <a:spcAft>
                <a:spcPts val="0"/>
              </a:spcAft>
              <a:buNone/>
            </a:pPr>
            <a:r>
              <a:rPr lang="en-US" sz="2500">
                <a:solidFill>
                  <a:srgbClr val="000000"/>
                </a:solidFill>
                <a:latin typeface="Century Gothic"/>
                <a:ea typeface="Century Gothic"/>
                <a:cs typeface="Century Gothic"/>
                <a:sym typeface="Century Gothic"/>
              </a:rPr>
              <a:t>** This is subject to change throughout the year.</a:t>
            </a:r>
            <a:endParaRPr sz="1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2800">
              <a:solidFill>
                <a:srgbClr val="0F243E"/>
              </a:solidFill>
              <a:latin typeface="Arial"/>
              <a:ea typeface="Arial"/>
              <a:cs typeface="Arial"/>
              <a:sym typeface="Arial"/>
            </a:endParaRPr>
          </a:p>
        </p:txBody>
      </p:sp>
      <p:pic>
        <p:nvPicPr>
          <p:cNvPr id="131" name="Google Shape;131;p19" descr="School clip art"/>
          <p:cNvPicPr preferRelativeResize="0"/>
          <p:nvPr/>
        </p:nvPicPr>
        <p:blipFill rotWithShape="1">
          <a:blip r:embed="rId3">
            <a:alphaModFix/>
          </a:blip>
          <a:srcRect/>
          <a:stretch/>
        </p:blipFill>
        <p:spPr>
          <a:xfrm>
            <a:off x="7052773" y="874713"/>
            <a:ext cx="992188" cy="80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457199" y="59995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Non-negotiables</a:t>
            </a:r>
            <a:endParaRPr/>
          </a:p>
        </p:txBody>
      </p:sp>
      <p:sp>
        <p:nvSpPr>
          <p:cNvPr id="137" name="Google Shape;137;p20"/>
          <p:cNvSpPr txBox="1"/>
          <p:nvPr/>
        </p:nvSpPr>
        <p:spPr>
          <a:xfrm>
            <a:off x="752167" y="1496769"/>
            <a:ext cx="7639665"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All work requires:</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Name</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u="sng">
                <a:solidFill>
                  <a:schemeClr val="dk1"/>
                </a:solidFill>
                <a:latin typeface="Century Gothic"/>
                <a:ea typeface="Century Gothic"/>
                <a:cs typeface="Century Gothic"/>
                <a:sym typeface="Century Gothic"/>
              </a:rPr>
              <a:t>When a student is absent they have 5 school days to complete any missing assignments per County policy</a:t>
            </a:r>
            <a:r>
              <a:rPr lang="en-US" sz="1800">
                <a:solidFill>
                  <a:schemeClr val="dk1"/>
                </a:solidFill>
                <a:latin typeface="Century Gothic"/>
                <a:ea typeface="Century Gothic"/>
                <a:cs typeface="Century Gothic"/>
                <a:sym typeface="Century Gothic"/>
              </a:rPr>
              <a:t>. Any work given during their absence is available in the classroom absence folder the day they come back or is given to them by their teacher on Google Classroom.</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Homework is due on the day communicated by the teacher by 9am. </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1820407" y="680672"/>
            <a:ext cx="5513015"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rgbClr val="0F243E"/>
                </a:solidFill>
                <a:latin typeface="Arial"/>
                <a:ea typeface="Arial"/>
                <a:cs typeface="Arial"/>
                <a:sym typeface="Arial"/>
              </a:rPr>
              <a:t>Morning Arrival</a:t>
            </a:r>
            <a:endParaRPr/>
          </a:p>
        </p:txBody>
      </p:sp>
      <p:sp>
        <p:nvSpPr>
          <p:cNvPr id="143" name="Google Shape;143;p21"/>
          <p:cNvSpPr/>
          <p:nvPr/>
        </p:nvSpPr>
        <p:spPr>
          <a:xfrm>
            <a:off x="786579" y="1333411"/>
            <a:ext cx="7580672" cy="47551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rgbClr val="000000"/>
                </a:solidFill>
                <a:latin typeface="Arial"/>
                <a:ea typeface="Arial"/>
                <a:cs typeface="Arial"/>
                <a:sym typeface="Arial"/>
              </a:rPr>
              <a:t>As soon as students arrive, they will need to prepare for the day by gathering materials, using the restroom, and making their lunch choice. The board at the front of the classroom will have their morning work choices for that day.</a:t>
            </a:r>
            <a:endParaRPr/>
          </a:p>
          <a:p>
            <a:pPr marL="0" marR="0" lvl="0" indent="0" algn="l" rtl="0">
              <a:spcBef>
                <a:spcPts val="0"/>
              </a:spcBef>
              <a:spcAft>
                <a:spcPts val="0"/>
              </a:spcAft>
              <a:buNone/>
            </a:pPr>
            <a:endParaRPr sz="2500">
              <a:solidFill>
                <a:srgbClr val="000000"/>
              </a:solidFill>
              <a:latin typeface="Arial"/>
              <a:ea typeface="Arial"/>
              <a:cs typeface="Arial"/>
              <a:sym typeface="Arial"/>
            </a:endParaRPr>
          </a:p>
          <a:p>
            <a:pPr marL="0" marR="0" lvl="0" indent="0" algn="l" rtl="0">
              <a:spcBef>
                <a:spcPts val="0"/>
              </a:spcBef>
              <a:spcAft>
                <a:spcPts val="0"/>
              </a:spcAft>
              <a:buNone/>
            </a:pPr>
            <a:r>
              <a:rPr lang="en-US" sz="2500">
                <a:solidFill>
                  <a:srgbClr val="000000"/>
                </a:solidFill>
                <a:latin typeface="Arial"/>
                <a:ea typeface="Arial"/>
                <a:cs typeface="Arial"/>
                <a:sym typeface="Arial"/>
              </a:rPr>
              <a:t>We have started a “Soft Start” morning with our classes.  Students have the opportunity to play a game, color, or work on any work they want to finish.  </a:t>
            </a:r>
            <a:br>
              <a:rPr lang="en-US" sz="2500">
                <a:solidFill>
                  <a:srgbClr val="000000"/>
                </a:solidFill>
                <a:latin typeface="Arial"/>
                <a:ea typeface="Arial"/>
                <a:cs typeface="Arial"/>
                <a:sym typeface="Arial"/>
              </a:rPr>
            </a:br>
            <a:endParaRPr sz="2500">
              <a:solidFill>
                <a:srgbClr val="000000"/>
              </a:solidFill>
              <a:latin typeface="Arial"/>
              <a:ea typeface="Arial"/>
              <a:cs typeface="Arial"/>
              <a:sym typeface="Arial"/>
            </a:endParaRPr>
          </a:p>
          <a:p>
            <a:pPr marL="0" marR="0" lvl="0" indent="0" algn="ctr" rtl="0">
              <a:spcBef>
                <a:spcPts val="0"/>
              </a:spcBef>
              <a:spcAft>
                <a:spcPts val="0"/>
              </a:spcAft>
              <a:buNone/>
            </a:pPr>
            <a:endParaRPr sz="2500">
              <a:solidFill>
                <a:srgbClr val="0F243E"/>
              </a:solidFill>
              <a:latin typeface="Arial"/>
              <a:ea typeface="Arial"/>
              <a:cs typeface="Arial"/>
              <a:sym typeface="Arial"/>
            </a:endParaRPr>
          </a:p>
          <a:p>
            <a:pPr marL="0" marR="0" lvl="0" indent="0" algn="ctr" rtl="0">
              <a:spcBef>
                <a:spcPts val="0"/>
              </a:spcBef>
              <a:spcAft>
                <a:spcPts val="0"/>
              </a:spcAft>
              <a:buNone/>
            </a:pPr>
            <a:endParaRPr sz="2800">
              <a:solidFill>
                <a:srgbClr val="0F243E"/>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1193</Words>
  <Application>Microsoft Office PowerPoint</Application>
  <PresentationFormat>On-screen Show (4:3)</PresentationFormat>
  <Paragraphs>108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Gothic</vt:lpstr>
      <vt:lpstr>Calibri</vt:lpstr>
      <vt:lpstr>Arial</vt:lpstr>
      <vt:lpstr>Architects Daughter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Non-negotiables</vt:lpstr>
      <vt:lpstr>PowerPoint Presentation</vt:lpstr>
      <vt:lpstr>PowerPoint Presentation</vt:lpstr>
      <vt:lpstr>PowerPoint Presentation</vt:lpstr>
      <vt:lpstr>PowerPoint Presentation</vt:lpstr>
      <vt:lpstr>PowerPoint Presentation</vt:lpstr>
      <vt:lpstr>PowerPoint Presentation</vt:lpstr>
      <vt:lpstr> Important Math Information</vt:lpstr>
      <vt:lpstr>PowerPoint Presentation</vt:lpstr>
      <vt:lpstr>PowerPoint Presentation</vt:lpstr>
      <vt:lpstr> Handle With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Quattlebaum</dc:creator>
  <cp:lastModifiedBy>Jeff Quattlebaum</cp:lastModifiedBy>
  <cp:revision>2</cp:revision>
  <dcterms:modified xsi:type="dcterms:W3CDTF">2021-09-03T19:03:19Z</dcterms:modified>
</cp:coreProperties>
</file>