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Wedges" charset="1" panose="02000500000000000000"/>
      <p:regular r:id="rId16"/>
    </p:embeddedFont>
    <p:embeddedFont>
      <p:font typeface="Genty Sans" charset="1" panose="000006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6.png" Type="http://schemas.openxmlformats.org/officeDocument/2006/relationships/image"/><Relationship Id="rId6" Target="../media/image28.png" Type="http://schemas.openxmlformats.org/officeDocument/2006/relationships/image"/><Relationship Id="rId7" Target="../media/image29.png" Type="http://schemas.openxmlformats.org/officeDocument/2006/relationships/image"/><Relationship Id="rId8" Target="../media/image3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13" Target="../media/image22.png" Type="http://schemas.openxmlformats.org/officeDocument/2006/relationships/image"/><Relationship Id="rId2" Target="../media/image1.png" Type="http://schemas.openxmlformats.org/officeDocument/2006/relationships/image"/><Relationship Id="rId3" Target="../media/image13.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8.png" Type="http://schemas.openxmlformats.org/officeDocument/2006/relationships/image"/><Relationship Id="rId8" Target="../media/image3.png" Type="http://schemas.openxmlformats.org/officeDocument/2006/relationships/image"/><Relationship Id="rId9"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3.jpeg" Type="http://schemas.openxmlformats.org/officeDocument/2006/relationships/image"/><Relationship Id="rId4" Target="../media/image2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2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3" id="3"/>
          <p:cNvSpPr/>
          <p:nvPr/>
        </p:nvSpPr>
        <p:spPr>
          <a:xfrm flipH="false" flipV="false" rot="0">
            <a:off x="5120644"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4" id="4"/>
          <p:cNvSpPr/>
          <p:nvPr/>
        </p:nvSpPr>
        <p:spPr>
          <a:xfrm flipH="false" flipV="false" rot="0">
            <a:off x="10248027" y="0"/>
            <a:ext cx="5127383" cy="5127383"/>
          </a:xfrm>
          <a:custGeom>
            <a:avLst/>
            <a:gdLst/>
            <a:ahLst/>
            <a:cxnLst/>
            <a:rect r="r" b="b" t="t" l="l"/>
            <a:pathLst>
              <a:path h="5127383" w="5127383">
                <a:moveTo>
                  <a:pt x="0" y="0"/>
                </a:moveTo>
                <a:lnTo>
                  <a:pt x="5127384" y="0"/>
                </a:lnTo>
                <a:lnTo>
                  <a:pt x="5127384" y="5127383"/>
                </a:lnTo>
                <a:lnTo>
                  <a:pt x="0" y="5127383"/>
                </a:lnTo>
                <a:lnTo>
                  <a:pt x="0" y="0"/>
                </a:lnTo>
                <a:close/>
              </a:path>
            </a:pathLst>
          </a:custGeom>
          <a:blipFill>
            <a:blip r:embed="rId2">
              <a:alphaModFix amt="41000"/>
            </a:blip>
            <a:stretch>
              <a:fillRect l="0" t="0" r="0" b="0"/>
            </a:stretch>
          </a:blipFill>
        </p:spPr>
      </p:sp>
      <p:sp>
        <p:nvSpPr>
          <p:cNvPr name="Freeform 5" id="5"/>
          <p:cNvSpPr/>
          <p:nvPr/>
        </p:nvSpPr>
        <p:spPr>
          <a:xfrm flipH="false" flipV="false" rot="0">
            <a:off x="15375411" y="0"/>
            <a:ext cx="2903796" cy="5127383"/>
          </a:xfrm>
          <a:custGeom>
            <a:avLst/>
            <a:gdLst/>
            <a:ahLst/>
            <a:cxnLst/>
            <a:rect r="r" b="b" t="t" l="l"/>
            <a:pathLst>
              <a:path h="5127383" w="2903796">
                <a:moveTo>
                  <a:pt x="0" y="0"/>
                </a:moveTo>
                <a:lnTo>
                  <a:pt x="2903795" y="0"/>
                </a:lnTo>
                <a:lnTo>
                  <a:pt x="2903795" y="5127383"/>
                </a:lnTo>
                <a:lnTo>
                  <a:pt x="0" y="5127383"/>
                </a:lnTo>
                <a:lnTo>
                  <a:pt x="0" y="0"/>
                </a:lnTo>
                <a:close/>
              </a:path>
            </a:pathLst>
          </a:custGeom>
          <a:blipFill>
            <a:blip r:embed="rId2">
              <a:alphaModFix amt="41000"/>
            </a:blip>
            <a:stretch>
              <a:fillRect l="0" t="0" r="-76575" b="0"/>
            </a:stretch>
          </a:blipFill>
        </p:spPr>
      </p:sp>
      <p:sp>
        <p:nvSpPr>
          <p:cNvPr name="Freeform 6" id="6"/>
          <p:cNvSpPr/>
          <p:nvPr/>
        </p:nvSpPr>
        <p:spPr>
          <a:xfrm flipH="false" flipV="false" rot="0">
            <a:off x="0"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7" id="7"/>
          <p:cNvSpPr/>
          <p:nvPr/>
        </p:nvSpPr>
        <p:spPr>
          <a:xfrm flipH="false" flipV="false" rot="0">
            <a:off x="5120644"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8" id="8"/>
          <p:cNvSpPr/>
          <p:nvPr/>
        </p:nvSpPr>
        <p:spPr>
          <a:xfrm flipH="false" flipV="false" rot="0">
            <a:off x="10248027" y="5127383"/>
            <a:ext cx="5127383" cy="5127383"/>
          </a:xfrm>
          <a:custGeom>
            <a:avLst/>
            <a:gdLst/>
            <a:ahLst/>
            <a:cxnLst/>
            <a:rect r="r" b="b" t="t" l="l"/>
            <a:pathLst>
              <a:path h="5127383" w="5127383">
                <a:moveTo>
                  <a:pt x="0" y="0"/>
                </a:moveTo>
                <a:lnTo>
                  <a:pt x="5127384" y="0"/>
                </a:lnTo>
                <a:lnTo>
                  <a:pt x="5127384" y="5127384"/>
                </a:lnTo>
                <a:lnTo>
                  <a:pt x="0" y="5127384"/>
                </a:lnTo>
                <a:lnTo>
                  <a:pt x="0" y="0"/>
                </a:lnTo>
                <a:close/>
              </a:path>
            </a:pathLst>
          </a:custGeom>
          <a:blipFill>
            <a:blip r:embed="rId2">
              <a:alphaModFix amt="41000"/>
            </a:blip>
            <a:stretch>
              <a:fillRect l="0" t="0" r="0" b="0"/>
            </a:stretch>
          </a:blipFill>
        </p:spPr>
      </p:sp>
      <p:sp>
        <p:nvSpPr>
          <p:cNvPr name="Freeform 9" id="9"/>
          <p:cNvSpPr/>
          <p:nvPr/>
        </p:nvSpPr>
        <p:spPr>
          <a:xfrm flipH="false" flipV="false" rot="0">
            <a:off x="15375411" y="5127383"/>
            <a:ext cx="2917558" cy="5127383"/>
          </a:xfrm>
          <a:custGeom>
            <a:avLst/>
            <a:gdLst/>
            <a:ahLst/>
            <a:cxnLst/>
            <a:rect r="r" b="b" t="t" l="l"/>
            <a:pathLst>
              <a:path h="5127383" w="2917558">
                <a:moveTo>
                  <a:pt x="0" y="0"/>
                </a:moveTo>
                <a:lnTo>
                  <a:pt x="2917557" y="0"/>
                </a:lnTo>
                <a:lnTo>
                  <a:pt x="2917557" y="5127384"/>
                </a:lnTo>
                <a:lnTo>
                  <a:pt x="0" y="5127384"/>
                </a:lnTo>
                <a:lnTo>
                  <a:pt x="0" y="0"/>
                </a:lnTo>
                <a:close/>
              </a:path>
            </a:pathLst>
          </a:custGeom>
          <a:blipFill>
            <a:blip r:embed="rId2">
              <a:alphaModFix amt="41000"/>
            </a:blip>
            <a:stretch>
              <a:fillRect l="0" t="0" r="-75742" b="0"/>
            </a:stretch>
          </a:blipFill>
        </p:spPr>
      </p:sp>
      <p:grpSp>
        <p:nvGrpSpPr>
          <p:cNvPr name="Group 10" id="10"/>
          <p:cNvGrpSpPr/>
          <p:nvPr/>
        </p:nvGrpSpPr>
        <p:grpSpPr>
          <a:xfrm rot="0">
            <a:off x="1028700" y="1028700"/>
            <a:ext cx="16197811" cy="8229600"/>
            <a:chOff x="0" y="0"/>
            <a:chExt cx="4266090" cy="2167467"/>
          </a:xfrm>
        </p:grpSpPr>
        <p:sp>
          <p:nvSpPr>
            <p:cNvPr name="Freeform 11" id="11"/>
            <p:cNvSpPr/>
            <p:nvPr/>
          </p:nvSpPr>
          <p:spPr>
            <a:xfrm flipH="false" flipV="false" rot="0">
              <a:off x="0" y="0"/>
              <a:ext cx="4266090" cy="2167467"/>
            </a:xfrm>
            <a:custGeom>
              <a:avLst/>
              <a:gdLst/>
              <a:ahLst/>
              <a:cxnLst/>
              <a:rect r="r" b="b" t="t" l="l"/>
              <a:pathLst>
                <a:path h="2167467" w="4266090">
                  <a:moveTo>
                    <a:pt x="0" y="0"/>
                  </a:moveTo>
                  <a:lnTo>
                    <a:pt x="4266090" y="0"/>
                  </a:lnTo>
                  <a:lnTo>
                    <a:pt x="4266090" y="2167467"/>
                  </a:lnTo>
                  <a:lnTo>
                    <a:pt x="0" y="2167467"/>
                  </a:lnTo>
                  <a:close/>
                </a:path>
              </a:pathLst>
            </a:custGeom>
            <a:solidFill>
              <a:srgbClr val="FFFBF1"/>
            </a:solidFill>
            <a:ln w="114300" cap="sq">
              <a:solidFill>
                <a:srgbClr val="41372E"/>
              </a:solidFill>
              <a:prstDash val="solid"/>
              <a:miter/>
            </a:ln>
          </p:spPr>
        </p:sp>
        <p:sp>
          <p:nvSpPr>
            <p:cNvPr name="TextBox 12" id="12"/>
            <p:cNvSpPr txBox="true"/>
            <p:nvPr/>
          </p:nvSpPr>
          <p:spPr>
            <a:xfrm>
              <a:off x="0" y="-57150"/>
              <a:ext cx="4266090" cy="2224617"/>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616488">
            <a:off x="362801" y="6742195"/>
            <a:ext cx="3053173" cy="3420922"/>
          </a:xfrm>
          <a:custGeom>
            <a:avLst/>
            <a:gdLst/>
            <a:ahLst/>
            <a:cxnLst/>
            <a:rect r="r" b="b" t="t" l="l"/>
            <a:pathLst>
              <a:path h="3420922" w="3053173">
                <a:moveTo>
                  <a:pt x="0" y="0"/>
                </a:moveTo>
                <a:lnTo>
                  <a:pt x="3053173" y="0"/>
                </a:lnTo>
                <a:lnTo>
                  <a:pt x="3053173" y="3420923"/>
                </a:lnTo>
                <a:lnTo>
                  <a:pt x="0" y="3420923"/>
                </a:lnTo>
                <a:lnTo>
                  <a:pt x="0" y="0"/>
                </a:lnTo>
                <a:close/>
              </a:path>
            </a:pathLst>
          </a:custGeom>
          <a:blipFill>
            <a:blip r:embed="rId3"/>
            <a:stretch>
              <a:fillRect l="0" t="0" r="0" b="0"/>
            </a:stretch>
          </a:blipFill>
        </p:spPr>
      </p:sp>
      <p:sp>
        <p:nvSpPr>
          <p:cNvPr name="Freeform 14" id="14"/>
          <p:cNvSpPr/>
          <p:nvPr/>
        </p:nvSpPr>
        <p:spPr>
          <a:xfrm flipH="false" flipV="false" rot="502942">
            <a:off x="3141787" y="7108401"/>
            <a:ext cx="2919803" cy="2949296"/>
          </a:xfrm>
          <a:custGeom>
            <a:avLst/>
            <a:gdLst/>
            <a:ahLst/>
            <a:cxnLst/>
            <a:rect r="r" b="b" t="t" l="l"/>
            <a:pathLst>
              <a:path h="2949296" w="2919803">
                <a:moveTo>
                  <a:pt x="0" y="0"/>
                </a:moveTo>
                <a:lnTo>
                  <a:pt x="2919803" y="0"/>
                </a:lnTo>
                <a:lnTo>
                  <a:pt x="2919803" y="2949297"/>
                </a:lnTo>
                <a:lnTo>
                  <a:pt x="0" y="2949297"/>
                </a:lnTo>
                <a:lnTo>
                  <a:pt x="0" y="0"/>
                </a:lnTo>
                <a:close/>
              </a:path>
            </a:pathLst>
          </a:custGeom>
          <a:blipFill>
            <a:blip r:embed="rId4"/>
            <a:stretch>
              <a:fillRect l="0" t="0" r="0" b="0"/>
            </a:stretch>
          </a:blipFill>
        </p:spPr>
      </p:sp>
      <p:sp>
        <p:nvSpPr>
          <p:cNvPr name="Freeform 15" id="15"/>
          <p:cNvSpPr/>
          <p:nvPr/>
        </p:nvSpPr>
        <p:spPr>
          <a:xfrm flipH="false" flipV="false" rot="485498">
            <a:off x="14725854" y="6341154"/>
            <a:ext cx="3540876" cy="3923408"/>
          </a:xfrm>
          <a:custGeom>
            <a:avLst/>
            <a:gdLst/>
            <a:ahLst/>
            <a:cxnLst/>
            <a:rect r="r" b="b" t="t" l="l"/>
            <a:pathLst>
              <a:path h="3923408" w="3540876">
                <a:moveTo>
                  <a:pt x="0" y="0"/>
                </a:moveTo>
                <a:lnTo>
                  <a:pt x="3540875" y="0"/>
                </a:lnTo>
                <a:lnTo>
                  <a:pt x="3540875" y="3923408"/>
                </a:lnTo>
                <a:lnTo>
                  <a:pt x="0" y="3923408"/>
                </a:lnTo>
                <a:lnTo>
                  <a:pt x="0" y="0"/>
                </a:lnTo>
                <a:close/>
              </a:path>
            </a:pathLst>
          </a:custGeom>
          <a:blipFill>
            <a:blip r:embed="rId5"/>
            <a:stretch>
              <a:fillRect l="0" t="0" r="0" b="0"/>
            </a:stretch>
          </a:blipFill>
        </p:spPr>
      </p:sp>
      <p:sp>
        <p:nvSpPr>
          <p:cNvPr name="Freeform 16" id="16"/>
          <p:cNvSpPr/>
          <p:nvPr/>
        </p:nvSpPr>
        <p:spPr>
          <a:xfrm flipH="false" flipV="false" rot="-150428">
            <a:off x="12510783" y="7691075"/>
            <a:ext cx="3096781" cy="2686458"/>
          </a:xfrm>
          <a:custGeom>
            <a:avLst/>
            <a:gdLst/>
            <a:ahLst/>
            <a:cxnLst/>
            <a:rect r="r" b="b" t="t" l="l"/>
            <a:pathLst>
              <a:path h="2686458" w="3096781">
                <a:moveTo>
                  <a:pt x="0" y="0"/>
                </a:moveTo>
                <a:lnTo>
                  <a:pt x="3096781" y="0"/>
                </a:lnTo>
                <a:lnTo>
                  <a:pt x="3096781" y="2686458"/>
                </a:lnTo>
                <a:lnTo>
                  <a:pt x="0" y="2686458"/>
                </a:lnTo>
                <a:lnTo>
                  <a:pt x="0" y="0"/>
                </a:lnTo>
                <a:close/>
              </a:path>
            </a:pathLst>
          </a:custGeom>
          <a:blipFill>
            <a:blip r:embed="rId6"/>
            <a:stretch>
              <a:fillRect l="0" t="0" r="0" b="0"/>
            </a:stretch>
          </a:blipFill>
        </p:spPr>
      </p:sp>
      <p:sp>
        <p:nvSpPr>
          <p:cNvPr name="Freeform 17" id="17"/>
          <p:cNvSpPr/>
          <p:nvPr/>
        </p:nvSpPr>
        <p:spPr>
          <a:xfrm flipH="false" flipV="false" rot="0">
            <a:off x="5509491" y="7323062"/>
            <a:ext cx="2484874" cy="2760972"/>
          </a:xfrm>
          <a:custGeom>
            <a:avLst/>
            <a:gdLst/>
            <a:ahLst/>
            <a:cxnLst/>
            <a:rect r="r" b="b" t="t" l="l"/>
            <a:pathLst>
              <a:path h="2760972" w="2484874">
                <a:moveTo>
                  <a:pt x="0" y="0"/>
                </a:moveTo>
                <a:lnTo>
                  <a:pt x="2484875" y="0"/>
                </a:lnTo>
                <a:lnTo>
                  <a:pt x="2484875" y="2760972"/>
                </a:lnTo>
                <a:lnTo>
                  <a:pt x="0" y="2760972"/>
                </a:lnTo>
                <a:lnTo>
                  <a:pt x="0" y="0"/>
                </a:lnTo>
                <a:close/>
              </a:path>
            </a:pathLst>
          </a:custGeom>
          <a:blipFill>
            <a:blip r:embed="rId7"/>
            <a:stretch>
              <a:fillRect l="0" t="0" r="0" b="0"/>
            </a:stretch>
          </a:blipFill>
        </p:spPr>
      </p:sp>
      <p:sp>
        <p:nvSpPr>
          <p:cNvPr name="Freeform 18" id="18"/>
          <p:cNvSpPr/>
          <p:nvPr/>
        </p:nvSpPr>
        <p:spPr>
          <a:xfrm flipH="false" flipV="false" rot="683033">
            <a:off x="10207212" y="8084671"/>
            <a:ext cx="2955351" cy="2138936"/>
          </a:xfrm>
          <a:custGeom>
            <a:avLst/>
            <a:gdLst/>
            <a:ahLst/>
            <a:cxnLst/>
            <a:rect r="r" b="b" t="t" l="l"/>
            <a:pathLst>
              <a:path h="2138936" w="2955351">
                <a:moveTo>
                  <a:pt x="0" y="0"/>
                </a:moveTo>
                <a:lnTo>
                  <a:pt x="2955352" y="0"/>
                </a:lnTo>
                <a:lnTo>
                  <a:pt x="2955352" y="2138935"/>
                </a:lnTo>
                <a:lnTo>
                  <a:pt x="0" y="2138935"/>
                </a:lnTo>
                <a:lnTo>
                  <a:pt x="0" y="0"/>
                </a:lnTo>
                <a:close/>
              </a:path>
            </a:pathLst>
          </a:custGeom>
          <a:blipFill>
            <a:blip r:embed="rId8"/>
            <a:stretch>
              <a:fillRect l="0" t="0" r="0" b="0"/>
            </a:stretch>
          </a:blipFill>
        </p:spPr>
      </p:sp>
      <p:sp>
        <p:nvSpPr>
          <p:cNvPr name="Freeform 19" id="19"/>
          <p:cNvSpPr/>
          <p:nvPr/>
        </p:nvSpPr>
        <p:spPr>
          <a:xfrm flipH="false" flipV="false" rot="0">
            <a:off x="7305351" y="7220224"/>
            <a:ext cx="3894319" cy="3066776"/>
          </a:xfrm>
          <a:custGeom>
            <a:avLst/>
            <a:gdLst/>
            <a:ahLst/>
            <a:cxnLst/>
            <a:rect r="r" b="b" t="t" l="l"/>
            <a:pathLst>
              <a:path h="3066776" w="3894319">
                <a:moveTo>
                  <a:pt x="0" y="0"/>
                </a:moveTo>
                <a:lnTo>
                  <a:pt x="3894319" y="0"/>
                </a:lnTo>
                <a:lnTo>
                  <a:pt x="3894319" y="3066776"/>
                </a:lnTo>
                <a:lnTo>
                  <a:pt x="0" y="3066776"/>
                </a:lnTo>
                <a:lnTo>
                  <a:pt x="0" y="0"/>
                </a:lnTo>
                <a:close/>
              </a:path>
            </a:pathLst>
          </a:custGeom>
          <a:blipFill>
            <a:blip r:embed="rId9"/>
            <a:stretch>
              <a:fillRect l="0" t="0" r="0" b="0"/>
            </a:stretch>
          </a:blipFill>
        </p:spPr>
      </p:sp>
      <p:sp>
        <p:nvSpPr>
          <p:cNvPr name="TextBox 20" id="20"/>
          <p:cNvSpPr txBox="true"/>
          <p:nvPr/>
        </p:nvSpPr>
        <p:spPr>
          <a:xfrm rot="0">
            <a:off x="2157975" y="1736209"/>
            <a:ext cx="13972049" cy="2380635"/>
          </a:xfrm>
          <a:prstGeom prst="rect">
            <a:avLst/>
          </a:prstGeom>
        </p:spPr>
        <p:txBody>
          <a:bodyPr anchor="t" rtlCol="false" tIns="0" lIns="0" bIns="0" rIns="0">
            <a:spAutoFit/>
          </a:bodyPr>
          <a:lstStyle/>
          <a:p>
            <a:pPr algn="ctr">
              <a:lnSpc>
                <a:spcPts val="19458"/>
              </a:lnSpc>
            </a:pPr>
            <a:r>
              <a:rPr lang="en-US" sz="13899">
                <a:solidFill>
                  <a:srgbClr val="8DCFE1"/>
                </a:solidFill>
                <a:latin typeface="Wedges"/>
                <a:ea typeface="Wedges"/>
                <a:cs typeface="Wedges"/>
                <a:sym typeface="Wedges"/>
              </a:rPr>
              <a:t>GETTING READY</a:t>
            </a:r>
          </a:p>
        </p:txBody>
      </p:sp>
      <p:sp>
        <p:nvSpPr>
          <p:cNvPr name="TextBox 21" id="21"/>
          <p:cNvSpPr txBox="true"/>
          <p:nvPr/>
        </p:nvSpPr>
        <p:spPr>
          <a:xfrm rot="0">
            <a:off x="1140893" y="3687707"/>
            <a:ext cx="16085618" cy="1691389"/>
          </a:xfrm>
          <a:prstGeom prst="rect">
            <a:avLst/>
          </a:prstGeom>
        </p:spPr>
        <p:txBody>
          <a:bodyPr anchor="t" rtlCol="false" tIns="0" lIns="0" bIns="0" rIns="0">
            <a:spAutoFit/>
          </a:bodyPr>
          <a:lstStyle/>
          <a:p>
            <a:pPr algn="ctr">
              <a:lnSpc>
                <a:spcPts val="13873"/>
              </a:lnSpc>
            </a:pPr>
            <a:r>
              <a:rPr lang="en-US" sz="9909">
                <a:solidFill>
                  <a:srgbClr val="41372E"/>
                </a:solidFill>
                <a:latin typeface="Genty Sans"/>
                <a:ea typeface="Genty Sans"/>
                <a:cs typeface="Genty Sans"/>
                <a:sym typeface="Genty Sans"/>
              </a:rPr>
              <a:t>FOR KINDERGARTEN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3" id="3"/>
          <p:cNvSpPr/>
          <p:nvPr/>
        </p:nvSpPr>
        <p:spPr>
          <a:xfrm flipH="false" flipV="false" rot="0">
            <a:off x="5120644"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4" id="4"/>
          <p:cNvSpPr/>
          <p:nvPr/>
        </p:nvSpPr>
        <p:spPr>
          <a:xfrm flipH="false" flipV="false" rot="0">
            <a:off x="10248027" y="0"/>
            <a:ext cx="5127383" cy="5127383"/>
          </a:xfrm>
          <a:custGeom>
            <a:avLst/>
            <a:gdLst/>
            <a:ahLst/>
            <a:cxnLst/>
            <a:rect r="r" b="b" t="t" l="l"/>
            <a:pathLst>
              <a:path h="5127383" w="5127383">
                <a:moveTo>
                  <a:pt x="0" y="0"/>
                </a:moveTo>
                <a:lnTo>
                  <a:pt x="5127384" y="0"/>
                </a:lnTo>
                <a:lnTo>
                  <a:pt x="5127384" y="5127383"/>
                </a:lnTo>
                <a:lnTo>
                  <a:pt x="0" y="5127383"/>
                </a:lnTo>
                <a:lnTo>
                  <a:pt x="0" y="0"/>
                </a:lnTo>
                <a:close/>
              </a:path>
            </a:pathLst>
          </a:custGeom>
          <a:blipFill>
            <a:blip r:embed="rId2">
              <a:alphaModFix amt="41000"/>
            </a:blip>
            <a:stretch>
              <a:fillRect l="0" t="0" r="0" b="0"/>
            </a:stretch>
          </a:blipFill>
        </p:spPr>
      </p:sp>
      <p:sp>
        <p:nvSpPr>
          <p:cNvPr name="Freeform 5" id="5"/>
          <p:cNvSpPr/>
          <p:nvPr/>
        </p:nvSpPr>
        <p:spPr>
          <a:xfrm flipH="false" flipV="false" rot="0">
            <a:off x="15375411" y="0"/>
            <a:ext cx="2903796" cy="5127383"/>
          </a:xfrm>
          <a:custGeom>
            <a:avLst/>
            <a:gdLst/>
            <a:ahLst/>
            <a:cxnLst/>
            <a:rect r="r" b="b" t="t" l="l"/>
            <a:pathLst>
              <a:path h="5127383" w="2903796">
                <a:moveTo>
                  <a:pt x="0" y="0"/>
                </a:moveTo>
                <a:lnTo>
                  <a:pt x="2903795" y="0"/>
                </a:lnTo>
                <a:lnTo>
                  <a:pt x="2903795" y="5127383"/>
                </a:lnTo>
                <a:lnTo>
                  <a:pt x="0" y="5127383"/>
                </a:lnTo>
                <a:lnTo>
                  <a:pt x="0" y="0"/>
                </a:lnTo>
                <a:close/>
              </a:path>
            </a:pathLst>
          </a:custGeom>
          <a:blipFill>
            <a:blip r:embed="rId2">
              <a:alphaModFix amt="41000"/>
            </a:blip>
            <a:stretch>
              <a:fillRect l="0" t="0" r="-76575" b="0"/>
            </a:stretch>
          </a:blipFill>
        </p:spPr>
      </p:sp>
      <p:sp>
        <p:nvSpPr>
          <p:cNvPr name="Freeform 6" id="6"/>
          <p:cNvSpPr/>
          <p:nvPr/>
        </p:nvSpPr>
        <p:spPr>
          <a:xfrm flipH="false" flipV="false" rot="0">
            <a:off x="0"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7" id="7"/>
          <p:cNvSpPr/>
          <p:nvPr/>
        </p:nvSpPr>
        <p:spPr>
          <a:xfrm flipH="false" flipV="false" rot="0">
            <a:off x="5120644"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8" id="8"/>
          <p:cNvSpPr/>
          <p:nvPr/>
        </p:nvSpPr>
        <p:spPr>
          <a:xfrm flipH="false" flipV="false" rot="0">
            <a:off x="10248027" y="5127383"/>
            <a:ext cx="5127383" cy="5127383"/>
          </a:xfrm>
          <a:custGeom>
            <a:avLst/>
            <a:gdLst/>
            <a:ahLst/>
            <a:cxnLst/>
            <a:rect r="r" b="b" t="t" l="l"/>
            <a:pathLst>
              <a:path h="5127383" w="5127383">
                <a:moveTo>
                  <a:pt x="0" y="0"/>
                </a:moveTo>
                <a:lnTo>
                  <a:pt x="5127384" y="0"/>
                </a:lnTo>
                <a:lnTo>
                  <a:pt x="5127384" y="5127384"/>
                </a:lnTo>
                <a:lnTo>
                  <a:pt x="0" y="5127384"/>
                </a:lnTo>
                <a:lnTo>
                  <a:pt x="0" y="0"/>
                </a:lnTo>
                <a:close/>
              </a:path>
            </a:pathLst>
          </a:custGeom>
          <a:blipFill>
            <a:blip r:embed="rId2">
              <a:alphaModFix amt="41000"/>
            </a:blip>
            <a:stretch>
              <a:fillRect l="0" t="0" r="0" b="0"/>
            </a:stretch>
          </a:blipFill>
        </p:spPr>
      </p:sp>
      <p:sp>
        <p:nvSpPr>
          <p:cNvPr name="Freeform 9" id="9"/>
          <p:cNvSpPr/>
          <p:nvPr/>
        </p:nvSpPr>
        <p:spPr>
          <a:xfrm flipH="false" flipV="false" rot="0">
            <a:off x="15375411" y="5127383"/>
            <a:ext cx="2917558" cy="5127383"/>
          </a:xfrm>
          <a:custGeom>
            <a:avLst/>
            <a:gdLst/>
            <a:ahLst/>
            <a:cxnLst/>
            <a:rect r="r" b="b" t="t" l="l"/>
            <a:pathLst>
              <a:path h="5127383" w="2917558">
                <a:moveTo>
                  <a:pt x="0" y="0"/>
                </a:moveTo>
                <a:lnTo>
                  <a:pt x="2917557" y="0"/>
                </a:lnTo>
                <a:lnTo>
                  <a:pt x="2917557" y="5127384"/>
                </a:lnTo>
                <a:lnTo>
                  <a:pt x="0" y="5127384"/>
                </a:lnTo>
                <a:lnTo>
                  <a:pt x="0" y="0"/>
                </a:lnTo>
                <a:close/>
              </a:path>
            </a:pathLst>
          </a:custGeom>
          <a:blipFill>
            <a:blip r:embed="rId2">
              <a:alphaModFix amt="41000"/>
            </a:blip>
            <a:stretch>
              <a:fillRect l="0" t="0" r="-75742" b="0"/>
            </a:stretch>
          </a:blipFill>
        </p:spPr>
      </p:sp>
      <p:grpSp>
        <p:nvGrpSpPr>
          <p:cNvPr name="Group 10" id="10"/>
          <p:cNvGrpSpPr/>
          <p:nvPr/>
        </p:nvGrpSpPr>
        <p:grpSpPr>
          <a:xfrm rot="0">
            <a:off x="1028700" y="1028700"/>
            <a:ext cx="16197811" cy="8229600"/>
            <a:chOff x="0" y="0"/>
            <a:chExt cx="4266090" cy="2167467"/>
          </a:xfrm>
        </p:grpSpPr>
        <p:sp>
          <p:nvSpPr>
            <p:cNvPr name="Freeform 11" id="11"/>
            <p:cNvSpPr/>
            <p:nvPr/>
          </p:nvSpPr>
          <p:spPr>
            <a:xfrm flipH="false" flipV="false" rot="0">
              <a:off x="0" y="0"/>
              <a:ext cx="4266090" cy="2167467"/>
            </a:xfrm>
            <a:custGeom>
              <a:avLst/>
              <a:gdLst/>
              <a:ahLst/>
              <a:cxnLst/>
              <a:rect r="r" b="b" t="t" l="l"/>
              <a:pathLst>
                <a:path h="2167467" w="4266090">
                  <a:moveTo>
                    <a:pt x="0" y="0"/>
                  </a:moveTo>
                  <a:lnTo>
                    <a:pt x="4266090" y="0"/>
                  </a:lnTo>
                  <a:lnTo>
                    <a:pt x="4266090" y="2167467"/>
                  </a:lnTo>
                  <a:lnTo>
                    <a:pt x="0" y="2167467"/>
                  </a:lnTo>
                  <a:close/>
                </a:path>
              </a:pathLst>
            </a:custGeom>
            <a:solidFill>
              <a:srgbClr val="FFFBF1"/>
            </a:solidFill>
            <a:ln w="114300" cap="sq">
              <a:solidFill>
                <a:srgbClr val="41372E"/>
              </a:solidFill>
              <a:prstDash val="solid"/>
              <a:miter/>
            </a:ln>
          </p:spPr>
        </p:sp>
        <p:sp>
          <p:nvSpPr>
            <p:cNvPr name="TextBox 12" id="12"/>
            <p:cNvSpPr txBox="true"/>
            <p:nvPr/>
          </p:nvSpPr>
          <p:spPr>
            <a:xfrm>
              <a:off x="0" y="-57150"/>
              <a:ext cx="4266090" cy="2224617"/>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616488">
            <a:off x="514186" y="6742195"/>
            <a:ext cx="3053173" cy="3420922"/>
          </a:xfrm>
          <a:custGeom>
            <a:avLst/>
            <a:gdLst/>
            <a:ahLst/>
            <a:cxnLst/>
            <a:rect r="r" b="b" t="t" l="l"/>
            <a:pathLst>
              <a:path h="3420922" w="3053173">
                <a:moveTo>
                  <a:pt x="0" y="0"/>
                </a:moveTo>
                <a:lnTo>
                  <a:pt x="3053173" y="0"/>
                </a:lnTo>
                <a:lnTo>
                  <a:pt x="3053173" y="3420923"/>
                </a:lnTo>
                <a:lnTo>
                  <a:pt x="0" y="3420923"/>
                </a:lnTo>
                <a:lnTo>
                  <a:pt x="0" y="0"/>
                </a:lnTo>
                <a:close/>
              </a:path>
            </a:pathLst>
          </a:custGeom>
          <a:blipFill>
            <a:blip r:embed="rId3"/>
            <a:stretch>
              <a:fillRect l="0" t="0" r="0" b="0"/>
            </a:stretch>
          </a:blipFill>
        </p:spPr>
      </p:sp>
      <p:sp>
        <p:nvSpPr>
          <p:cNvPr name="Freeform 14" id="14"/>
          <p:cNvSpPr/>
          <p:nvPr/>
        </p:nvSpPr>
        <p:spPr>
          <a:xfrm flipH="false" flipV="false" rot="502942">
            <a:off x="3389286" y="7108401"/>
            <a:ext cx="2919803" cy="2949296"/>
          </a:xfrm>
          <a:custGeom>
            <a:avLst/>
            <a:gdLst/>
            <a:ahLst/>
            <a:cxnLst/>
            <a:rect r="r" b="b" t="t" l="l"/>
            <a:pathLst>
              <a:path h="2949296" w="2919803">
                <a:moveTo>
                  <a:pt x="0" y="0"/>
                </a:moveTo>
                <a:lnTo>
                  <a:pt x="2919803" y="0"/>
                </a:lnTo>
                <a:lnTo>
                  <a:pt x="2919803" y="2949297"/>
                </a:lnTo>
                <a:lnTo>
                  <a:pt x="0" y="2949297"/>
                </a:lnTo>
                <a:lnTo>
                  <a:pt x="0" y="0"/>
                </a:lnTo>
                <a:close/>
              </a:path>
            </a:pathLst>
          </a:custGeom>
          <a:blipFill>
            <a:blip r:embed="rId4"/>
            <a:stretch>
              <a:fillRect l="0" t="0" r="0" b="0"/>
            </a:stretch>
          </a:blipFill>
        </p:spPr>
      </p:sp>
      <p:sp>
        <p:nvSpPr>
          <p:cNvPr name="Freeform 15" id="15"/>
          <p:cNvSpPr/>
          <p:nvPr/>
        </p:nvSpPr>
        <p:spPr>
          <a:xfrm flipH="false" flipV="false" rot="0">
            <a:off x="6087505" y="7309300"/>
            <a:ext cx="2484874" cy="2760972"/>
          </a:xfrm>
          <a:custGeom>
            <a:avLst/>
            <a:gdLst/>
            <a:ahLst/>
            <a:cxnLst/>
            <a:rect r="r" b="b" t="t" l="l"/>
            <a:pathLst>
              <a:path h="2760972" w="2484874">
                <a:moveTo>
                  <a:pt x="0" y="0"/>
                </a:moveTo>
                <a:lnTo>
                  <a:pt x="2484874" y="0"/>
                </a:lnTo>
                <a:lnTo>
                  <a:pt x="2484874" y="2760972"/>
                </a:lnTo>
                <a:lnTo>
                  <a:pt x="0" y="2760972"/>
                </a:lnTo>
                <a:lnTo>
                  <a:pt x="0" y="0"/>
                </a:lnTo>
                <a:close/>
              </a:path>
            </a:pathLst>
          </a:custGeom>
          <a:blipFill>
            <a:blip r:embed="rId5"/>
            <a:stretch>
              <a:fillRect l="0" t="0" r="0" b="0"/>
            </a:stretch>
          </a:blipFill>
        </p:spPr>
      </p:sp>
      <p:sp>
        <p:nvSpPr>
          <p:cNvPr name="Freeform 16" id="16"/>
          <p:cNvSpPr/>
          <p:nvPr/>
        </p:nvSpPr>
        <p:spPr>
          <a:xfrm flipH="false" flipV="false" rot="0">
            <a:off x="11269335" y="6994422"/>
            <a:ext cx="3374527" cy="2914748"/>
          </a:xfrm>
          <a:custGeom>
            <a:avLst/>
            <a:gdLst/>
            <a:ahLst/>
            <a:cxnLst/>
            <a:rect r="r" b="b" t="t" l="l"/>
            <a:pathLst>
              <a:path h="2914748" w="3374527">
                <a:moveTo>
                  <a:pt x="0" y="0"/>
                </a:moveTo>
                <a:lnTo>
                  <a:pt x="3374527" y="0"/>
                </a:lnTo>
                <a:lnTo>
                  <a:pt x="3374527" y="2914748"/>
                </a:lnTo>
                <a:lnTo>
                  <a:pt x="0" y="2914748"/>
                </a:lnTo>
                <a:lnTo>
                  <a:pt x="0" y="0"/>
                </a:lnTo>
                <a:close/>
              </a:path>
            </a:pathLst>
          </a:custGeom>
          <a:blipFill>
            <a:blip r:embed="rId6"/>
            <a:stretch>
              <a:fillRect l="0" t="0" r="0" b="0"/>
            </a:stretch>
          </a:blipFill>
        </p:spPr>
      </p:sp>
      <p:sp>
        <p:nvSpPr>
          <p:cNvPr name="Freeform 17" id="17"/>
          <p:cNvSpPr/>
          <p:nvPr/>
        </p:nvSpPr>
        <p:spPr>
          <a:xfrm flipH="false" flipV="false" rot="0">
            <a:off x="8375366" y="6994422"/>
            <a:ext cx="3406096" cy="2916469"/>
          </a:xfrm>
          <a:custGeom>
            <a:avLst/>
            <a:gdLst/>
            <a:ahLst/>
            <a:cxnLst/>
            <a:rect r="r" b="b" t="t" l="l"/>
            <a:pathLst>
              <a:path h="2916469" w="3406096">
                <a:moveTo>
                  <a:pt x="0" y="0"/>
                </a:moveTo>
                <a:lnTo>
                  <a:pt x="3406095" y="0"/>
                </a:lnTo>
                <a:lnTo>
                  <a:pt x="3406095" y="2916469"/>
                </a:lnTo>
                <a:lnTo>
                  <a:pt x="0" y="2916469"/>
                </a:lnTo>
                <a:lnTo>
                  <a:pt x="0" y="0"/>
                </a:lnTo>
                <a:close/>
              </a:path>
            </a:pathLst>
          </a:custGeom>
          <a:blipFill>
            <a:blip r:embed="rId7"/>
            <a:stretch>
              <a:fillRect l="0" t="0" r="0" b="0"/>
            </a:stretch>
          </a:blipFill>
        </p:spPr>
      </p:sp>
      <p:sp>
        <p:nvSpPr>
          <p:cNvPr name="Freeform 18" id="18"/>
          <p:cNvSpPr/>
          <p:nvPr/>
        </p:nvSpPr>
        <p:spPr>
          <a:xfrm flipH="false" flipV="false" rot="-719921">
            <a:off x="13882257" y="6720187"/>
            <a:ext cx="3999423" cy="2654617"/>
          </a:xfrm>
          <a:custGeom>
            <a:avLst/>
            <a:gdLst/>
            <a:ahLst/>
            <a:cxnLst/>
            <a:rect r="r" b="b" t="t" l="l"/>
            <a:pathLst>
              <a:path h="2654617" w="3999423">
                <a:moveTo>
                  <a:pt x="0" y="0"/>
                </a:moveTo>
                <a:lnTo>
                  <a:pt x="3999423" y="0"/>
                </a:lnTo>
                <a:lnTo>
                  <a:pt x="3999423" y="2654617"/>
                </a:lnTo>
                <a:lnTo>
                  <a:pt x="0" y="2654617"/>
                </a:lnTo>
                <a:lnTo>
                  <a:pt x="0" y="0"/>
                </a:lnTo>
                <a:close/>
              </a:path>
            </a:pathLst>
          </a:custGeom>
          <a:blipFill>
            <a:blip r:embed="rId8"/>
            <a:stretch>
              <a:fillRect l="0" t="0" r="0" b="0"/>
            </a:stretch>
          </a:blipFill>
        </p:spPr>
      </p:sp>
      <p:sp>
        <p:nvSpPr>
          <p:cNvPr name="TextBox 19" id="19"/>
          <p:cNvSpPr txBox="true"/>
          <p:nvPr/>
        </p:nvSpPr>
        <p:spPr>
          <a:xfrm rot="0">
            <a:off x="847651" y="2337622"/>
            <a:ext cx="15449457" cy="3128249"/>
          </a:xfrm>
          <a:prstGeom prst="rect">
            <a:avLst/>
          </a:prstGeom>
        </p:spPr>
        <p:txBody>
          <a:bodyPr anchor="t" rtlCol="false" tIns="0" lIns="0" bIns="0" rIns="0">
            <a:spAutoFit/>
          </a:bodyPr>
          <a:lstStyle/>
          <a:p>
            <a:pPr algn="ctr">
              <a:lnSpc>
                <a:spcPts val="11799"/>
              </a:lnSpc>
            </a:pPr>
            <a:r>
              <a:rPr lang="en-US" sz="13720">
                <a:solidFill>
                  <a:srgbClr val="8DCFE1"/>
                </a:solidFill>
                <a:latin typeface="Wedges"/>
                <a:ea typeface="Wedges"/>
                <a:cs typeface="Wedges"/>
                <a:sym typeface="Wedges"/>
              </a:rPr>
              <a:t>THANK YOU FOR Joining US!</a:t>
            </a:r>
          </a:p>
        </p:txBody>
      </p:sp>
      <p:sp>
        <p:nvSpPr>
          <p:cNvPr name="TextBox 20" id="20"/>
          <p:cNvSpPr txBox="true"/>
          <p:nvPr/>
        </p:nvSpPr>
        <p:spPr>
          <a:xfrm rot="0">
            <a:off x="5556832" y="5351571"/>
            <a:ext cx="7141547" cy="981896"/>
          </a:xfrm>
          <a:prstGeom prst="rect">
            <a:avLst/>
          </a:prstGeom>
        </p:spPr>
        <p:txBody>
          <a:bodyPr anchor="t" rtlCol="false" tIns="0" lIns="0" bIns="0" rIns="0">
            <a:spAutoFit/>
          </a:bodyPr>
          <a:lstStyle/>
          <a:p>
            <a:pPr algn="ctr">
              <a:lnSpc>
                <a:spcPts val="8019"/>
              </a:lnSpc>
            </a:pPr>
            <a:r>
              <a:rPr lang="en-US" sz="5728">
                <a:solidFill>
                  <a:srgbClr val="41372E"/>
                </a:solidFill>
                <a:latin typeface="Genty Sans"/>
                <a:ea typeface="Genty Sans"/>
                <a:cs typeface="Genty Sans"/>
                <a:sym typeface="Genty Sans"/>
              </a:rPr>
              <a:t>ANY QUESTIONS?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3" id="3"/>
          <p:cNvSpPr/>
          <p:nvPr/>
        </p:nvSpPr>
        <p:spPr>
          <a:xfrm flipH="false" flipV="false" rot="0">
            <a:off x="5120644"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4" id="4"/>
          <p:cNvSpPr/>
          <p:nvPr/>
        </p:nvSpPr>
        <p:spPr>
          <a:xfrm flipH="false" flipV="false" rot="0">
            <a:off x="10248027" y="0"/>
            <a:ext cx="5127383" cy="5127383"/>
          </a:xfrm>
          <a:custGeom>
            <a:avLst/>
            <a:gdLst/>
            <a:ahLst/>
            <a:cxnLst/>
            <a:rect r="r" b="b" t="t" l="l"/>
            <a:pathLst>
              <a:path h="5127383" w="5127383">
                <a:moveTo>
                  <a:pt x="0" y="0"/>
                </a:moveTo>
                <a:lnTo>
                  <a:pt x="5127384" y="0"/>
                </a:lnTo>
                <a:lnTo>
                  <a:pt x="5127384" y="5127383"/>
                </a:lnTo>
                <a:lnTo>
                  <a:pt x="0" y="5127383"/>
                </a:lnTo>
                <a:lnTo>
                  <a:pt x="0" y="0"/>
                </a:lnTo>
                <a:close/>
              </a:path>
            </a:pathLst>
          </a:custGeom>
          <a:blipFill>
            <a:blip r:embed="rId2">
              <a:alphaModFix amt="41000"/>
            </a:blip>
            <a:stretch>
              <a:fillRect l="0" t="0" r="0" b="0"/>
            </a:stretch>
          </a:blipFill>
        </p:spPr>
      </p:sp>
      <p:sp>
        <p:nvSpPr>
          <p:cNvPr name="Freeform 5" id="5"/>
          <p:cNvSpPr/>
          <p:nvPr/>
        </p:nvSpPr>
        <p:spPr>
          <a:xfrm flipH="false" flipV="false" rot="0">
            <a:off x="15375411" y="0"/>
            <a:ext cx="2903796" cy="5127383"/>
          </a:xfrm>
          <a:custGeom>
            <a:avLst/>
            <a:gdLst/>
            <a:ahLst/>
            <a:cxnLst/>
            <a:rect r="r" b="b" t="t" l="l"/>
            <a:pathLst>
              <a:path h="5127383" w="2903796">
                <a:moveTo>
                  <a:pt x="0" y="0"/>
                </a:moveTo>
                <a:lnTo>
                  <a:pt x="2903795" y="0"/>
                </a:lnTo>
                <a:lnTo>
                  <a:pt x="2903795" y="5127383"/>
                </a:lnTo>
                <a:lnTo>
                  <a:pt x="0" y="5127383"/>
                </a:lnTo>
                <a:lnTo>
                  <a:pt x="0" y="0"/>
                </a:lnTo>
                <a:close/>
              </a:path>
            </a:pathLst>
          </a:custGeom>
          <a:blipFill>
            <a:blip r:embed="rId2">
              <a:alphaModFix amt="41000"/>
            </a:blip>
            <a:stretch>
              <a:fillRect l="0" t="0" r="-76575" b="0"/>
            </a:stretch>
          </a:blipFill>
        </p:spPr>
      </p:sp>
      <p:sp>
        <p:nvSpPr>
          <p:cNvPr name="Freeform 6" id="6"/>
          <p:cNvSpPr/>
          <p:nvPr/>
        </p:nvSpPr>
        <p:spPr>
          <a:xfrm flipH="false" flipV="false" rot="0">
            <a:off x="0"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7" id="7"/>
          <p:cNvSpPr/>
          <p:nvPr/>
        </p:nvSpPr>
        <p:spPr>
          <a:xfrm flipH="false" flipV="false" rot="0">
            <a:off x="5120644"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8" id="8"/>
          <p:cNvSpPr/>
          <p:nvPr/>
        </p:nvSpPr>
        <p:spPr>
          <a:xfrm flipH="false" flipV="false" rot="0">
            <a:off x="10248027" y="5127383"/>
            <a:ext cx="5127383" cy="5127383"/>
          </a:xfrm>
          <a:custGeom>
            <a:avLst/>
            <a:gdLst/>
            <a:ahLst/>
            <a:cxnLst/>
            <a:rect r="r" b="b" t="t" l="l"/>
            <a:pathLst>
              <a:path h="5127383" w="5127383">
                <a:moveTo>
                  <a:pt x="0" y="0"/>
                </a:moveTo>
                <a:lnTo>
                  <a:pt x="5127384" y="0"/>
                </a:lnTo>
                <a:lnTo>
                  <a:pt x="5127384" y="5127384"/>
                </a:lnTo>
                <a:lnTo>
                  <a:pt x="0" y="5127384"/>
                </a:lnTo>
                <a:lnTo>
                  <a:pt x="0" y="0"/>
                </a:lnTo>
                <a:close/>
              </a:path>
            </a:pathLst>
          </a:custGeom>
          <a:blipFill>
            <a:blip r:embed="rId2">
              <a:alphaModFix amt="41000"/>
            </a:blip>
            <a:stretch>
              <a:fillRect l="0" t="0" r="0" b="0"/>
            </a:stretch>
          </a:blipFill>
        </p:spPr>
      </p:sp>
      <p:sp>
        <p:nvSpPr>
          <p:cNvPr name="Freeform 9" id="9"/>
          <p:cNvSpPr/>
          <p:nvPr/>
        </p:nvSpPr>
        <p:spPr>
          <a:xfrm flipH="false" flipV="false" rot="0">
            <a:off x="15375411" y="5127383"/>
            <a:ext cx="2917558" cy="5127383"/>
          </a:xfrm>
          <a:custGeom>
            <a:avLst/>
            <a:gdLst/>
            <a:ahLst/>
            <a:cxnLst/>
            <a:rect r="r" b="b" t="t" l="l"/>
            <a:pathLst>
              <a:path h="5127383" w="2917558">
                <a:moveTo>
                  <a:pt x="0" y="0"/>
                </a:moveTo>
                <a:lnTo>
                  <a:pt x="2917557" y="0"/>
                </a:lnTo>
                <a:lnTo>
                  <a:pt x="2917557" y="5127384"/>
                </a:lnTo>
                <a:lnTo>
                  <a:pt x="0" y="5127384"/>
                </a:lnTo>
                <a:lnTo>
                  <a:pt x="0" y="0"/>
                </a:lnTo>
                <a:close/>
              </a:path>
            </a:pathLst>
          </a:custGeom>
          <a:blipFill>
            <a:blip r:embed="rId2">
              <a:alphaModFix amt="41000"/>
            </a:blip>
            <a:stretch>
              <a:fillRect l="0" t="0" r="-75742" b="0"/>
            </a:stretch>
          </a:blipFill>
        </p:spPr>
      </p:sp>
      <p:grpSp>
        <p:nvGrpSpPr>
          <p:cNvPr name="Group 10" id="10"/>
          <p:cNvGrpSpPr/>
          <p:nvPr/>
        </p:nvGrpSpPr>
        <p:grpSpPr>
          <a:xfrm rot="0">
            <a:off x="1028700" y="1028700"/>
            <a:ext cx="16197811" cy="8229600"/>
            <a:chOff x="0" y="0"/>
            <a:chExt cx="4266090" cy="2167467"/>
          </a:xfrm>
        </p:grpSpPr>
        <p:sp>
          <p:nvSpPr>
            <p:cNvPr name="Freeform 11" id="11"/>
            <p:cNvSpPr/>
            <p:nvPr/>
          </p:nvSpPr>
          <p:spPr>
            <a:xfrm flipH="false" flipV="false" rot="0">
              <a:off x="0" y="0"/>
              <a:ext cx="4266090" cy="2167467"/>
            </a:xfrm>
            <a:custGeom>
              <a:avLst/>
              <a:gdLst/>
              <a:ahLst/>
              <a:cxnLst/>
              <a:rect r="r" b="b" t="t" l="l"/>
              <a:pathLst>
                <a:path h="2167467" w="4266090">
                  <a:moveTo>
                    <a:pt x="0" y="0"/>
                  </a:moveTo>
                  <a:lnTo>
                    <a:pt x="4266090" y="0"/>
                  </a:lnTo>
                  <a:lnTo>
                    <a:pt x="4266090" y="2167467"/>
                  </a:lnTo>
                  <a:lnTo>
                    <a:pt x="0" y="2167467"/>
                  </a:lnTo>
                  <a:close/>
                </a:path>
              </a:pathLst>
            </a:custGeom>
            <a:solidFill>
              <a:srgbClr val="FFFBF1"/>
            </a:solidFill>
            <a:ln w="114300" cap="sq">
              <a:solidFill>
                <a:srgbClr val="41372E"/>
              </a:solidFill>
              <a:prstDash val="solid"/>
              <a:miter/>
            </a:ln>
          </p:spPr>
        </p:sp>
        <p:sp>
          <p:nvSpPr>
            <p:cNvPr name="TextBox 12" id="12"/>
            <p:cNvSpPr txBox="true"/>
            <p:nvPr/>
          </p:nvSpPr>
          <p:spPr>
            <a:xfrm>
              <a:off x="0" y="-57150"/>
              <a:ext cx="4266090" cy="2224617"/>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1539038" y="1789164"/>
            <a:ext cx="16085618" cy="2298064"/>
          </a:xfrm>
          <a:prstGeom prst="rect">
            <a:avLst/>
          </a:prstGeom>
        </p:spPr>
        <p:txBody>
          <a:bodyPr anchor="t" rtlCol="false" tIns="0" lIns="0" bIns="0" rIns="0">
            <a:spAutoFit/>
          </a:bodyPr>
          <a:lstStyle/>
          <a:p>
            <a:pPr algn="ctr">
              <a:lnSpc>
                <a:spcPts val="18760"/>
              </a:lnSpc>
            </a:pPr>
            <a:r>
              <a:rPr lang="en-US" sz="13400">
                <a:solidFill>
                  <a:srgbClr val="8DCFE1"/>
                </a:solidFill>
                <a:latin typeface="Wedges"/>
                <a:ea typeface="Wedges"/>
                <a:cs typeface="Wedges"/>
                <a:sym typeface="Wedges"/>
              </a:rPr>
              <a:t>AGENDA</a:t>
            </a:r>
          </a:p>
        </p:txBody>
      </p:sp>
      <p:sp>
        <p:nvSpPr>
          <p:cNvPr name="TextBox 14" id="14"/>
          <p:cNvSpPr txBox="true"/>
          <p:nvPr/>
        </p:nvSpPr>
        <p:spPr>
          <a:xfrm rot="0">
            <a:off x="1441861" y="4589249"/>
            <a:ext cx="11168620" cy="3101826"/>
          </a:xfrm>
          <a:prstGeom prst="rect">
            <a:avLst/>
          </a:prstGeom>
        </p:spPr>
        <p:txBody>
          <a:bodyPr anchor="t" rtlCol="false" tIns="0" lIns="0" bIns="0" rIns="0">
            <a:spAutoFit/>
          </a:bodyPr>
          <a:lstStyle/>
          <a:p>
            <a:pPr algn="l" marL="957854" indent="-478927" lvl="1">
              <a:lnSpc>
                <a:spcPts val="6211"/>
              </a:lnSpc>
              <a:buFont typeface="Arial"/>
              <a:buChar char="•"/>
            </a:pPr>
            <a:r>
              <a:rPr lang="en-US" sz="4436">
                <a:solidFill>
                  <a:srgbClr val="41372E"/>
                </a:solidFill>
                <a:latin typeface="Genty Sans"/>
                <a:ea typeface="Genty Sans"/>
                <a:cs typeface="Genty Sans"/>
                <a:sym typeface="Genty Sans"/>
              </a:rPr>
              <a:t>GKIDS (Kindergarten Report Card)</a:t>
            </a:r>
          </a:p>
          <a:p>
            <a:pPr algn="l" marL="957854" indent="-478927" lvl="1">
              <a:lnSpc>
                <a:spcPts val="6211"/>
              </a:lnSpc>
              <a:buFont typeface="Arial"/>
              <a:buChar char="•"/>
            </a:pPr>
            <a:r>
              <a:rPr lang="en-US" sz="4436">
                <a:solidFill>
                  <a:srgbClr val="41372E"/>
                </a:solidFill>
                <a:latin typeface="Genty Sans"/>
                <a:ea typeface="Genty Sans"/>
                <a:cs typeface="Genty Sans"/>
                <a:sym typeface="Genty Sans"/>
              </a:rPr>
              <a:t>How to Help at Home</a:t>
            </a:r>
          </a:p>
          <a:p>
            <a:pPr algn="l" marL="957854" indent="-478927" lvl="1">
              <a:lnSpc>
                <a:spcPts val="6211"/>
              </a:lnSpc>
              <a:buFont typeface="Arial"/>
              <a:buChar char="•"/>
            </a:pPr>
            <a:r>
              <a:rPr lang="en-US" sz="4436">
                <a:solidFill>
                  <a:srgbClr val="41372E"/>
                </a:solidFill>
                <a:latin typeface="Genty Sans"/>
                <a:ea typeface="Genty Sans"/>
                <a:cs typeface="Genty Sans"/>
                <a:sym typeface="Genty Sans"/>
              </a:rPr>
              <a:t>Moving From Pre-K to Kindergarten</a:t>
            </a:r>
          </a:p>
          <a:p>
            <a:pPr algn="l" marL="957854" indent="-478927" lvl="1">
              <a:lnSpc>
                <a:spcPts val="6211"/>
              </a:lnSpc>
              <a:buFont typeface="Arial"/>
              <a:buChar char="•"/>
            </a:pPr>
            <a:r>
              <a:rPr lang="en-US" sz="4436">
                <a:solidFill>
                  <a:srgbClr val="41372E"/>
                </a:solidFill>
                <a:latin typeface="Genty Sans"/>
                <a:ea typeface="Genty Sans"/>
                <a:cs typeface="Genty Sans"/>
                <a:sym typeface="Genty Sans"/>
              </a:rPr>
              <a:t>End of Year Goals</a:t>
            </a:r>
          </a:p>
        </p:txBody>
      </p:sp>
      <p:sp>
        <p:nvSpPr>
          <p:cNvPr name="Freeform 15" id="15"/>
          <p:cNvSpPr/>
          <p:nvPr/>
        </p:nvSpPr>
        <p:spPr>
          <a:xfrm flipH="false" flipV="false" rot="0">
            <a:off x="12189102" y="3066784"/>
            <a:ext cx="5774346" cy="7187983"/>
          </a:xfrm>
          <a:custGeom>
            <a:avLst/>
            <a:gdLst/>
            <a:ahLst/>
            <a:cxnLst/>
            <a:rect r="r" b="b" t="t" l="l"/>
            <a:pathLst>
              <a:path h="7187983" w="5774346">
                <a:moveTo>
                  <a:pt x="0" y="0"/>
                </a:moveTo>
                <a:lnTo>
                  <a:pt x="5774346" y="0"/>
                </a:lnTo>
                <a:lnTo>
                  <a:pt x="5774346" y="7187983"/>
                </a:lnTo>
                <a:lnTo>
                  <a:pt x="0" y="7187983"/>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3" id="3"/>
          <p:cNvSpPr/>
          <p:nvPr/>
        </p:nvSpPr>
        <p:spPr>
          <a:xfrm flipH="false" flipV="false" rot="0">
            <a:off x="5120644"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4" id="4"/>
          <p:cNvSpPr/>
          <p:nvPr/>
        </p:nvSpPr>
        <p:spPr>
          <a:xfrm flipH="false" flipV="false" rot="0">
            <a:off x="10248027" y="0"/>
            <a:ext cx="5127383" cy="5127383"/>
          </a:xfrm>
          <a:custGeom>
            <a:avLst/>
            <a:gdLst/>
            <a:ahLst/>
            <a:cxnLst/>
            <a:rect r="r" b="b" t="t" l="l"/>
            <a:pathLst>
              <a:path h="5127383" w="5127383">
                <a:moveTo>
                  <a:pt x="0" y="0"/>
                </a:moveTo>
                <a:lnTo>
                  <a:pt x="5127384" y="0"/>
                </a:lnTo>
                <a:lnTo>
                  <a:pt x="5127384" y="5127383"/>
                </a:lnTo>
                <a:lnTo>
                  <a:pt x="0" y="5127383"/>
                </a:lnTo>
                <a:lnTo>
                  <a:pt x="0" y="0"/>
                </a:lnTo>
                <a:close/>
              </a:path>
            </a:pathLst>
          </a:custGeom>
          <a:blipFill>
            <a:blip r:embed="rId2">
              <a:alphaModFix amt="41000"/>
            </a:blip>
            <a:stretch>
              <a:fillRect l="0" t="0" r="0" b="0"/>
            </a:stretch>
          </a:blipFill>
        </p:spPr>
      </p:sp>
      <p:sp>
        <p:nvSpPr>
          <p:cNvPr name="Freeform 5" id="5"/>
          <p:cNvSpPr/>
          <p:nvPr/>
        </p:nvSpPr>
        <p:spPr>
          <a:xfrm flipH="false" flipV="false" rot="0">
            <a:off x="15375411" y="0"/>
            <a:ext cx="2903796" cy="5127383"/>
          </a:xfrm>
          <a:custGeom>
            <a:avLst/>
            <a:gdLst/>
            <a:ahLst/>
            <a:cxnLst/>
            <a:rect r="r" b="b" t="t" l="l"/>
            <a:pathLst>
              <a:path h="5127383" w="2903796">
                <a:moveTo>
                  <a:pt x="0" y="0"/>
                </a:moveTo>
                <a:lnTo>
                  <a:pt x="2903795" y="0"/>
                </a:lnTo>
                <a:lnTo>
                  <a:pt x="2903795" y="5127383"/>
                </a:lnTo>
                <a:lnTo>
                  <a:pt x="0" y="5127383"/>
                </a:lnTo>
                <a:lnTo>
                  <a:pt x="0" y="0"/>
                </a:lnTo>
                <a:close/>
              </a:path>
            </a:pathLst>
          </a:custGeom>
          <a:blipFill>
            <a:blip r:embed="rId2">
              <a:alphaModFix amt="41000"/>
            </a:blip>
            <a:stretch>
              <a:fillRect l="0" t="0" r="-76575" b="0"/>
            </a:stretch>
          </a:blipFill>
        </p:spPr>
      </p:sp>
      <p:sp>
        <p:nvSpPr>
          <p:cNvPr name="Freeform 6" id="6"/>
          <p:cNvSpPr/>
          <p:nvPr/>
        </p:nvSpPr>
        <p:spPr>
          <a:xfrm flipH="false" flipV="false" rot="0">
            <a:off x="0"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7" id="7"/>
          <p:cNvSpPr/>
          <p:nvPr/>
        </p:nvSpPr>
        <p:spPr>
          <a:xfrm flipH="false" flipV="false" rot="0">
            <a:off x="5120644"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8" id="8"/>
          <p:cNvSpPr/>
          <p:nvPr/>
        </p:nvSpPr>
        <p:spPr>
          <a:xfrm flipH="false" flipV="false" rot="0">
            <a:off x="10248027" y="5127383"/>
            <a:ext cx="5127383" cy="5127383"/>
          </a:xfrm>
          <a:custGeom>
            <a:avLst/>
            <a:gdLst/>
            <a:ahLst/>
            <a:cxnLst/>
            <a:rect r="r" b="b" t="t" l="l"/>
            <a:pathLst>
              <a:path h="5127383" w="5127383">
                <a:moveTo>
                  <a:pt x="0" y="0"/>
                </a:moveTo>
                <a:lnTo>
                  <a:pt x="5127384" y="0"/>
                </a:lnTo>
                <a:lnTo>
                  <a:pt x="5127384" y="5127384"/>
                </a:lnTo>
                <a:lnTo>
                  <a:pt x="0" y="5127384"/>
                </a:lnTo>
                <a:lnTo>
                  <a:pt x="0" y="0"/>
                </a:lnTo>
                <a:close/>
              </a:path>
            </a:pathLst>
          </a:custGeom>
          <a:blipFill>
            <a:blip r:embed="rId2">
              <a:alphaModFix amt="41000"/>
            </a:blip>
            <a:stretch>
              <a:fillRect l="0" t="0" r="0" b="0"/>
            </a:stretch>
          </a:blipFill>
        </p:spPr>
      </p:sp>
      <p:sp>
        <p:nvSpPr>
          <p:cNvPr name="Freeform 9" id="9"/>
          <p:cNvSpPr/>
          <p:nvPr/>
        </p:nvSpPr>
        <p:spPr>
          <a:xfrm flipH="false" flipV="false" rot="0">
            <a:off x="15375411" y="5127383"/>
            <a:ext cx="2917558" cy="5127383"/>
          </a:xfrm>
          <a:custGeom>
            <a:avLst/>
            <a:gdLst/>
            <a:ahLst/>
            <a:cxnLst/>
            <a:rect r="r" b="b" t="t" l="l"/>
            <a:pathLst>
              <a:path h="5127383" w="2917558">
                <a:moveTo>
                  <a:pt x="0" y="0"/>
                </a:moveTo>
                <a:lnTo>
                  <a:pt x="2917557" y="0"/>
                </a:lnTo>
                <a:lnTo>
                  <a:pt x="2917557" y="5127384"/>
                </a:lnTo>
                <a:lnTo>
                  <a:pt x="0" y="5127384"/>
                </a:lnTo>
                <a:lnTo>
                  <a:pt x="0" y="0"/>
                </a:lnTo>
                <a:close/>
              </a:path>
            </a:pathLst>
          </a:custGeom>
          <a:blipFill>
            <a:blip r:embed="rId2">
              <a:alphaModFix amt="41000"/>
            </a:blip>
            <a:stretch>
              <a:fillRect l="0" t="0" r="-75742" b="0"/>
            </a:stretch>
          </a:blipFill>
        </p:spPr>
      </p:sp>
      <p:grpSp>
        <p:nvGrpSpPr>
          <p:cNvPr name="Group 10" id="10"/>
          <p:cNvGrpSpPr/>
          <p:nvPr/>
        </p:nvGrpSpPr>
        <p:grpSpPr>
          <a:xfrm rot="0">
            <a:off x="1028700" y="1028700"/>
            <a:ext cx="16197811" cy="8229600"/>
            <a:chOff x="0" y="0"/>
            <a:chExt cx="4266090" cy="2167467"/>
          </a:xfrm>
        </p:grpSpPr>
        <p:sp>
          <p:nvSpPr>
            <p:cNvPr name="Freeform 11" id="11"/>
            <p:cNvSpPr/>
            <p:nvPr/>
          </p:nvSpPr>
          <p:spPr>
            <a:xfrm flipH="false" flipV="false" rot="0">
              <a:off x="0" y="0"/>
              <a:ext cx="4266090" cy="2167467"/>
            </a:xfrm>
            <a:custGeom>
              <a:avLst/>
              <a:gdLst/>
              <a:ahLst/>
              <a:cxnLst/>
              <a:rect r="r" b="b" t="t" l="l"/>
              <a:pathLst>
                <a:path h="2167467" w="4266090">
                  <a:moveTo>
                    <a:pt x="0" y="0"/>
                  </a:moveTo>
                  <a:lnTo>
                    <a:pt x="4266090" y="0"/>
                  </a:lnTo>
                  <a:lnTo>
                    <a:pt x="4266090" y="2167467"/>
                  </a:lnTo>
                  <a:lnTo>
                    <a:pt x="0" y="2167467"/>
                  </a:lnTo>
                  <a:close/>
                </a:path>
              </a:pathLst>
            </a:custGeom>
            <a:solidFill>
              <a:srgbClr val="FFFBF1"/>
            </a:solidFill>
            <a:ln w="114300" cap="sq">
              <a:solidFill>
                <a:srgbClr val="41372E"/>
              </a:solidFill>
              <a:prstDash val="solid"/>
              <a:miter/>
            </a:ln>
          </p:spPr>
        </p:sp>
        <p:sp>
          <p:nvSpPr>
            <p:cNvPr name="TextBox 12" id="12"/>
            <p:cNvSpPr txBox="true"/>
            <p:nvPr/>
          </p:nvSpPr>
          <p:spPr>
            <a:xfrm>
              <a:off x="0" y="-57150"/>
              <a:ext cx="4266090" cy="2224617"/>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true" flipV="false" rot="0">
            <a:off x="13478153" y="4121813"/>
            <a:ext cx="10089786" cy="7138524"/>
          </a:xfrm>
          <a:custGeom>
            <a:avLst/>
            <a:gdLst/>
            <a:ahLst/>
            <a:cxnLst/>
            <a:rect r="r" b="b" t="t" l="l"/>
            <a:pathLst>
              <a:path h="7138524" w="10089786">
                <a:moveTo>
                  <a:pt x="10089786" y="0"/>
                </a:moveTo>
                <a:lnTo>
                  <a:pt x="0" y="0"/>
                </a:lnTo>
                <a:lnTo>
                  <a:pt x="0" y="7138524"/>
                </a:lnTo>
                <a:lnTo>
                  <a:pt x="10089786" y="7138524"/>
                </a:lnTo>
                <a:lnTo>
                  <a:pt x="10089786" y="0"/>
                </a:lnTo>
                <a:close/>
              </a:path>
            </a:pathLst>
          </a:custGeom>
          <a:blipFill>
            <a:blip r:embed="rId3"/>
            <a:stretch>
              <a:fillRect l="0" t="0" r="0" b="0"/>
            </a:stretch>
          </a:blipFill>
        </p:spPr>
      </p:sp>
      <p:sp>
        <p:nvSpPr>
          <p:cNvPr name="TextBox 14" id="14"/>
          <p:cNvSpPr txBox="true"/>
          <p:nvPr/>
        </p:nvSpPr>
        <p:spPr>
          <a:xfrm rot="0">
            <a:off x="2563692" y="1191412"/>
            <a:ext cx="13673581" cy="1960492"/>
          </a:xfrm>
          <a:prstGeom prst="rect">
            <a:avLst/>
          </a:prstGeom>
        </p:spPr>
        <p:txBody>
          <a:bodyPr anchor="t" rtlCol="false" tIns="0" lIns="0" bIns="0" rIns="0">
            <a:spAutoFit/>
          </a:bodyPr>
          <a:lstStyle/>
          <a:p>
            <a:pPr algn="ctr">
              <a:lnSpc>
                <a:spcPts val="16085"/>
              </a:lnSpc>
            </a:pPr>
            <a:r>
              <a:rPr lang="en-US" sz="11489">
                <a:solidFill>
                  <a:srgbClr val="8DCFE1"/>
                </a:solidFill>
                <a:latin typeface="Wedges"/>
                <a:ea typeface="Wedges"/>
                <a:cs typeface="Wedges"/>
                <a:sym typeface="Wedges"/>
              </a:rPr>
              <a:t>WHAT IS GKIDS?</a:t>
            </a:r>
          </a:p>
        </p:txBody>
      </p:sp>
      <p:sp>
        <p:nvSpPr>
          <p:cNvPr name="TextBox 15" id="15"/>
          <p:cNvSpPr txBox="true"/>
          <p:nvPr/>
        </p:nvSpPr>
        <p:spPr>
          <a:xfrm rot="0">
            <a:off x="1355329" y="3212382"/>
            <a:ext cx="15117833" cy="572146"/>
          </a:xfrm>
          <a:prstGeom prst="rect">
            <a:avLst/>
          </a:prstGeom>
        </p:spPr>
        <p:txBody>
          <a:bodyPr anchor="t" rtlCol="false" tIns="0" lIns="0" bIns="0" rIns="0">
            <a:spAutoFit/>
          </a:bodyPr>
          <a:lstStyle/>
          <a:p>
            <a:pPr algn="ctr">
              <a:lnSpc>
                <a:spcPts val="4689"/>
              </a:lnSpc>
            </a:pPr>
            <a:r>
              <a:rPr lang="en-US" sz="3349">
                <a:solidFill>
                  <a:srgbClr val="41372E"/>
                </a:solidFill>
                <a:latin typeface="Genty Sans"/>
                <a:ea typeface="Genty Sans"/>
                <a:cs typeface="Genty Sans"/>
                <a:sym typeface="Genty Sans"/>
              </a:rPr>
              <a:t>GKIDS stands for </a:t>
            </a:r>
            <a:r>
              <a:rPr lang="en-US" sz="3349">
                <a:solidFill>
                  <a:srgbClr val="FF5757"/>
                </a:solidFill>
                <a:latin typeface="Genty Sans"/>
                <a:ea typeface="Genty Sans"/>
                <a:cs typeface="Genty Sans"/>
                <a:sym typeface="Genty Sans"/>
              </a:rPr>
              <a:t>Georgia Kindergarten Inventory of Developing Skills. </a:t>
            </a:r>
          </a:p>
        </p:txBody>
      </p:sp>
      <p:sp>
        <p:nvSpPr>
          <p:cNvPr name="TextBox 16" id="16"/>
          <p:cNvSpPr txBox="true"/>
          <p:nvPr/>
        </p:nvSpPr>
        <p:spPr>
          <a:xfrm rot="0">
            <a:off x="1677221" y="5877576"/>
            <a:ext cx="12344153" cy="2934346"/>
          </a:xfrm>
          <a:prstGeom prst="rect">
            <a:avLst/>
          </a:prstGeom>
        </p:spPr>
        <p:txBody>
          <a:bodyPr anchor="t" rtlCol="false" tIns="0" lIns="0" bIns="0" rIns="0">
            <a:spAutoFit/>
          </a:bodyPr>
          <a:lstStyle/>
          <a:p>
            <a:pPr algn="just">
              <a:lnSpc>
                <a:spcPts val="4689"/>
              </a:lnSpc>
            </a:pPr>
            <a:r>
              <a:rPr lang="en-US" sz="3349">
                <a:solidFill>
                  <a:srgbClr val="41372E"/>
                </a:solidFill>
                <a:latin typeface="Genty Sans"/>
                <a:ea typeface="Genty Sans"/>
                <a:cs typeface="Genty Sans"/>
                <a:sym typeface="Genty Sans"/>
              </a:rPr>
              <a:t>What subjects are covered?</a:t>
            </a:r>
          </a:p>
          <a:p>
            <a:pPr algn="just" marL="723168" indent="-361584" lvl="1">
              <a:lnSpc>
                <a:spcPts val="4689"/>
              </a:lnSpc>
              <a:buFont typeface="Arial"/>
              <a:buChar char="•"/>
            </a:pPr>
            <a:r>
              <a:rPr lang="en-US" sz="3349">
                <a:solidFill>
                  <a:srgbClr val="41372E"/>
                </a:solidFill>
                <a:latin typeface="Genty Sans"/>
                <a:ea typeface="Genty Sans"/>
                <a:cs typeface="Genty Sans"/>
                <a:sym typeface="Genty Sans"/>
              </a:rPr>
              <a:t>English Language Arts</a:t>
            </a:r>
          </a:p>
          <a:p>
            <a:pPr algn="just" marL="723168" indent="-361584" lvl="1">
              <a:lnSpc>
                <a:spcPts val="4689"/>
              </a:lnSpc>
              <a:buFont typeface="Arial"/>
              <a:buChar char="•"/>
            </a:pPr>
            <a:r>
              <a:rPr lang="en-US" sz="3349">
                <a:solidFill>
                  <a:srgbClr val="41372E"/>
                </a:solidFill>
                <a:latin typeface="Genty Sans"/>
                <a:ea typeface="Genty Sans"/>
                <a:cs typeface="Genty Sans"/>
                <a:sym typeface="Genty Sans"/>
              </a:rPr>
              <a:t>Math</a:t>
            </a:r>
          </a:p>
          <a:p>
            <a:pPr algn="just" marL="723168" indent="-361584" lvl="1">
              <a:lnSpc>
                <a:spcPts val="4689"/>
              </a:lnSpc>
              <a:buFont typeface="Arial"/>
              <a:buChar char="•"/>
            </a:pPr>
            <a:r>
              <a:rPr lang="en-US" sz="3349">
                <a:solidFill>
                  <a:srgbClr val="41372E"/>
                </a:solidFill>
                <a:latin typeface="Genty Sans"/>
                <a:ea typeface="Genty Sans"/>
                <a:cs typeface="Genty Sans"/>
                <a:sym typeface="Genty Sans"/>
              </a:rPr>
              <a:t>Approaches to Learning</a:t>
            </a:r>
          </a:p>
          <a:p>
            <a:pPr algn="just" marL="723168" indent="-361584" lvl="1">
              <a:lnSpc>
                <a:spcPts val="4689"/>
              </a:lnSpc>
              <a:buFont typeface="Arial"/>
              <a:buChar char="•"/>
            </a:pPr>
            <a:r>
              <a:rPr lang="en-US" sz="3349">
                <a:solidFill>
                  <a:srgbClr val="41372E"/>
                </a:solidFill>
                <a:latin typeface="Genty Sans"/>
                <a:ea typeface="Genty Sans"/>
                <a:cs typeface="Genty Sans"/>
                <a:sym typeface="Genty Sans"/>
              </a:rPr>
              <a:t>Personal and Social Development</a:t>
            </a:r>
          </a:p>
        </p:txBody>
      </p:sp>
      <p:sp>
        <p:nvSpPr>
          <p:cNvPr name="TextBox 17" id="17"/>
          <p:cNvSpPr txBox="true"/>
          <p:nvPr/>
        </p:nvSpPr>
        <p:spPr>
          <a:xfrm rot="0">
            <a:off x="1677221" y="3952880"/>
            <a:ext cx="13698189" cy="1753246"/>
          </a:xfrm>
          <a:prstGeom prst="rect">
            <a:avLst/>
          </a:prstGeom>
        </p:spPr>
        <p:txBody>
          <a:bodyPr anchor="t" rtlCol="false" tIns="0" lIns="0" bIns="0" rIns="0">
            <a:spAutoFit/>
          </a:bodyPr>
          <a:lstStyle/>
          <a:p>
            <a:pPr algn="l">
              <a:lnSpc>
                <a:spcPts val="4689"/>
              </a:lnSpc>
            </a:pPr>
            <a:r>
              <a:rPr lang="en-US" sz="3349">
                <a:solidFill>
                  <a:srgbClr val="41372E"/>
                </a:solidFill>
                <a:latin typeface="Genty Sans"/>
                <a:ea typeface="Genty Sans"/>
                <a:cs typeface="Genty Sans"/>
                <a:sym typeface="Genty Sans"/>
              </a:rPr>
              <a:t>It is a progression-based assessment that is aligned with the Georgia Standards of Excellence. GKIDS is considered the report card For Kindergarten.</a:t>
            </a:r>
            <a:r>
              <a:rPr lang="en-US" sz="3349">
                <a:solidFill>
                  <a:srgbClr val="41372E"/>
                </a:solidFill>
                <a:latin typeface="Genty Sans"/>
                <a:ea typeface="Genty Sans"/>
                <a:cs typeface="Genty Sans"/>
                <a:sym typeface="Genty Sans"/>
              </a:rPr>
              <a:t>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3" id="3"/>
          <p:cNvSpPr/>
          <p:nvPr/>
        </p:nvSpPr>
        <p:spPr>
          <a:xfrm flipH="false" flipV="false" rot="0">
            <a:off x="5120644"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4" id="4"/>
          <p:cNvSpPr/>
          <p:nvPr/>
        </p:nvSpPr>
        <p:spPr>
          <a:xfrm flipH="false" flipV="false" rot="0">
            <a:off x="10248027" y="0"/>
            <a:ext cx="5127383" cy="5127383"/>
          </a:xfrm>
          <a:custGeom>
            <a:avLst/>
            <a:gdLst/>
            <a:ahLst/>
            <a:cxnLst/>
            <a:rect r="r" b="b" t="t" l="l"/>
            <a:pathLst>
              <a:path h="5127383" w="5127383">
                <a:moveTo>
                  <a:pt x="0" y="0"/>
                </a:moveTo>
                <a:lnTo>
                  <a:pt x="5127384" y="0"/>
                </a:lnTo>
                <a:lnTo>
                  <a:pt x="5127384" y="5127383"/>
                </a:lnTo>
                <a:lnTo>
                  <a:pt x="0" y="5127383"/>
                </a:lnTo>
                <a:lnTo>
                  <a:pt x="0" y="0"/>
                </a:lnTo>
                <a:close/>
              </a:path>
            </a:pathLst>
          </a:custGeom>
          <a:blipFill>
            <a:blip r:embed="rId2">
              <a:alphaModFix amt="41000"/>
            </a:blip>
            <a:stretch>
              <a:fillRect l="0" t="0" r="0" b="0"/>
            </a:stretch>
          </a:blipFill>
        </p:spPr>
      </p:sp>
      <p:sp>
        <p:nvSpPr>
          <p:cNvPr name="Freeform 5" id="5"/>
          <p:cNvSpPr/>
          <p:nvPr/>
        </p:nvSpPr>
        <p:spPr>
          <a:xfrm flipH="false" flipV="false" rot="0">
            <a:off x="15375411" y="0"/>
            <a:ext cx="2903796" cy="5127383"/>
          </a:xfrm>
          <a:custGeom>
            <a:avLst/>
            <a:gdLst/>
            <a:ahLst/>
            <a:cxnLst/>
            <a:rect r="r" b="b" t="t" l="l"/>
            <a:pathLst>
              <a:path h="5127383" w="2903796">
                <a:moveTo>
                  <a:pt x="0" y="0"/>
                </a:moveTo>
                <a:lnTo>
                  <a:pt x="2903795" y="0"/>
                </a:lnTo>
                <a:lnTo>
                  <a:pt x="2903795" y="5127383"/>
                </a:lnTo>
                <a:lnTo>
                  <a:pt x="0" y="5127383"/>
                </a:lnTo>
                <a:lnTo>
                  <a:pt x="0" y="0"/>
                </a:lnTo>
                <a:close/>
              </a:path>
            </a:pathLst>
          </a:custGeom>
          <a:blipFill>
            <a:blip r:embed="rId2">
              <a:alphaModFix amt="41000"/>
            </a:blip>
            <a:stretch>
              <a:fillRect l="0" t="0" r="-76575" b="0"/>
            </a:stretch>
          </a:blipFill>
        </p:spPr>
      </p:sp>
      <p:sp>
        <p:nvSpPr>
          <p:cNvPr name="Freeform 6" id="6"/>
          <p:cNvSpPr/>
          <p:nvPr/>
        </p:nvSpPr>
        <p:spPr>
          <a:xfrm flipH="false" flipV="false" rot="0">
            <a:off x="0"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7" id="7"/>
          <p:cNvSpPr/>
          <p:nvPr/>
        </p:nvSpPr>
        <p:spPr>
          <a:xfrm flipH="false" flipV="false" rot="0">
            <a:off x="5120644"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8" id="8"/>
          <p:cNvSpPr/>
          <p:nvPr/>
        </p:nvSpPr>
        <p:spPr>
          <a:xfrm flipH="false" flipV="false" rot="0">
            <a:off x="10248027" y="5127383"/>
            <a:ext cx="5127383" cy="5127383"/>
          </a:xfrm>
          <a:custGeom>
            <a:avLst/>
            <a:gdLst/>
            <a:ahLst/>
            <a:cxnLst/>
            <a:rect r="r" b="b" t="t" l="l"/>
            <a:pathLst>
              <a:path h="5127383" w="5127383">
                <a:moveTo>
                  <a:pt x="0" y="0"/>
                </a:moveTo>
                <a:lnTo>
                  <a:pt x="5127384" y="0"/>
                </a:lnTo>
                <a:lnTo>
                  <a:pt x="5127384" y="5127384"/>
                </a:lnTo>
                <a:lnTo>
                  <a:pt x="0" y="5127384"/>
                </a:lnTo>
                <a:lnTo>
                  <a:pt x="0" y="0"/>
                </a:lnTo>
                <a:close/>
              </a:path>
            </a:pathLst>
          </a:custGeom>
          <a:blipFill>
            <a:blip r:embed="rId2">
              <a:alphaModFix amt="41000"/>
            </a:blip>
            <a:stretch>
              <a:fillRect l="0" t="0" r="0" b="0"/>
            </a:stretch>
          </a:blipFill>
        </p:spPr>
      </p:sp>
      <p:sp>
        <p:nvSpPr>
          <p:cNvPr name="Freeform 9" id="9"/>
          <p:cNvSpPr/>
          <p:nvPr/>
        </p:nvSpPr>
        <p:spPr>
          <a:xfrm flipH="false" flipV="false" rot="0">
            <a:off x="15375411" y="5127383"/>
            <a:ext cx="2917558" cy="5127383"/>
          </a:xfrm>
          <a:custGeom>
            <a:avLst/>
            <a:gdLst/>
            <a:ahLst/>
            <a:cxnLst/>
            <a:rect r="r" b="b" t="t" l="l"/>
            <a:pathLst>
              <a:path h="5127383" w="2917558">
                <a:moveTo>
                  <a:pt x="0" y="0"/>
                </a:moveTo>
                <a:lnTo>
                  <a:pt x="2917557" y="0"/>
                </a:lnTo>
                <a:lnTo>
                  <a:pt x="2917557" y="5127384"/>
                </a:lnTo>
                <a:lnTo>
                  <a:pt x="0" y="5127384"/>
                </a:lnTo>
                <a:lnTo>
                  <a:pt x="0" y="0"/>
                </a:lnTo>
                <a:close/>
              </a:path>
            </a:pathLst>
          </a:custGeom>
          <a:blipFill>
            <a:blip r:embed="rId2">
              <a:alphaModFix amt="41000"/>
            </a:blip>
            <a:stretch>
              <a:fillRect l="0" t="0" r="-75742" b="0"/>
            </a:stretch>
          </a:blipFill>
        </p:spPr>
      </p:sp>
      <p:grpSp>
        <p:nvGrpSpPr>
          <p:cNvPr name="Group 10" id="10"/>
          <p:cNvGrpSpPr/>
          <p:nvPr/>
        </p:nvGrpSpPr>
        <p:grpSpPr>
          <a:xfrm rot="0">
            <a:off x="1028700" y="1028700"/>
            <a:ext cx="16197811" cy="8229600"/>
            <a:chOff x="0" y="0"/>
            <a:chExt cx="4266090" cy="2167467"/>
          </a:xfrm>
        </p:grpSpPr>
        <p:sp>
          <p:nvSpPr>
            <p:cNvPr name="Freeform 11" id="11"/>
            <p:cNvSpPr/>
            <p:nvPr/>
          </p:nvSpPr>
          <p:spPr>
            <a:xfrm flipH="false" flipV="false" rot="0">
              <a:off x="0" y="0"/>
              <a:ext cx="4266090" cy="2167467"/>
            </a:xfrm>
            <a:custGeom>
              <a:avLst/>
              <a:gdLst/>
              <a:ahLst/>
              <a:cxnLst/>
              <a:rect r="r" b="b" t="t" l="l"/>
              <a:pathLst>
                <a:path h="2167467" w="4266090">
                  <a:moveTo>
                    <a:pt x="0" y="0"/>
                  </a:moveTo>
                  <a:lnTo>
                    <a:pt x="4266090" y="0"/>
                  </a:lnTo>
                  <a:lnTo>
                    <a:pt x="4266090" y="2167467"/>
                  </a:lnTo>
                  <a:lnTo>
                    <a:pt x="0" y="2167467"/>
                  </a:lnTo>
                  <a:close/>
                </a:path>
              </a:pathLst>
            </a:custGeom>
            <a:solidFill>
              <a:srgbClr val="FFFBF1"/>
            </a:solidFill>
            <a:ln w="114300" cap="sq">
              <a:solidFill>
                <a:srgbClr val="41372E"/>
              </a:solidFill>
              <a:prstDash val="solid"/>
              <a:miter/>
            </a:ln>
          </p:spPr>
        </p:sp>
        <p:sp>
          <p:nvSpPr>
            <p:cNvPr name="TextBox 12" id="12"/>
            <p:cNvSpPr txBox="true"/>
            <p:nvPr/>
          </p:nvSpPr>
          <p:spPr>
            <a:xfrm>
              <a:off x="0" y="-57150"/>
              <a:ext cx="4266090" cy="2224617"/>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2133349">
            <a:off x="15619012" y="5357419"/>
            <a:ext cx="2957909" cy="4667312"/>
          </a:xfrm>
          <a:custGeom>
            <a:avLst/>
            <a:gdLst/>
            <a:ahLst/>
            <a:cxnLst/>
            <a:rect r="r" b="b" t="t" l="l"/>
            <a:pathLst>
              <a:path h="4667312" w="2957909">
                <a:moveTo>
                  <a:pt x="0" y="0"/>
                </a:moveTo>
                <a:lnTo>
                  <a:pt x="2957908" y="0"/>
                </a:lnTo>
                <a:lnTo>
                  <a:pt x="2957908" y="4667312"/>
                </a:lnTo>
                <a:lnTo>
                  <a:pt x="0" y="4667312"/>
                </a:lnTo>
                <a:lnTo>
                  <a:pt x="0" y="0"/>
                </a:lnTo>
                <a:close/>
              </a:path>
            </a:pathLst>
          </a:custGeom>
          <a:blipFill>
            <a:blip r:embed="rId3"/>
            <a:stretch>
              <a:fillRect l="0" t="0" r="0" b="0"/>
            </a:stretch>
          </a:blipFill>
        </p:spPr>
      </p:sp>
      <p:sp>
        <p:nvSpPr>
          <p:cNvPr name="Freeform 14" id="14"/>
          <p:cNvSpPr/>
          <p:nvPr/>
        </p:nvSpPr>
        <p:spPr>
          <a:xfrm flipH="false" flipV="false" rot="0">
            <a:off x="13108847" y="8750676"/>
            <a:ext cx="3989119" cy="1396192"/>
          </a:xfrm>
          <a:custGeom>
            <a:avLst/>
            <a:gdLst/>
            <a:ahLst/>
            <a:cxnLst/>
            <a:rect r="r" b="b" t="t" l="l"/>
            <a:pathLst>
              <a:path h="1396192" w="3989119">
                <a:moveTo>
                  <a:pt x="0" y="0"/>
                </a:moveTo>
                <a:lnTo>
                  <a:pt x="3989119" y="0"/>
                </a:lnTo>
                <a:lnTo>
                  <a:pt x="3989119" y="1396191"/>
                </a:lnTo>
                <a:lnTo>
                  <a:pt x="0" y="1396191"/>
                </a:lnTo>
                <a:lnTo>
                  <a:pt x="0" y="0"/>
                </a:lnTo>
                <a:close/>
              </a:path>
            </a:pathLst>
          </a:custGeom>
          <a:blipFill>
            <a:blip r:embed="rId4"/>
            <a:stretch>
              <a:fillRect l="0" t="0" r="0" b="0"/>
            </a:stretch>
          </a:blipFill>
        </p:spPr>
      </p:sp>
      <p:sp>
        <p:nvSpPr>
          <p:cNvPr name="Freeform 15" id="15"/>
          <p:cNvSpPr/>
          <p:nvPr/>
        </p:nvSpPr>
        <p:spPr>
          <a:xfrm flipH="false" flipV="false" rot="0">
            <a:off x="15549355" y="7538675"/>
            <a:ext cx="1277953" cy="1592465"/>
          </a:xfrm>
          <a:custGeom>
            <a:avLst/>
            <a:gdLst/>
            <a:ahLst/>
            <a:cxnLst/>
            <a:rect r="r" b="b" t="t" l="l"/>
            <a:pathLst>
              <a:path h="1592465" w="1277953">
                <a:moveTo>
                  <a:pt x="0" y="0"/>
                </a:moveTo>
                <a:lnTo>
                  <a:pt x="1277953" y="0"/>
                </a:lnTo>
                <a:lnTo>
                  <a:pt x="1277953" y="1592465"/>
                </a:lnTo>
                <a:lnTo>
                  <a:pt x="0" y="1592465"/>
                </a:lnTo>
                <a:lnTo>
                  <a:pt x="0" y="0"/>
                </a:lnTo>
                <a:close/>
              </a:path>
            </a:pathLst>
          </a:custGeom>
          <a:blipFill>
            <a:blip r:embed="rId5"/>
            <a:stretch>
              <a:fillRect l="0" t="0" r="0" b="0"/>
            </a:stretch>
          </a:blipFill>
        </p:spPr>
      </p:sp>
      <p:grpSp>
        <p:nvGrpSpPr>
          <p:cNvPr name="Group 16" id="16"/>
          <p:cNvGrpSpPr/>
          <p:nvPr/>
        </p:nvGrpSpPr>
        <p:grpSpPr>
          <a:xfrm rot="0">
            <a:off x="2071627" y="2997490"/>
            <a:ext cx="14111957" cy="5935286"/>
            <a:chOff x="0" y="0"/>
            <a:chExt cx="18815943" cy="7913715"/>
          </a:xfrm>
        </p:grpSpPr>
        <p:sp>
          <p:nvSpPr>
            <p:cNvPr name="AutoShape 17" id="17"/>
            <p:cNvSpPr/>
            <p:nvPr/>
          </p:nvSpPr>
          <p:spPr>
            <a:xfrm flipV="true">
              <a:off x="23586" y="6600647"/>
              <a:ext cx="3691945" cy="24361"/>
            </a:xfrm>
            <a:prstGeom prst="line">
              <a:avLst/>
            </a:prstGeom>
            <a:ln cap="flat" w="48721">
              <a:solidFill>
                <a:srgbClr val="FF751F"/>
              </a:solidFill>
              <a:prstDash val="solid"/>
              <a:headEnd type="none" len="sm" w="sm"/>
              <a:tailEnd type="none" len="sm" w="sm"/>
            </a:ln>
          </p:spPr>
        </p:sp>
        <p:sp>
          <p:nvSpPr>
            <p:cNvPr name="AutoShape 18" id="18"/>
            <p:cNvSpPr/>
            <p:nvPr/>
          </p:nvSpPr>
          <p:spPr>
            <a:xfrm flipV="true">
              <a:off x="3715691" y="5275430"/>
              <a:ext cx="3691945" cy="24361"/>
            </a:xfrm>
            <a:prstGeom prst="line">
              <a:avLst/>
            </a:prstGeom>
            <a:ln cap="flat" w="48721">
              <a:solidFill>
                <a:srgbClr val="FF751F"/>
              </a:solidFill>
              <a:prstDash val="solid"/>
              <a:headEnd type="none" len="sm" w="sm"/>
              <a:tailEnd type="none" len="sm" w="sm"/>
            </a:ln>
          </p:spPr>
        </p:sp>
        <p:sp>
          <p:nvSpPr>
            <p:cNvPr name="AutoShape 19" id="19"/>
            <p:cNvSpPr/>
            <p:nvPr/>
          </p:nvSpPr>
          <p:spPr>
            <a:xfrm flipV="true">
              <a:off x="7407797" y="3950214"/>
              <a:ext cx="3691945" cy="24361"/>
            </a:xfrm>
            <a:prstGeom prst="line">
              <a:avLst/>
            </a:prstGeom>
            <a:ln cap="flat" w="48721">
              <a:solidFill>
                <a:srgbClr val="FF751F"/>
              </a:solidFill>
              <a:prstDash val="solid"/>
              <a:headEnd type="none" len="sm" w="sm"/>
              <a:tailEnd type="none" len="sm" w="sm"/>
            </a:ln>
          </p:spPr>
        </p:sp>
        <p:sp>
          <p:nvSpPr>
            <p:cNvPr name="AutoShape 20" id="20"/>
            <p:cNvSpPr/>
            <p:nvPr/>
          </p:nvSpPr>
          <p:spPr>
            <a:xfrm flipV="true">
              <a:off x="11099902" y="2624998"/>
              <a:ext cx="3691945" cy="24361"/>
            </a:xfrm>
            <a:prstGeom prst="line">
              <a:avLst/>
            </a:prstGeom>
            <a:ln cap="flat" w="48721">
              <a:solidFill>
                <a:srgbClr val="FF751F"/>
              </a:solidFill>
              <a:prstDash val="solid"/>
              <a:headEnd type="none" len="sm" w="sm"/>
              <a:tailEnd type="none" len="sm" w="sm"/>
            </a:ln>
          </p:spPr>
        </p:sp>
        <p:sp>
          <p:nvSpPr>
            <p:cNvPr name="AutoShape 21" id="21"/>
            <p:cNvSpPr/>
            <p:nvPr/>
          </p:nvSpPr>
          <p:spPr>
            <a:xfrm flipV="true">
              <a:off x="14792007" y="1299782"/>
              <a:ext cx="3691945" cy="24361"/>
            </a:xfrm>
            <a:prstGeom prst="line">
              <a:avLst/>
            </a:prstGeom>
            <a:ln cap="flat" w="48721">
              <a:solidFill>
                <a:srgbClr val="FF751F"/>
              </a:solidFill>
              <a:prstDash val="solid"/>
              <a:headEnd type="none" len="sm" w="sm"/>
              <a:tailEnd type="none" len="sm" w="sm"/>
            </a:ln>
          </p:spPr>
        </p:sp>
        <p:sp>
          <p:nvSpPr>
            <p:cNvPr name="AutoShape 22" id="22"/>
            <p:cNvSpPr/>
            <p:nvPr/>
          </p:nvSpPr>
          <p:spPr>
            <a:xfrm flipH="true">
              <a:off x="3739891" y="5275430"/>
              <a:ext cx="0" cy="1358002"/>
            </a:xfrm>
            <a:prstGeom prst="line">
              <a:avLst/>
            </a:prstGeom>
            <a:ln cap="flat" w="48721">
              <a:solidFill>
                <a:srgbClr val="FF751F"/>
              </a:solidFill>
              <a:prstDash val="solid"/>
              <a:headEnd type="none" len="sm" w="sm"/>
              <a:tailEnd type="none" len="sm" w="sm"/>
            </a:ln>
          </p:spPr>
        </p:sp>
        <p:sp>
          <p:nvSpPr>
            <p:cNvPr name="AutoShape 23" id="23"/>
            <p:cNvSpPr/>
            <p:nvPr/>
          </p:nvSpPr>
          <p:spPr>
            <a:xfrm flipH="true">
              <a:off x="7383275" y="3950214"/>
              <a:ext cx="0" cy="1358002"/>
            </a:xfrm>
            <a:prstGeom prst="line">
              <a:avLst/>
            </a:prstGeom>
            <a:ln cap="flat" w="48721">
              <a:solidFill>
                <a:srgbClr val="FF751F"/>
              </a:solidFill>
              <a:prstDash val="solid"/>
              <a:headEnd type="none" len="sm" w="sm"/>
              <a:tailEnd type="none" len="sm" w="sm"/>
            </a:ln>
          </p:spPr>
        </p:sp>
        <p:sp>
          <p:nvSpPr>
            <p:cNvPr name="AutoShape 24" id="24"/>
            <p:cNvSpPr/>
            <p:nvPr/>
          </p:nvSpPr>
          <p:spPr>
            <a:xfrm>
              <a:off x="11124263" y="2592212"/>
              <a:ext cx="0" cy="1358002"/>
            </a:xfrm>
            <a:prstGeom prst="line">
              <a:avLst/>
            </a:prstGeom>
            <a:ln cap="flat" w="48721">
              <a:solidFill>
                <a:srgbClr val="FF751F"/>
              </a:solidFill>
              <a:prstDash val="solid"/>
              <a:headEnd type="none" len="sm" w="sm"/>
              <a:tailEnd type="none" len="sm" w="sm"/>
            </a:ln>
          </p:spPr>
        </p:sp>
        <p:sp>
          <p:nvSpPr>
            <p:cNvPr name="AutoShape 25" id="25"/>
            <p:cNvSpPr/>
            <p:nvPr/>
          </p:nvSpPr>
          <p:spPr>
            <a:xfrm>
              <a:off x="14816368" y="1324143"/>
              <a:ext cx="0" cy="1358002"/>
            </a:xfrm>
            <a:prstGeom prst="line">
              <a:avLst/>
            </a:prstGeom>
            <a:ln cap="flat" w="48721">
              <a:solidFill>
                <a:srgbClr val="FF751F"/>
              </a:solidFill>
              <a:prstDash val="solid"/>
              <a:headEnd type="none" len="sm" w="sm"/>
              <a:tailEnd type="none" len="sm" w="sm"/>
            </a:ln>
          </p:spPr>
        </p:sp>
        <p:sp>
          <p:nvSpPr>
            <p:cNvPr name="TextBox 26" id="26"/>
            <p:cNvSpPr txBox="true"/>
            <p:nvPr/>
          </p:nvSpPr>
          <p:spPr>
            <a:xfrm rot="0">
              <a:off x="23425" y="5190530"/>
              <a:ext cx="3411024" cy="1185829"/>
            </a:xfrm>
            <a:prstGeom prst="rect">
              <a:avLst/>
            </a:prstGeom>
          </p:spPr>
          <p:txBody>
            <a:bodyPr anchor="t" rtlCol="false" tIns="0" lIns="0" bIns="0" rIns="0">
              <a:spAutoFit/>
            </a:bodyPr>
            <a:lstStyle/>
            <a:p>
              <a:pPr algn="ctr">
                <a:lnSpc>
                  <a:spcPts val="3615"/>
                </a:lnSpc>
              </a:pPr>
              <a:r>
                <a:rPr lang="en-US" sz="2582">
                  <a:solidFill>
                    <a:srgbClr val="FA8F9B"/>
                  </a:solidFill>
                  <a:latin typeface="Genty Sans"/>
                  <a:ea typeface="Genty Sans"/>
                  <a:cs typeface="Genty Sans"/>
                  <a:sym typeface="Genty Sans"/>
                </a:rPr>
                <a:t>BEGINNING STAGE</a:t>
              </a:r>
            </a:p>
          </p:txBody>
        </p:sp>
        <p:sp>
          <p:nvSpPr>
            <p:cNvPr name="TextBox 27" id="27"/>
            <p:cNvSpPr txBox="true"/>
            <p:nvPr/>
          </p:nvSpPr>
          <p:spPr>
            <a:xfrm rot="0">
              <a:off x="3742695" y="3905245"/>
              <a:ext cx="3411024" cy="1185829"/>
            </a:xfrm>
            <a:prstGeom prst="rect">
              <a:avLst/>
            </a:prstGeom>
          </p:spPr>
          <p:txBody>
            <a:bodyPr anchor="t" rtlCol="false" tIns="0" lIns="0" bIns="0" rIns="0">
              <a:spAutoFit/>
            </a:bodyPr>
            <a:lstStyle/>
            <a:p>
              <a:pPr algn="ctr">
                <a:lnSpc>
                  <a:spcPts val="3615"/>
                </a:lnSpc>
              </a:pPr>
              <a:r>
                <a:rPr lang="en-US" sz="2582">
                  <a:solidFill>
                    <a:srgbClr val="98B469"/>
                  </a:solidFill>
                  <a:latin typeface="Genty Sans"/>
                  <a:ea typeface="Genty Sans"/>
                  <a:cs typeface="Genty Sans"/>
                  <a:sym typeface="Genty Sans"/>
                </a:rPr>
                <a:t>EMERGING STAGE</a:t>
              </a:r>
            </a:p>
          </p:txBody>
        </p:sp>
        <p:sp>
          <p:nvSpPr>
            <p:cNvPr name="TextBox 28" id="28"/>
            <p:cNvSpPr txBox="true"/>
            <p:nvPr/>
          </p:nvSpPr>
          <p:spPr>
            <a:xfrm rot="0">
              <a:off x="7548257" y="2599598"/>
              <a:ext cx="3411024" cy="1185829"/>
            </a:xfrm>
            <a:prstGeom prst="rect">
              <a:avLst/>
            </a:prstGeom>
          </p:spPr>
          <p:txBody>
            <a:bodyPr anchor="t" rtlCol="false" tIns="0" lIns="0" bIns="0" rIns="0">
              <a:spAutoFit/>
            </a:bodyPr>
            <a:lstStyle/>
            <a:p>
              <a:pPr algn="ctr">
                <a:lnSpc>
                  <a:spcPts val="3615"/>
                </a:lnSpc>
              </a:pPr>
              <a:r>
                <a:rPr lang="en-US" sz="2582">
                  <a:solidFill>
                    <a:srgbClr val="1D5E71"/>
                  </a:solidFill>
                  <a:latin typeface="Genty Sans"/>
                  <a:ea typeface="Genty Sans"/>
                  <a:cs typeface="Genty Sans"/>
                  <a:sym typeface="Genty Sans"/>
                </a:rPr>
                <a:t>DEVELOPING STAGE</a:t>
              </a:r>
            </a:p>
          </p:txBody>
        </p:sp>
        <p:sp>
          <p:nvSpPr>
            <p:cNvPr name="TextBox 29" id="29"/>
            <p:cNvSpPr txBox="true"/>
            <p:nvPr/>
          </p:nvSpPr>
          <p:spPr>
            <a:xfrm rot="0">
              <a:off x="11058782" y="1352345"/>
              <a:ext cx="3632138" cy="1185829"/>
            </a:xfrm>
            <a:prstGeom prst="rect">
              <a:avLst/>
            </a:prstGeom>
          </p:spPr>
          <p:txBody>
            <a:bodyPr anchor="t" rtlCol="false" tIns="0" lIns="0" bIns="0" rIns="0">
              <a:spAutoFit/>
            </a:bodyPr>
            <a:lstStyle/>
            <a:p>
              <a:pPr algn="ctr">
                <a:lnSpc>
                  <a:spcPts val="3615"/>
                </a:lnSpc>
              </a:pPr>
              <a:r>
                <a:rPr lang="en-US" sz="2582">
                  <a:solidFill>
                    <a:srgbClr val="CB6CE6"/>
                  </a:solidFill>
                  <a:latin typeface="Genty Sans"/>
                  <a:ea typeface="Genty Sans"/>
                  <a:cs typeface="Genty Sans"/>
                  <a:sym typeface="Genty Sans"/>
                </a:rPr>
                <a:t>DEMONSTRATING STAGE</a:t>
              </a:r>
            </a:p>
          </p:txBody>
        </p:sp>
        <p:sp>
          <p:nvSpPr>
            <p:cNvPr name="TextBox 30" id="30"/>
            <p:cNvSpPr txBox="true"/>
            <p:nvPr/>
          </p:nvSpPr>
          <p:spPr>
            <a:xfrm rot="0">
              <a:off x="14851975" y="-57150"/>
              <a:ext cx="3632138" cy="1185829"/>
            </a:xfrm>
            <a:prstGeom prst="rect">
              <a:avLst/>
            </a:prstGeom>
          </p:spPr>
          <p:txBody>
            <a:bodyPr anchor="t" rtlCol="false" tIns="0" lIns="0" bIns="0" rIns="0">
              <a:spAutoFit/>
            </a:bodyPr>
            <a:lstStyle/>
            <a:p>
              <a:pPr algn="ctr">
                <a:lnSpc>
                  <a:spcPts val="3615"/>
                </a:lnSpc>
              </a:pPr>
              <a:r>
                <a:rPr lang="en-US" sz="2582">
                  <a:solidFill>
                    <a:srgbClr val="FF5757"/>
                  </a:solidFill>
                  <a:latin typeface="Genty Sans"/>
                  <a:ea typeface="Genty Sans"/>
                  <a:cs typeface="Genty Sans"/>
                  <a:sym typeface="Genty Sans"/>
                </a:rPr>
                <a:t>EXCEEDING STAGE</a:t>
              </a:r>
            </a:p>
          </p:txBody>
        </p:sp>
        <p:sp>
          <p:nvSpPr>
            <p:cNvPr name="TextBox 31" id="31"/>
            <p:cNvSpPr txBox="true"/>
            <p:nvPr/>
          </p:nvSpPr>
          <p:spPr>
            <a:xfrm rot="0">
              <a:off x="3742695" y="5371583"/>
              <a:ext cx="3610027" cy="2542131"/>
            </a:xfrm>
            <a:prstGeom prst="rect">
              <a:avLst/>
            </a:prstGeom>
          </p:spPr>
          <p:txBody>
            <a:bodyPr anchor="t" rtlCol="false" tIns="0" lIns="0" bIns="0" rIns="0">
              <a:spAutoFit/>
            </a:bodyPr>
            <a:lstStyle/>
            <a:p>
              <a:pPr algn="ctr">
                <a:lnSpc>
                  <a:spcPts val="3053"/>
                </a:lnSpc>
              </a:pPr>
              <a:r>
                <a:rPr lang="en-US" sz="2181">
                  <a:solidFill>
                    <a:srgbClr val="41372E"/>
                  </a:solidFill>
                  <a:latin typeface="Genty Sans"/>
                  <a:ea typeface="Genty Sans"/>
                  <a:cs typeface="Genty Sans"/>
                  <a:sym typeface="Genty Sans"/>
                </a:rPr>
                <a:t>Independently reads common sight words in decodable books levels A/B</a:t>
              </a:r>
            </a:p>
          </p:txBody>
        </p:sp>
        <p:sp>
          <p:nvSpPr>
            <p:cNvPr name="TextBox 32" id="32"/>
            <p:cNvSpPr txBox="true"/>
            <p:nvPr/>
          </p:nvSpPr>
          <p:spPr>
            <a:xfrm rot="0">
              <a:off x="7448756" y="3986556"/>
              <a:ext cx="3610027" cy="2542131"/>
            </a:xfrm>
            <a:prstGeom prst="rect">
              <a:avLst/>
            </a:prstGeom>
          </p:spPr>
          <p:txBody>
            <a:bodyPr anchor="t" rtlCol="false" tIns="0" lIns="0" bIns="0" rIns="0">
              <a:spAutoFit/>
            </a:bodyPr>
            <a:lstStyle/>
            <a:p>
              <a:pPr algn="ctr">
                <a:lnSpc>
                  <a:spcPts val="3053"/>
                </a:lnSpc>
              </a:pPr>
              <a:r>
                <a:rPr lang="en-US" sz="2181">
                  <a:solidFill>
                    <a:srgbClr val="41372E"/>
                  </a:solidFill>
                  <a:latin typeface="Genty Sans"/>
                  <a:ea typeface="Genty Sans"/>
                  <a:cs typeface="Genty Sans"/>
                  <a:sym typeface="Genty Sans"/>
                </a:rPr>
                <a:t>Independently reads common sight words in emergent readers levels B/C</a:t>
              </a:r>
            </a:p>
          </p:txBody>
        </p:sp>
        <p:sp>
          <p:nvSpPr>
            <p:cNvPr name="TextBox 33" id="33"/>
            <p:cNvSpPr txBox="true"/>
            <p:nvPr/>
          </p:nvSpPr>
          <p:spPr>
            <a:xfrm rot="0">
              <a:off x="11058782" y="2739302"/>
              <a:ext cx="3610027" cy="2542131"/>
            </a:xfrm>
            <a:prstGeom prst="rect">
              <a:avLst/>
            </a:prstGeom>
          </p:spPr>
          <p:txBody>
            <a:bodyPr anchor="t" rtlCol="false" tIns="0" lIns="0" bIns="0" rIns="0">
              <a:spAutoFit/>
            </a:bodyPr>
            <a:lstStyle/>
            <a:p>
              <a:pPr algn="ctr">
                <a:lnSpc>
                  <a:spcPts val="3053"/>
                </a:lnSpc>
              </a:pPr>
              <a:r>
                <a:rPr lang="en-US" sz="2181">
                  <a:solidFill>
                    <a:srgbClr val="41372E"/>
                  </a:solidFill>
                  <a:latin typeface="Genty Sans"/>
                  <a:ea typeface="Genty Sans"/>
                  <a:cs typeface="Genty Sans"/>
                  <a:sym typeface="Genty Sans"/>
                </a:rPr>
                <a:t>Independently reads common sight words in emergent readers level C</a:t>
              </a:r>
            </a:p>
          </p:txBody>
        </p:sp>
        <p:sp>
          <p:nvSpPr>
            <p:cNvPr name="TextBox 34" id="34"/>
            <p:cNvSpPr txBox="true"/>
            <p:nvPr/>
          </p:nvSpPr>
          <p:spPr>
            <a:xfrm rot="0">
              <a:off x="14904504" y="1361870"/>
              <a:ext cx="3911439" cy="2028455"/>
            </a:xfrm>
            <a:prstGeom prst="rect">
              <a:avLst/>
            </a:prstGeom>
          </p:spPr>
          <p:txBody>
            <a:bodyPr anchor="t" rtlCol="false" tIns="0" lIns="0" bIns="0" rIns="0">
              <a:spAutoFit/>
            </a:bodyPr>
            <a:lstStyle/>
            <a:p>
              <a:pPr algn="ctr">
                <a:lnSpc>
                  <a:spcPts val="3053"/>
                </a:lnSpc>
              </a:pPr>
              <a:r>
                <a:rPr lang="en-US" sz="2181">
                  <a:solidFill>
                    <a:srgbClr val="41372E"/>
                  </a:solidFill>
                  <a:latin typeface="Genty Sans"/>
                  <a:ea typeface="Genty Sans"/>
                  <a:cs typeface="Genty Sans"/>
                  <a:sym typeface="Genty Sans"/>
                </a:rPr>
                <a:t>Independently reads common sight words in early readers</a:t>
              </a:r>
            </a:p>
            <a:p>
              <a:pPr algn="ctr">
                <a:lnSpc>
                  <a:spcPts val="3053"/>
                </a:lnSpc>
              </a:pPr>
              <a:r>
                <a:rPr lang="en-US" sz="2181">
                  <a:solidFill>
                    <a:srgbClr val="41372E"/>
                  </a:solidFill>
                  <a:latin typeface="Genty Sans"/>
                  <a:ea typeface="Genty Sans"/>
                  <a:cs typeface="Genty Sans"/>
                  <a:sym typeface="Genty Sans"/>
                </a:rPr>
                <a:t> level D</a:t>
              </a:r>
            </a:p>
          </p:txBody>
        </p:sp>
        <p:sp>
          <p:nvSpPr>
            <p:cNvPr name="TextBox 35" id="35"/>
            <p:cNvSpPr txBox="true"/>
            <p:nvPr/>
          </p:nvSpPr>
          <p:spPr>
            <a:xfrm rot="0">
              <a:off x="0" y="6737410"/>
              <a:ext cx="3411024" cy="996574"/>
            </a:xfrm>
            <a:prstGeom prst="rect">
              <a:avLst/>
            </a:prstGeom>
          </p:spPr>
          <p:txBody>
            <a:bodyPr anchor="t" rtlCol="false" tIns="0" lIns="0" bIns="0" rIns="0">
              <a:spAutoFit/>
            </a:bodyPr>
            <a:lstStyle/>
            <a:p>
              <a:pPr algn="ctr">
                <a:lnSpc>
                  <a:spcPts val="3046"/>
                </a:lnSpc>
              </a:pPr>
              <a:r>
                <a:rPr lang="en-US" sz="2176">
                  <a:solidFill>
                    <a:srgbClr val="41372E"/>
                  </a:solidFill>
                  <a:latin typeface="Genty Sans"/>
                  <a:ea typeface="Genty Sans"/>
                  <a:cs typeface="Genty Sans"/>
                  <a:sym typeface="Genty Sans"/>
                </a:rPr>
                <a:t>Identifying sight words</a:t>
              </a:r>
            </a:p>
          </p:txBody>
        </p:sp>
      </p:grpSp>
      <p:sp>
        <p:nvSpPr>
          <p:cNvPr name="TextBox 36" id="36"/>
          <p:cNvSpPr txBox="true"/>
          <p:nvPr/>
        </p:nvSpPr>
        <p:spPr>
          <a:xfrm rot="0">
            <a:off x="868797" y="1191737"/>
            <a:ext cx="16796792" cy="1051319"/>
          </a:xfrm>
          <a:prstGeom prst="rect">
            <a:avLst/>
          </a:prstGeom>
        </p:spPr>
        <p:txBody>
          <a:bodyPr anchor="t" rtlCol="false" tIns="0" lIns="0" bIns="0" rIns="0">
            <a:spAutoFit/>
          </a:bodyPr>
          <a:lstStyle/>
          <a:p>
            <a:pPr algn="ctr">
              <a:lnSpc>
                <a:spcPts val="8520"/>
              </a:lnSpc>
            </a:pPr>
            <a:r>
              <a:rPr lang="en-US" sz="6086">
                <a:solidFill>
                  <a:srgbClr val="8DCFE1"/>
                </a:solidFill>
                <a:latin typeface="Wedges"/>
                <a:ea typeface="Wedges"/>
                <a:cs typeface="Wedges"/>
                <a:sym typeface="Wedges"/>
              </a:rPr>
              <a:t>learning Progressions for gkids 2.0</a:t>
            </a:r>
          </a:p>
        </p:txBody>
      </p:sp>
      <p:sp>
        <p:nvSpPr>
          <p:cNvPr name="TextBox 37" id="37"/>
          <p:cNvSpPr txBox="true"/>
          <p:nvPr/>
        </p:nvSpPr>
        <p:spPr>
          <a:xfrm rot="0">
            <a:off x="6503252" y="2015594"/>
            <a:ext cx="5527882" cy="981896"/>
          </a:xfrm>
          <a:prstGeom prst="rect">
            <a:avLst/>
          </a:prstGeom>
        </p:spPr>
        <p:txBody>
          <a:bodyPr anchor="t" rtlCol="false" tIns="0" lIns="0" bIns="0" rIns="0">
            <a:spAutoFit/>
          </a:bodyPr>
          <a:lstStyle/>
          <a:p>
            <a:pPr algn="ctr">
              <a:lnSpc>
                <a:spcPts val="8019"/>
              </a:lnSpc>
            </a:pPr>
            <a:r>
              <a:rPr lang="en-US" sz="5728">
                <a:solidFill>
                  <a:srgbClr val="41372E"/>
                </a:solidFill>
                <a:latin typeface="Genty Sans"/>
                <a:ea typeface="Genty Sans"/>
                <a:cs typeface="Genty Sans"/>
                <a:sym typeface="Genty Sans"/>
              </a:rPr>
              <a:t>LOOK INTO ELA</a:t>
            </a:r>
          </a:p>
        </p:txBody>
      </p:sp>
      <p:grpSp>
        <p:nvGrpSpPr>
          <p:cNvPr name="Group 38" id="38"/>
          <p:cNvGrpSpPr/>
          <p:nvPr/>
        </p:nvGrpSpPr>
        <p:grpSpPr>
          <a:xfrm rot="0">
            <a:off x="1671094" y="3012586"/>
            <a:ext cx="4832157" cy="2325476"/>
            <a:chOff x="0" y="0"/>
            <a:chExt cx="6442876" cy="3100634"/>
          </a:xfrm>
        </p:grpSpPr>
        <p:sp>
          <p:nvSpPr>
            <p:cNvPr name="Freeform 39" id="39"/>
            <p:cNvSpPr/>
            <p:nvPr/>
          </p:nvSpPr>
          <p:spPr>
            <a:xfrm flipH="false" flipV="false" rot="0">
              <a:off x="0" y="0"/>
              <a:ext cx="6442876" cy="3100634"/>
            </a:xfrm>
            <a:custGeom>
              <a:avLst/>
              <a:gdLst/>
              <a:ahLst/>
              <a:cxnLst/>
              <a:rect r="r" b="b" t="t" l="l"/>
              <a:pathLst>
                <a:path h="3100634" w="6442876">
                  <a:moveTo>
                    <a:pt x="0" y="0"/>
                  </a:moveTo>
                  <a:lnTo>
                    <a:pt x="6442876" y="0"/>
                  </a:lnTo>
                  <a:lnTo>
                    <a:pt x="6442876" y="3100634"/>
                  </a:lnTo>
                  <a:lnTo>
                    <a:pt x="0" y="31006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40" id="40"/>
            <p:cNvSpPr txBox="true"/>
            <p:nvPr/>
          </p:nvSpPr>
          <p:spPr>
            <a:xfrm rot="0">
              <a:off x="0" y="758393"/>
              <a:ext cx="6227680" cy="1816710"/>
            </a:xfrm>
            <a:prstGeom prst="rect">
              <a:avLst/>
            </a:prstGeom>
          </p:spPr>
          <p:txBody>
            <a:bodyPr anchor="t" rtlCol="false" tIns="0" lIns="0" bIns="0" rIns="0">
              <a:spAutoFit/>
            </a:bodyPr>
            <a:lstStyle/>
            <a:p>
              <a:pPr algn="ctr">
                <a:lnSpc>
                  <a:spcPts val="2727"/>
                </a:lnSpc>
              </a:pPr>
              <a:r>
                <a:rPr lang="en-US" sz="1948">
                  <a:solidFill>
                    <a:srgbClr val="41372E"/>
                  </a:solidFill>
                  <a:latin typeface="Genty Sans"/>
                  <a:ea typeface="Genty Sans"/>
                  <a:cs typeface="Genty Sans"/>
                  <a:sym typeface="Genty Sans"/>
                </a:rPr>
                <a:t>LEARNING PROGRESSION SHOWS WHERE THE STUDENT IS IN THE LEARNING CONTINUUM OF CONTENT AND REASONING DEVELOPMENT</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3" id="3"/>
          <p:cNvSpPr/>
          <p:nvPr/>
        </p:nvSpPr>
        <p:spPr>
          <a:xfrm flipH="false" flipV="false" rot="0">
            <a:off x="5120644"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4" id="4"/>
          <p:cNvSpPr/>
          <p:nvPr/>
        </p:nvSpPr>
        <p:spPr>
          <a:xfrm flipH="false" flipV="false" rot="0">
            <a:off x="10248027" y="0"/>
            <a:ext cx="5127383" cy="5127383"/>
          </a:xfrm>
          <a:custGeom>
            <a:avLst/>
            <a:gdLst/>
            <a:ahLst/>
            <a:cxnLst/>
            <a:rect r="r" b="b" t="t" l="l"/>
            <a:pathLst>
              <a:path h="5127383" w="5127383">
                <a:moveTo>
                  <a:pt x="0" y="0"/>
                </a:moveTo>
                <a:lnTo>
                  <a:pt x="5127384" y="0"/>
                </a:lnTo>
                <a:lnTo>
                  <a:pt x="5127384" y="5127383"/>
                </a:lnTo>
                <a:lnTo>
                  <a:pt x="0" y="5127383"/>
                </a:lnTo>
                <a:lnTo>
                  <a:pt x="0" y="0"/>
                </a:lnTo>
                <a:close/>
              </a:path>
            </a:pathLst>
          </a:custGeom>
          <a:blipFill>
            <a:blip r:embed="rId2">
              <a:alphaModFix amt="41000"/>
            </a:blip>
            <a:stretch>
              <a:fillRect l="0" t="0" r="0" b="0"/>
            </a:stretch>
          </a:blipFill>
        </p:spPr>
      </p:sp>
      <p:sp>
        <p:nvSpPr>
          <p:cNvPr name="Freeform 5" id="5"/>
          <p:cNvSpPr/>
          <p:nvPr/>
        </p:nvSpPr>
        <p:spPr>
          <a:xfrm flipH="false" flipV="false" rot="0">
            <a:off x="15375411" y="0"/>
            <a:ext cx="2903796" cy="5127383"/>
          </a:xfrm>
          <a:custGeom>
            <a:avLst/>
            <a:gdLst/>
            <a:ahLst/>
            <a:cxnLst/>
            <a:rect r="r" b="b" t="t" l="l"/>
            <a:pathLst>
              <a:path h="5127383" w="2903796">
                <a:moveTo>
                  <a:pt x="0" y="0"/>
                </a:moveTo>
                <a:lnTo>
                  <a:pt x="2903795" y="0"/>
                </a:lnTo>
                <a:lnTo>
                  <a:pt x="2903795" y="5127383"/>
                </a:lnTo>
                <a:lnTo>
                  <a:pt x="0" y="5127383"/>
                </a:lnTo>
                <a:lnTo>
                  <a:pt x="0" y="0"/>
                </a:lnTo>
                <a:close/>
              </a:path>
            </a:pathLst>
          </a:custGeom>
          <a:blipFill>
            <a:blip r:embed="rId2">
              <a:alphaModFix amt="41000"/>
            </a:blip>
            <a:stretch>
              <a:fillRect l="0" t="0" r="-76575" b="0"/>
            </a:stretch>
          </a:blipFill>
        </p:spPr>
      </p:sp>
      <p:sp>
        <p:nvSpPr>
          <p:cNvPr name="Freeform 6" id="6"/>
          <p:cNvSpPr/>
          <p:nvPr/>
        </p:nvSpPr>
        <p:spPr>
          <a:xfrm flipH="false" flipV="false" rot="0">
            <a:off x="0"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7" id="7"/>
          <p:cNvSpPr/>
          <p:nvPr/>
        </p:nvSpPr>
        <p:spPr>
          <a:xfrm flipH="false" flipV="false" rot="0">
            <a:off x="5120644"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8" id="8"/>
          <p:cNvSpPr/>
          <p:nvPr/>
        </p:nvSpPr>
        <p:spPr>
          <a:xfrm flipH="false" flipV="false" rot="0">
            <a:off x="10248027" y="5127383"/>
            <a:ext cx="5127383" cy="5127383"/>
          </a:xfrm>
          <a:custGeom>
            <a:avLst/>
            <a:gdLst/>
            <a:ahLst/>
            <a:cxnLst/>
            <a:rect r="r" b="b" t="t" l="l"/>
            <a:pathLst>
              <a:path h="5127383" w="5127383">
                <a:moveTo>
                  <a:pt x="0" y="0"/>
                </a:moveTo>
                <a:lnTo>
                  <a:pt x="5127384" y="0"/>
                </a:lnTo>
                <a:lnTo>
                  <a:pt x="5127384" y="5127384"/>
                </a:lnTo>
                <a:lnTo>
                  <a:pt x="0" y="5127384"/>
                </a:lnTo>
                <a:lnTo>
                  <a:pt x="0" y="0"/>
                </a:lnTo>
                <a:close/>
              </a:path>
            </a:pathLst>
          </a:custGeom>
          <a:blipFill>
            <a:blip r:embed="rId2">
              <a:alphaModFix amt="41000"/>
            </a:blip>
            <a:stretch>
              <a:fillRect l="0" t="0" r="0" b="0"/>
            </a:stretch>
          </a:blipFill>
        </p:spPr>
      </p:sp>
      <p:sp>
        <p:nvSpPr>
          <p:cNvPr name="Freeform 9" id="9"/>
          <p:cNvSpPr/>
          <p:nvPr/>
        </p:nvSpPr>
        <p:spPr>
          <a:xfrm flipH="false" flipV="false" rot="0">
            <a:off x="15375411" y="5127383"/>
            <a:ext cx="2917558" cy="5127383"/>
          </a:xfrm>
          <a:custGeom>
            <a:avLst/>
            <a:gdLst/>
            <a:ahLst/>
            <a:cxnLst/>
            <a:rect r="r" b="b" t="t" l="l"/>
            <a:pathLst>
              <a:path h="5127383" w="2917558">
                <a:moveTo>
                  <a:pt x="0" y="0"/>
                </a:moveTo>
                <a:lnTo>
                  <a:pt x="2917557" y="0"/>
                </a:lnTo>
                <a:lnTo>
                  <a:pt x="2917557" y="5127384"/>
                </a:lnTo>
                <a:lnTo>
                  <a:pt x="0" y="5127384"/>
                </a:lnTo>
                <a:lnTo>
                  <a:pt x="0" y="0"/>
                </a:lnTo>
                <a:close/>
              </a:path>
            </a:pathLst>
          </a:custGeom>
          <a:blipFill>
            <a:blip r:embed="rId2">
              <a:alphaModFix amt="41000"/>
            </a:blip>
            <a:stretch>
              <a:fillRect l="0" t="0" r="-75742" b="0"/>
            </a:stretch>
          </a:blipFill>
        </p:spPr>
      </p:sp>
      <p:grpSp>
        <p:nvGrpSpPr>
          <p:cNvPr name="Group 10" id="10"/>
          <p:cNvGrpSpPr/>
          <p:nvPr/>
        </p:nvGrpSpPr>
        <p:grpSpPr>
          <a:xfrm rot="0">
            <a:off x="1022104" y="977975"/>
            <a:ext cx="16197811" cy="8229600"/>
            <a:chOff x="0" y="0"/>
            <a:chExt cx="4266090" cy="2167467"/>
          </a:xfrm>
        </p:grpSpPr>
        <p:sp>
          <p:nvSpPr>
            <p:cNvPr name="Freeform 11" id="11"/>
            <p:cNvSpPr/>
            <p:nvPr/>
          </p:nvSpPr>
          <p:spPr>
            <a:xfrm flipH="false" flipV="false" rot="0">
              <a:off x="0" y="0"/>
              <a:ext cx="4266090" cy="2167467"/>
            </a:xfrm>
            <a:custGeom>
              <a:avLst/>
              <a:gdLst/>
              <a:ahLst/>
              <a:cxnLst/>
              <a:rect r="r" b="b" t="t" l="l"/>
              <a:pathLst>
                <a:path h="2167467" w="4266090">
                  <a:moveTo>
                    <a:pt x="0" y="0"/>
                  </a:moveTo>
                  <a:lnTo>
                    <a:pt x="4266090" y="0"/>
                  </a:lnTo>
                  <a:lnTo>
                    <a:pt x="4266090" y="2167467"/>
                  </a:lnTo>
                  <a:lnTo>
                    <a:pt x="0" y="2167467"/>
                  </a:lnTo>
                  <a:close/>
                </a:path>
              </a:pathLst>
            </a:custGeom>
            <a:solidFill>
              <a:srgbClr val="FFFBF1"/>
            </a:solidFill>
            <a:ln w="114300" cap="sq">
              <a:solidFill>
                <a:srgbClr val="41372E"/>
              </a:solidFill>
              <a:prstDash val="solid"/>
              <a:miter/>
            </a:ln>
          </p:spPr>
        </p:sp>
        <p:sp>
          <p:nvSpPr>
            <p:cNvPr name="TextBox 12" id="12"/>
            <p:cNvSpPr txBox="true"/>
            <p:nvPr/>
          </p:nvSpPr>
          <p:spPr>
            <a:xfrm>
              <a:off x="0" y="-57150"/>
              <a:ext cx="4266090" cy="2224617"/>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6239356" y="7138579"/>
            <a:ext cx="2214289" cy="2759238"/>
          </a:xfrm>
          <a:custGeom>
            <a:avLst/>
            <a:gdLst/>
            <a:ahLst/>
            <a:cxnLst/>
            <a:rect r="r" b="b" t="t" l="l"/>
            <a:pathLst>
              <a:path h="2759238" w="2214289">
                <a:moveTo>
                  <a:pt x="0" y="0"/>
                </a:moveTo>
                <a:lnTo>
                  <a:pt x="2214289" y="0"/>
                </a:lnTo>
                <a:lnTo>
                  <a:pt x="2214289" y="2759238"/>
                </a:lnTo>
                <a:lnTo>
                  <a:pt x="0" y="2759238"/>
                </a:lnTo>
                <a:lnTo>
                  <a:pt x="0" y="0"/>
                </a:lnTo>
                <a:close/>
              </a:path>
            </a:pathLst>
          </a:custGeom>
          <a:blipFill>
            <a:blip r:embed="rId3"/>
            <a:stretch>
              <a:fillRect l="0" t="0" r="0" b="0"/>
            </a:stretch>
          </a:blipFill>
        </p:spPr>
      </p:sp>
      <p:sp>
        <p:nvSpPr>
          <p:cNvPr name="Freeform 14" id="14"/>
          <p:cNvSpPr/>
          <p:nvPr/>
        </p:nvSpPr>
        <p:spPr>
          <a:xfrm flipH="false" flipV="false" rot="0">
            <a:off x="-113837" y="6484774"/>
            <a:ext cx="3022770" cy="3802226"/>
          </a:xfrm>
          <a:custGeom>
            <a:avLst/>
            <a:gdLst/>
            <a:ahLst/>
            <a:cxnLst/>
            <a:rect r="r" b="b" t="t" l="l"/>
            <a:pathLst>
              <a:path h="3802226" w="3022770">
                <a:moveTo>
                  <a:pt x="0" y="0"/>
                </a:moveTo>
                <a:lnTo>
                  <a:pt x="3022770" y="0"/>
                </a:lnTo>
                <a:lnTo>
                  <a:pt x="3022770" y="3802226"/>
                </a:lnTo>
                <a:lnTo>
                  <a:pt x="0" y="3802226"/>
                </a:lnTo>
                <a:lnTo>
                  <a:pt x="0" y="0"/>
                </a:lnTo>
                <a:close/>
              </a:path>
            </a:pathLst>
          </a:custGeom>
          <a:blipFill>
            <a:blip r:embed="rId4"/>
            <a:stretch>
              <a:fillRect l="0" t="0" r="0" b="0"/>
            </a:stretch>
          </a:blipFill>
        </p:spPr>
      </p:sp>
      <p:sp>
        <p:nvSpPr>
          <p:cNvPr name="Freeform 15" id="15"/>
          <p:cNvSpPr/>
          <p:nvPr/>
        </p:nvSpPr>
        <p:spPr>
          <a:xfrm flipH="false" flipV="false" rot="0">
            <a:off x="8541058" y="7138579"/>
            <a:ext cx="2206344" cy="3091200"/>
          </a:xfrm>
          <a:custGeom>
            <a:avLst/>
            <a:gdLst/>
            <a:ahLst/>
            <a:cxnLst/>
            <a:rect r="r" b="b" t="t" l="l"/>
            <a:pathLst>
              <a:path h="3091200" w="2206344">
                <a:moveTo>
                  <a:pt x="0" y="0"/>
                </a:moveTo>
                <a:lnTo>
                  <a:pt x="2206344" y="0"/>
                </a:lnTo>
                <a:lnTo>
                  <a:pt x="2206344" y="3091200"/>
                </a:lnTo>
                <a:lnTo>
                  <a:pt x="0" y="3091200"/>
                </a:lnTo>
                <a:lnTo>
                  <a:pt x="0" y="0"/>
                </a:lnTo>
                <a:close/>
              </a:path>
            </a:pathLst>
          </a:custGeom>
          <a:blipFill>
            <a:blip r:embed="rId5"/>
            <a:stretch>
              <a:fillRect l="0" t="0" r="0" b="0"/>
            </a:stretch>
          </a:blipFill>
        </p:spPr>
      </p:sp>
      <p:sp>
        <p:nvSpPr>
          <p:cNvPr name="Freeform 16" id="16"/>
          <p:cNvSpPr/>
          <p:nvPr/>
        </p:nvSpPr>
        <p:spPr>
          <a:xfrm flipH="false" flipV="false" rot="-645435">
            <a:off x="10154782" y="7401974"/>
            <a:ext cx="3079307" cy="2729036"/>
          </a:xfrm>
          <a:custGeom>
            <a:avLst/>
            <a:gdLst/>
            <a:ahLst/>
            <a:cxnLst/>
            <a:rect r="r" b="b" t="t" l="l"/>
            <a:pathLst>
              <a:path h="2729036" w="3079307">
                <a:moveTo>
                  <a:pt x="0" y="0"/>
                </a:moveTo>
                <a:lnTo>
                  <a:pt x="3079308" y="0"/>
                </a:lnTo>
                <a:lnTo>
                  <a:pt x="3079308" y="2729036"/>
                </a:lnTo>
                <a:lnTo>
                  <a:pt x="0" y="2729036"/>
                </a:lnTo>
                <a:lnTo>
                  <a:pt x="0" y="0"/>
                </a:lnTo>
                <a:close/>
              </a:path>
            </a:pathLst>
          </a:custGeom>
          <a:blipFill>
            <a:blip r:embed="rId6"/>
            <a:stretch>
              <a:fillRect l="0" t="0" r="0" b="0"/>
            </a:stretch>
          </a:blipFill>
        </p:spPr>
      </p:sp>
      <p:sp>
        <p:nvSpPr>
          <p:cNvPr name="Freeform 17" id="17"/>
          <p:cNvSpPr/>
          <p:nvPr/>
        </p:nvSpPr>
        <p:spPr>
          <a:xfrm flipH="false" flipV="false" rot="0">
            <a:off x="4863078" y="7138579"/>
            <a:ext cx="3894319" cy="3066776"/>
          </a:xfrm>
          <a:custGeom>
            <a:avLst/>
            <a:gdLst/>
            <a:ahLst/>
            <a:cxnLst/>
            <a:rect r="r" b="b" t="t" l="l"/>
            <a:pathLst>
              <a:path h="3066776" w="3894319">
                <a:moveTo>
                  <a:pt x="0" y="0"/>
                </a:moveTo>
                <a:lnTo>
                  <a:pt x="3894319" y="0"/>
                </a:lnTo>
                <a:lnTo>
                  <a:pt x="3894319" y="3066776"/>
                </a:lnTo>
                <a:lnTo>
                  <a:pt x="0" y="3066776"/>
                </a:lnTo>
                <a:lnTo>
                  <a:pt x="0" y="0"/>
                </a:lnTo>
                <a:close/>
              </a:path>
            </a:pathLst>
          </a:custGeom>
          <a:blipFill>
            <a:blip r:embed="rId7"/>
            <a:stretch>
              <a:fillRect l="0" t="0" r="0" b="0"/>
            </a:stretch>
          </a:blipFill>
        </p:spPr>
      </p:sp>
      <p:sp>
        <p:nvSpPr>
          <p:cNvPr name="Freeform 18" id="18"/>
          <p:cNvSpPr/>
          <p:nvPr/>
        </p:nvSpPr>
        <p:spPr>
          <a:xfrm flipH="false" flipV="false" rot="-529569">
            <a:off x="2311083" y="7209531"/>
            <a:ext cx="2919803" cy="2949296"/>
          </a:xfrm>
          <a:custGeom>
            <a:avLst/>
            <a:gdLst/>
            <a:ahLst/>
            <a:cxnLst/>
            <a:rect r="r" b="b" t="t" l="l"/>
            <a:pathLst>
              <a:path h="2949296" w="2919803">
                <a:moveTo>
                  <a:pt x="0" y="0"/>
                </a:moveTo>
                <a:lnTo>
                  <a:pt x="2919804" y="0"/>
                </a:lnTo>
                <a:lnTo>
                  <a:pt x="2919804" y="2949296"/>
                </a:lnTo>
                <a:lnTo>
                  <a:pt x="0" y="2949296"/>
                </a:lnTo>
                <a:lnTo>
                  <a:pt x="0" y="0"/>
                </a:lnTo>
                <a:close/>
              </a:path>
            </a:pathLst>
          </a:custGeom>
          <a:blipFill>
            <a:blip r:embed="rId8"/>
            <a:stretch>
              <a:fillRect l="0" t="0" r="0" b="0"/>
            </a:stretch>
          </a:blipFill>
        </p:spPr>
      </p:sp>
      <p:sp>
        <p:nvSpPr>
          <p:cNvPr name="Freeform 19" id="19"/>
          <p:cNvSpPr/>
          <p:nvPr/>
        </p:nvSpPr>
        <p:spPr>
          <a:xfrm flipH="false" flipV="false" rot="0">
            <a:off x="13682247" y="7691075"/>
            <a:ext cx="3544264" cy="2507567"/>
          </a:xfrm>
          <a:custGeom>
            <a:avLst/>
            <a:gdLst/>
            <a:ahLst/>
            <a:cxnLst/>
            <a:rect r="r" b="b" t="t" l="l"/>
            <a:pathLst>
              <a:path h="2507567" w="3544264">
                <a:moveTo>
                  <a:pt x="0" y="0"/>
                </a:moveTo>
                <a:lnTo>
                  <a:pt x="3544264" y="0"/>
                </a:lnTo>
                <a:lnTo>
                  <a:pt x="3544264" y="2507567"/>
                </a:lnTo>
                <a:lnTo>
                  <a:pt x="0" y="2507567"/>
                </a:lnTo>
                <a:lnTo>
                  <a:pt x="0" y="0"/>
                </a:lnTo>
                <a:close/>
              </a:path>
            </a:pathLst>
          </a:custGeom>
          <a:blipFill>
            <a:blip r:embed="rId9"/>
            <a:stretch>
              <a:fillRect l="0" t="0" r="0" b="0"/>
            </a:stretch>
          </a:blipFill>
        </p:spPr>
      </p:sp>
      <p:sp>
        <p:nvSpPr>
          <p:cNvPr name="Freeform 20" id="20"/>
          <p:cNvSpPr/>
          <p:nvPr/>
        </p:nvSpPr>
        <p:spPr>
          <a:xfrm flipH="false" flipV="false" rot="-1425190">
            <a:off x="13021933" y="7198937"/>
            <a:ext cx="2257278" cy="3135109"/>
          </a:xfrm>
          <a:custGeom>
            <a:avLst/>
            <a:gdLst/>
            <a:ahLst/>
            <a:cxnLst/>
            <a:rect r="r" b="b" t="t" l="l"/>
            <a:pathLst>
              <a:path h="3135109" w="2257278">
                <a:moveTo>
                  <a:pt x="0" y="0"/>
                </a:moveTo>
                <a:lnTo>
                  <a:pt x="2257278" y="0"/>
                </a:lnTo>
                <a:lnTo>
                  <a:pt x="2257278" y="3135109"/>
                </a:lnTo>
                <a:lnTo>
                  <a:pt x="0" y="3135109"/>
                </a:lnTo>
                <a:lnTo>
                  <a:pt x="0" y="0"/>
                </a:lnTo>
                <a:close/>
              </a:path>
            </a:pathLst>
          </a:custGeom>
          <a:blipFill>
            <a:blip r:embed="rId10"/>
            <a:stretch>
              <a:fillRect l="0" t="0" r="0" b="0"/>
            </a:stretch>
          </a:blipFill>
        </p:spPr>
      </p:sp>
      <p:grpSp>
        <p:nvGrpSpPr>
          <p:cNvPr name="Group 21" id="21"/>
          <p:cNvGrpSpPr/>
          <p:nvPr/>
        </p:nvGrpSpPr>
        <p:grpSpPr>
          <a:xfrm rot="0">
            <a:off x="13262367" y="3681036"/>
            <a:ext cx="3435509" cy="3302757"/>
            <a:chOff x="0" y="0"/>
            <a:chExt cx="904825" cy="869862"/>
          </a:xfrm>
        </p:grpSpPr>
        <p:sp>
          <p:nvSpPr>
            <p:cNvPr name="Freeform 22" id="22"/>
            <p:cNvSpPr/>
            <p:nvPr/>
          </p:nvSpPr>
          <p:spPr>
            <a:xfrm flipH="false" flipV="false" rot="0">
              <a:off x="0" y="0"/>
              <a:ext cx="904825" cy="869862"/>
            </a:xfrm>
            <a:custGeom>
              <a:avLst/>
              <a:gdLst/>
              <a:ahLst/>
              <a:cxnLst/>
              <a:rect r="r" b="b" t="t" l="l"/>
              <a:pathLst>
                <a:path h="869862" w="904825">
                  <a:moveTo>
                    <a:pt x="0" y="0"/>
                  </a:moveTo>
                  <a:lnTo>
                    <a:pt x="904825" y="0"/>
                  </a:lnTo>
                  <a:lnTo>
                    <a:pt x="904825" y="869862"/>
                  </a:lnTo>
                  <a:lnTo>
                    <a:pt x="0" y="869862"/>
                  </a:lnTo>
                  <a:close/>
                </a:path>
              </a:pathLst>
            </a:custGeom>
            <a:solidFill>
              <a:srgbClr val="FFB7C6"/>
            </a:solidFill>
          </p:spPr>
        </p:sp>
        <p:sp>
          <p:nvSpPr>
            <p:cNvPr name="TextBox 23" id="23"/>
            <p:cNvSpPr txBox="true"/>
            <p:nvPr/>
          </p:nvSpPr>
          <p:spPr>
            <a:xfrm>
              <a:off x="0" y="-57150"/>
              <a:ext cx="904825" cy="927012"/>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true" rot="590536">
            <a:off x="11751968" y="5837471"/>
            <a:ext cx="1300384" cy="785107"/>
          </a:xfrm>
          <a:custGeom>
            <a:avLst/>
            <a:gdLst/>
            <a:ahLst/>
            <a:cxnLst/>
            <a:rect r="r" b="b" t="t" l="l"/>
            <a:pathLst>
              <a:path h="785107" w="1300384">
                <a:moveTo>
                  <a:pt x="0" y="785107"/>
                </a:moveTo>
                <a:lnTo>
                  <a:pt x="1300384" y="785107"/>
                </a:lnTo>
                <a:lnTo>
                  <a:pt x="1300384" y="0"/>
                </a:lnTo>
                <a:lnTo>
                  <a:pt x="0" y="0"/>
                </a:lnTo>
                <a:lnTo>
                  <a:pt x="0" y="785107"/>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5" id="25"/>
          <p:cNvSpPr txBox="true"/>
          <p:nvPr/>
        </p:nvSpPr>
        <p:spPr>
          <a:xfrm rot="0">
            <a:off x="1986915" y="1147038"/>
            <a:ext cx="14847274" cy="1637374"/>
          </a:xfrm>
          <a:prstGeom prst="rect">
            <a:avLst/>
          </a:prstGeom>
        </p:spPr>
        <p:txBody>
          <a:bodyPr anchor="t" rtlCol="false" tIns="0" lIns="0" bIns="0" rIns="0">
            <a:spAutoFit/>
          </a:bodyPr>
          <a:lstStyle/>
          <a:p>
            <a:pPr algn="ctr">
              <a:lnSpc>
                <a:spcPts val="13379"/>
              </a:lnSpc>
            </a:pPr>
            <a:r>
              <a:rPr lang="en-US" sz="9557">
                <a:solidFill>
                  <a:srgbClr val="8DCFE1"/>
                </a:solidFill>
                <a:latin typeface="Wedges"/>
                <a:ea typeface="Wedges"/>
                <a:cs typeface="Wedges"/>
                <a:sym typeface="Wedges"/>
              </a:rPr>
              <a:t>PARENT RESOURCES </a:t>
            </a:r>
          </a:p>
        </p:txBody>
      </p:sp>
      <p:sp>
        <p:nvSpPr>
          <p:cNvPr name="TextBox 26" id="26"/>
          <p:cNvSpPr txBox="true"/>
          <p:nvPr/>
        </p:nvSpPr>
        <p:spPr>
          <a:xfrm rot="0">
            <a:off x="1631773" y="2468442"/>
            <a:ext cx="14978474" cy="827412"/>
          </a:xfrm>
          <a:prstGeom prst="rect">
            <a:avLst/>
          </a:prstGeom>
        </p:spPr>
        <p:txBody>
          <a:bodyPr anchor="t" rtlCol="false" tIns="0" lIns="0" bIns="0" rIns="0">
            <a:spAutoFit/>
          </a:bodyPr>
          <a:lstStyle/>
          <a:p>
            <a:pPr algn="ctr">
              <a:lnSpc>
                <a:spcPts val="6767"/>
              </a:lnSpc>
            </a:pPr>
            <a:r>
              <a:rPr lang="en-US" sz="4834">
                <a:solidFill>
                  <a:srgbClr val="41372E"/>
                </a:solidFill>
                <a:latin typeface="Genty Sans"/>
                <a:ea typeface="Genty Sans"/>
                <a:cs typeface="Genty Sans"/>
                <a:sym typeface="Genty Sans"/>
              </a:rPr>
              <a:t>UNDERSTANDING YOUR CHILD’S RESULTS</a:t>
            </a:r>
          </a:p>
        </p:txBody>
      </p:sp>
      <p:sp>
        <p:nvSpPr>
          <p:cNvPr name="TextBox 27" id="27"/>
          <p:cNvSpPr txBox="true"/>
          <p:nvPr/>
        </p:nvSpPr>
        <p:spPr>
          <a:xfrm rot="0">
            <a:off x="1431833" y="4133779"/>
            <a:ext cx="11054301" cy="1974135"/>
          </a:xfrm>
          <a:prstGeom prst="rect">
            <a:avLst/>
          </a:prstGeom>
        </p:spPr>
        <p:txBody>
          <a:bodyPr anchor="t" rtlCol="false" tIns="0" lIns="0" bIns="0" rIns="0">
            <a:spAutoFit/>
          </a:bodyPr>
          <a:lstStyle/>
          <a:p>
            <a:pPr algn="ctr">
              <a:lnSpc>
                <a:spcPts val="3940"/>
              </a:lnSpc>
            </a:pPr>
            <a:r>
              <a:rPr lang="en-US" sz="2814">
                <a:solidFill>
                  <a:srgbClr val="41372E"/>
                </a:solidFill>
                <a:latin typeface="Genty Sans"/>
                <a:ea typeface="Genty Sans"/>
                <a:cs typeface="Genty Sans"/>
                <a:sym typeface="Genty Sans"/>
              </a:rPr>
              <a:t>Additional information on the skills measured by each learning progression, as well as resources to help you support your child at home, can be found on the GKIDS 2.0 parent resource website</a:t>
            </a:r>
          </a:p>
        </p:txBody>
      </p:sp>
      <p:pic>
        <p:nvPicPr>
          <p:cNvPr name="Picture 28" id="28"/>
          <p:cNvPicPr>
            <a:picLocks noChangeAspect="true"/>
          </p:cNvPicPr>
          <p:nvPr/>
        </p:nvPicPr>
        <p:blipFill>
          <a:blip r:embed="rId13"/>
          <a:stretch>
            <a:fillRect/>
          </a:stretch>
        </p:blipFill>
        <p:spPr>
          <a:xfrm rot="0">
            <a:off x="13226141" y="3578434"/>
            <a:ext cx="3507962" cy="3507962"/>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3" id="3"/>
          <p:cNvSpPr/>
          <p:nvPr/>
        </p:nvSpPr>
        <p:spPr>
          <a:xfrm flipH="false" flipV="false" rot="0">
            <a:off x="5120644"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4" id="4"/>
          <p:cNvSpPr/>
          <p:nvPr/>
        </p:nvSpPr>
        <p:spPr>
          <a:xfrm flipH="false" flipV="false" rot="0">
            <a:off x="10248027" y="0"/>
            <a:ext cx="5127383" cy="5127383"/>
          </a:xfrm>
          <a:custGeom>
            <a:avLst/>
            <a:gdLst/>
            <a:ahLst/>
            <a:cxnLst/>
            <a:rect r="r" b="b" t="t" l="l"/>
            <a:pathLst>
              <a:path h="5127383" w="5127383">
                <a:moveTo>
                  <a:pt x="0" y="0"/>
                </a:moveTo>
                <a:lnTo>
                  <a:pt x="5127384" y="0"/>
                </a:lnTo>
                <a:lnTo>
                  <a:pt x="5127384" y="5127383"/>
                </a:lnTo>
                <a:lnTo>
                  <a:pt x="0" y="5127383"/>
                </a:lnTo>
                <a:lnTo>
                  <a:pt x="0" y="0"/>
                </a:lnTo>
                <a:close/>
              </a:path>
            </a:pathLst>
          </a:custGeom>
          <a:blipFill>
            <a:blip r:embed="rId2">
              <a:alphaModFix amt="41000"/>
            </a:blip>
            <a:stretch>
              <a:fillRect l="0" t="0" r="0" b="0"/>
            </a:stretch>
          </a:blipFill>
        </p:spPr>
      </p:sp>
      <p:sp>
        <p:nvSpPr>
          <p:cNvPr name="Freeform 5" id="5"/>
          <p:cNvSpPr/>
          <p:nvPr/>
        </p:nvSpPr>
        <p:spPr>
          <a:xfrm flipH="false" flipV="false" rot="0">
            <a:off x="15375411" y="0"/>
            <a:ext cx="2903796" cy="5127383"/>
          </a:xfrm>
          <a:custGeom>
            <a:avLst/>
            <a:gdLst/>
            <a:ahLst/>
            <a:cxnLst/>
            <a:rect r="r" b="b" t="t" l="l"/>
            <a:pathLst>
              <a:path h="5127383" w="2903796">
                <a:moveTo>
                  <a:pt x="0" y="0"/>
                </a:moveTo>
                <a:lnTo>
                  <a:pt x="2903795" y="0"/>
                </a:lnTo>
                <a:lnTo>
                  <a:pt x="2903795" y="5127383"/>
                </a:lnTo>
                <a:lnTo>
                  <a:pt x="0" y="5127383"/>
                </a:lnTo>
                <a:lnTo>
                  <a:pt x="0" y="0"/>
                </a:lnTo>
                <a:close/>
              </a:path>
            </a:pathLst>
          </a:custGeom>
          <a:blipFill>
            <a:blip r:embed="rId2">
              <a:alphaModFix amt="41000"/>
            </a:blip>
            <a:stretch>
              <a:fillRect l="0" t="0" r="-76575" b="0"/>
            </a:stretch>
          </a:blipFill>
        </p:spPr>
      </p:sp>
      <p:sp>
        <p:nvSpPr>
          <p:cNvPr name="Freeform 6" id="6"/>
          <p:cNvSpPr/>
          <p:nvPr/>
        </p:nvSpPr>
        <p:spPr>
          <a:xfrm flipH="false" flipV="false" rot="0">
            <a:off x="0"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7" id="7"/>
          <p:cNvSpPr/>
          <p:nvPr/>
        </p:nvSpPr>
        <p:spPr>
          <a:xfrm flipH="false" flipV="false" rot="0">
            <a:off x="5120644"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8" id="8"/>
          <p:cNvSpPr/>
          <p:nvPr/>
        </p:nvSpPr>
        <p:spPr>
          <a:xfrm flipH="false" flipV="false" rot="0">
            <a:off x="10248027" y="5127383"/>
            <a:ext cx="5127383" cy="5127383"/>
          </a:xfrm>
          <a:custGeom>
            <a:avLst/>
            <a:gdLst/>
            <a:ahLst/>
            <a:cxnLst/>
            <a:rect r="r" b="b" t="t" l="l"/>
            <a:pathLst>
              <a:path h="5127383" w="5127383">
                <a:moveTo>
                  <a:pt x="0" y="0"/>
                </a:moveTo>
                <a:lnTo>
                  <a:pt x="5127384" y="0"/>
                </a:lnTo>
                <a:lnTo>
                  <a:pt x="5127384" y="5127384"/>
                </a:lnTo>
                <a:lnTo>
                  <a:pt x="0" y="5127384"/>
                </a:lnTo>
                <a:lnTo>
                  <a:pt x="0" y="0"/>
                </a:lnTo>
                <a:close/>
              </a:path>
            </a:pathLst>
          </a:custGeom>
          <a:blipFill>
            <a:blip r:embed="rId2">
              <a:alphaModFix amt="41000"/>
            </a:blip>
            <a:stretch>
              <a:fillRect l="0" t="0" r="0" b="0"/>
            </a:stretch>
          </a:blipFill>
        </p:spPr>
      </p:sp>
      <p:sp>
        <p:nvSpPr>
          <p:cNvPr name="Freeform 9" id="9"/>
          <p:cNvSpPr/>
          <p:nvPr/>
        </p:nvSpPr>
        <p:spPr>
          <a:xfrm flipH="false" flipV="false" rot="0">
            <a:off x="15375411" y="5127383"/>
            <a:ext cx="2917558" cy="5127383"/>
          </a:xfrm>
          <a:custGeom>
            <a:avLst/>
            <a:gdLst/>
            <a:ahLst/>
            <a:cxnLst/>
            <a:rect r="r" b="b" t="t" l="l"/>
            <a:pathLst>
              <a:path h="5127383" w="2917558">
                <a:moveTo>
                  <a:pt x="0" y="0"/>
                </a:moveTo>
                <a:lnTo>
                  <a:pt x="2917557" y="0"/>
                </a:lnTo>
                <a:lnTo>
                  <a:pt x="2917557" y="5127384"/>
                </a:lnTo>
                <a:lnTo>
                  <a:pt x="0" y="5127384"/>
                </a:lnTo>
                <a:lnTo>
                  <a:pt x="0" y="0"/>
                </a:lnTo>
                <a:close/>
              </a:path>
            </a:pathLst>
          </a:custGeom>
          <a:blipFill>
            <a:blip r:embed="rId2">
              <a:alphaModFix amt="41000"/>
            </a:blip>
            <a:stretch>
              <a:fillRect l="0" t="0" r="-75742" b="0"/>
            </a:stretch>
          </a:blipFill>
        </p:spPr>
      </p:sp>
      <p:grpSp>
        <p:nvGrpSpPr>
          <p:cNvPr name="Group 10" id="10"/>
          <p:cNvGrpSpPr/>
          <p:nvPr/>
        </p:nvGrpSpPr>
        <p:grpSpPr>
          <a:xfrm rot="0">
            <a:off x="1028700" y="1028700"/>
            <a:ext cx="16197811" cy="8229600"/>
            <a:chOff x="0" y="0"/>
            <a:chExt cx="4266090" cy="2167467"/>
          </a:xfrm>
        </p:grpSpPr>
        <p:sp>
          <p:nvSpPr>
            <p:cNvPr name="Freeform 11" id="11"/>
            <p:cNvSpPr/>
            <p:nvPr/>
          </p:nvSpPr>
          <p:spPr>
            <a:xfrm flipH="false" flipV="false" rot="0">
              <a:off x="0" y="0"/>
              <a:ext cx="4266090" cy="2167467"/>
            </a:xfrm>
            <a:custGeom>
              <a:avLst/>
              <a:gdLst/>
              <a:ahLst/>
              <a:cxnLst/>
              <a:rect r="r" b="b" t="t" l="l"/>
              <a:pathLst>
                <a:path h="2167467" w="4266090">
                  <a:moveTo>
                    <a:pt x="0" y="0"/>
                  </a:moveTo>
                  <a:lnTo>
                    <a:pt x="4266090" y="0"/>
                  </a:lnTo>
                  <a:lnTo>
                    <a:pt x="4266090" y="2167467"/>
                  </a:lnTo>
                  <a:lnTo>
                    <a:pt x="0" y="2167467"/>
                  </a:lnTo>
                  <a:close/>
                </a:path>
              </a:pathLst>
            </a:custGeom>
            <a:solidFill>
              <a:srgbClr val="FFFBF1"/>
            </a:solidFill>
            <a:ln w="114300" cap="sq">
              <a:solidFill>
                <a:srgbClr val="41372E"/>
              </a:solidFill>
              <a:prstDash val="solid"/>
              <a:miter/>
            </a:ln>
          </p:spPr>
        </p:sp>
        <p:sp>
          <p:nvSpPr>
            <p:cNvPr name="TextBox 12" id="12"/>
            <p:cNvSpPr txBox="true"/>
            <p:nvPr/>
          </p:nvSpPr>
          <p:spPr>
            <a:xfrm>
              <a:off x="0" y="-57150"/>
              <a:ext cx="4266090" cy="2224617"/>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6637267" y="2837744"/>
            <a:ext cx="5066378" cy="6115454"/>
            <a:chOff x="0" y="0"/>
            <a:chExt cx="1334355" cy="1610655"/>
          </a:xfrm>
        </p:grpSpPr>
        <p:sp>
          <p:nvSpPr>
            <p:cNvPr name="Freeform 14" id="14"/>
            <p:cNvSpPr/>
            <p:nvPr/>
          </p:nvSpPr>
          <p:spPr>
            <a:xfrm flipH="false" flipV="false" rot="0">
              <a:off x="0" y="0"/>
              <a:ext cx="1334355" cy="1610654"/>
            </a:xfrm>
            <a:custGeom>
              <a:avLst/>
              <a:gdLst/>
              <a:ahLst/>
              <a:cxnLst/>
              <a:rect r="r" b="b" t="t" l="l"/>
              <a:pathLst>
                <a:path h="1610654" w="1334355">
                  <a:moveTo>
                    <a:pt x="0" y="0"/>
                  </a:moveTo>
                  <a:lnTo>
                    <a:pt x="1334355" y="0"/>
                  </a:lnTo>
                  <a:lnTo>
                    <a:pt x="1334355" y="1610654"/>
                  </a:lnTo>
                  <a:lnTo>
                    <a:pt x="0" y="1610654"/>
                  </a:lnTo>
                  <a:close/>
                </a:path>
              </a:pathLst>
            </a:custGeom>
            <a:solidFill>
              <a:srgbClr val="C6E68C"/>
            </a:solidFill>
          </p:spPr>
        </p:sp>
        <p:sp>
          <p:nvSpPr>
            <p:cNvPr name="TextBox 15" id="15"/>
            <p:cNvSpPr txBox="true"/>
            <p:nvPr/>
          </p:nvSpPr>
          <p:spPr>
            <a:xfrm>
              <a:off x="0" y="-57150"/>
              <a:ext cx="1334355" cy="1667805"/>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376034" y="2837744"/>
            <a:ext cx="4868258" cy="2501407"/>
            <a:chOff x="0" y="0"/>
            <a:chExt cx="1282175" cy="658807"/>
          </a:xfrm>
        </p:grpSpPr>
        <p:sp>
          <p:nvSpPr>
            <p:cNvPr name="Freeform 17" id="17"/>
            <p:cNvSpPr/>
            <p:nvPr/>
          </p:nvSpPr>
          <p:spPr>
            <a:xfrm flipH="false" flipV="false" rot="0">
              <a:off x="0" y="0"/>
              <a:ext cx="1282175" cy="658807"/>
            </a:xfrm>
            <a:custGeom>
              <a:avLst/>
              <a:gdLst/>
              <a:ahLst/>
              <a:cxnLst/>
              <a:rect r="r" b="b" t="t" l="l"/>
              <a:pathLst>
                <a:path h="658807" w="1282175">
                  <a:moveTo>
                    <a:pt x="0" y="0"/>
                  </a:moveTo>
                  <a:lnTo>
                    <a:pt x="1282175" y="0"/>
                  </a:lnTo>
                  <a:lnTo>
                    <a:pt x="1282175" y="658807"/>
                  </a:lnTo>
                  <a:lnTo>
                    <a:pt x="0" y="658807"/>
                  </a:lnTo>
                  <a:close/>
                </a:path>
              </a:pathLst>
            </a:custGeom>
            <a:solidFill>
              <a:srgbClr val="C6E68C"/>
            </a:solidFill>
          </p:spPr>
        </p:sp>
        <p:sp>
          <p:nvSpPr>
            <p:cNvPr name="TextBox 18" id="18"/>
            <p:cNvSpPr txBox="true"/>
            <p:nvPr/>
          </p:nvSpPr>
          <p:spPr>
            <a:xfrm>
              <a:off x="0" y="-57150"/>
              <a:ext cx="1282175" cy="715957"/>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1389235" y="5587985"/>
            <a:ext cx="4868258" cy="3365213"/>
            <a:chOff x="0" y="0"/>
            <a:chExt cx="1282175" cy="886311"/>
          </a:xfrm>
        </p:grpSpPr>
        <p:sp>
          <p:nvSpPr>
            <p:cNvPr name="Freeform 20" id="20"/>
            <p:cNvSpPr/>
            <p:nvPr/>
          </p:nvSpPr>
          <p:spPr>
            <a:xfrm flipH="false" flipV="false" rot="0">
              <a:off x="0" y="0"/>
              <a:ext cx="1282175" cy="886311"/>
            </a:xfrm>
            <a:custGeom>
              <a:avLst/>
              <a:gdLst/>
              <a:ahLst/>
              <a:cxnLst/>
              <a:rect r="r" b="b" t="t" l="l"/>
              <a:pathLst>
                <a:path h="886311" w="1282175">
                  <a:moveTo>
                    <a:pt x="0" y="0"/>
                  </a:moveTo>
                  <a:lnTo>
                    <a:pt x="1282175" y="0"/>
                  </a:lnTo>
                  <a:lnTo>
                    <a:pt x="1282175" y="886311"/>
                  </a:lnTo>
                  <a:lnTo>
                    <a:pt x="0" y="886311"/>
                  </a:lnTo>
                  <a:close/>
                </a:path>
              </a:pathLst>
            </a:custGeom>
            <a:solidFill>
              <a:srgbClr val="C6E68C"/>
            </a:solidFill>
          </p:spPr>
        </p:sp>
        <p:sp>
          <p:nvSpPr>
            <p:cNvPr name="TextBox 21" id="21"/>
            <p:cNvSpPr txBox="true"/>
            <p:nvPr/>
          </p:nvSpPr>
          <p:spPr>
            <a:xfrm>
              <a:off x="0" y="-57150"/>
              <a:ext cx="1282175" cy="943461"/>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0">
            <a:off x="12769327" y="3884793"/>
            <a:ext cx="3154143" cy="2588949"/>
          </a:xfrm>
          <a:custGeom>
            <a:avLst/>
            <a:gdLst/>
            <a:ahLst/>
            <a:cxnLst/>
            <a:rect r="r" b="b" t="t" l="l"/>
            <a:pathLst>
              <a:path h="2588949" w="3154143">
                <a:moveTo>
                  <a:pt x="0" y="0"/>
                </a:moveTo>
                <a:lnTo>
                  <a:pt x="3154143" y="0"/>
                </a:lnTo>
                <a:lnTo>
                  <a:pt x="3154143" y="2588949"/>
                </a:lnTo>
                <a:lnTo>
                  <a:pt x="0" y="2588949"/>
                </a:lnTo>
                <a:lnTo>
                  <a:pt x="0" y="0"/>
                </a:lnTo>
                <a:close/>
              </a:path>
            </a:pathLst>
          </a:custGeom>
          <a:blipFill>
            <a:blip r:embed="rId3"/>
            <a:stretch>
              <a:fillRect l="-85736" t="-200430" r="-5381" b="-10024"/>
            </a:stretch>
          </a:blipFill>
        </p:spPr>
      </p:sp>
      <p:sp>
        <p:nvSpPr>
          <p:cNvPr name="Freeform 23" id="23"/>
          <p:cNvSpPr/>
          <p:nvPr/>
        </p:nvSpPr>
        <p:spPr>
          <a:xfrm flipH="false" flipV="false" rot="0">
            <a:off x="12221268" y="3158688"/>
            <a:ext cx="4250261" cy="572150"/>
          </a:xfrm>
          <a:custGeom>
            <a:avLst/>
            <a:gdLst/>
            <a:ahLst/>
            <a:cxnLst/>
            <a:rect r="r" b="b" t="t" l="l"/>
            <a:pathLst>
              <a:path h="572150" w="4250261">
                <a:moveTo>
                  <a:pt x="0" y="0"/>
                </a:moveTo>
                <a:lnTo>
                  <a:pt x="4250261" y="0"/>
                </a:lnTo>
                <a:lnTo>
                  <a:pt x="4250261" y="572150"/>
                </a:lnTo>
                <a:lnTo>
                  <a:pt x="0" y="572150"/>
                </a:lnTo>
                <a:lnTo>
                  <a:pt x="0" y="0"/>
                </a:lnTo>
                <a:close/>
              </a:path>
            </a:pathLst>
          </a:custGeom>
          <a:blipFill>
            <a:blip r:embed="rId3"/>
            <a:stretch>
              <a:fillRect l="-10675" t="-22997" r="-5905" b="-1031711"/>
            </a:stretch>
          </a:blipFill>
        </p:spPr>
      </p:sp>
      <p:sp>
        <p:nvSpPr>
          <p:cNvPr name="Freeform 24" id="24"/>
          <p:cNvSpPr/>
          <p:nvPr/>
        </p:nvSpPr>
        <p:spPr>
          <a:xfrm flipH="false" flipV="false" rot="-1482150">
            <a:off x="14389753" y="6205997"/>
            <a:ext cx="2725051" cy="2812956"/>
          </a:xfrm>
          <a:custGeom>
            <a:avLst/>
            <a:gdLst/>
            <a:ahLst/>
            <a:cxnLst/>
            <a:rect r="r" b="b" t="t" l="l"/>
            <a:pathLst>
              <a:path h="2812956" w="2725051">
                <a:moveTo>
                  <a:pt x="0" y="0"/>
                </a:moveTo>
                <a:lnTo>
                  <a:pt x="2725051" y="0"/>
                </a:lnTo>
                <a:lnTo>
                  <a:pt x="2725051" y="2812956"/>
                </a:lnTo>
                <a:lnTo>
                  <a:pt x="0" y="2812956"/>
                </a:lnTo>
                <a:lnTo>
                  <a:pt x="0" y="0"/>
                </a:lnTo>
                <a:close/>
              </a:path>
            </a:pathLst>
          </a:custGeom>
          <a:blipFill>
            <a:blip r:embed="rId4"/>
            <a:stretch>
              <a:fillRect l="0" t="0" r="0" b="0"/>
            </a:stretch>
          </a:blipFill>
        </p:spPr>
      </p:sp>
      <p:sp>
        <p:nvSpPr>
          <p:cNvPr name="TextBox 25" id="25"/>
          <p:cNvSpPr txBox="true"/>
          <p:nvPr/>
        </p:nvSpPr>
        <p:spPr>
          <a:xfrm rot="0">
            <a:off x="6572280" y="3913368"/>
            <a:ext cx="4975079" cy="4784592"/>
          </a:xfrm>
          <a:prstGeom prst="rect">
            <a:avLst/>
          </a:prstGeom>
        </p:spPr>
        <p:txBody>
          <a:bodyPr anchor="t" rtlCol="false" tIns="0" lIns="0" bIns="0" rIns="0">
            <a:spAutoFit/>
          </a:bodyPr>
          <a:lstStyle/>
          <a:p>
            <a:pPr algn="l" marL="630522" indent="-315261" lvl="1">
              <a:lnSpc>
                <a:spcPts val="3154"/>
              </a:lnSpc>
              <a:buFont typeface="Arial"/>
              <a:buChar char="•"/>
            </a:pPr>
            <a:r>
              <a:rPr lang="en-US" sz="2920">
                <a:solidFill>
                  <a:srgbClr val="41372E"/>
                </a:solidFill>
                <a:latin typeface="Genty Sans"/>
                <a:ea typeface="Genty Sans"/>
                <a:cs typeface="Genty Sans"/>
                <a:sym typeface="Genty Sans"/>
              </a:rPr>
              <a:t>Recognizing their name and the letters in their name</a:t>
            </a:r>
          </a:p>
          <a:p>
            <a:pPr algn="l" marL="630522" indent="-315261" lvl="1">
              <a:lnSpc>
                <a:spcPts val="3154"/>
              </a:lnSpc>
              <a:buFont typeface="Arial"/>
              <a:buChar char="•"/>
            </a:pPr>
            <a:r>
              <a:rPr lang="en-US" sz="2920">
                <a:solidFill>
                  <a:srgbClr val="41372E"/>
                </a:solidFill>
                <a:latin typeface="Genty Sans"/>
                <a:ea typeface="Genty Sans"/>
                <a:cs typeface="Genty Sans"/>
                <a:sym typeface="Genty Sans"/>
              </a:rPr>
              <a:t>Practice writing their name with first letter being uppercase</a:t>
            </a:r>
          </a:p>
          <a:p>
            <a:pPr algn="l" marL="630522" indent="-315261" lvl="1">
              <a:lnSpc>
                <a:spcPts val="3154"/>
              </a:lnSpc>
              <a:buFont typeface="Arial"/>
              <a:buChar char="•"/>
            </a:pPr>
            <a:r>
              <a:rPr lang="en-US" sz="2920">
                <a:solidFill>
                  <a:srgbClr val="41372E"/>
                </a:solidFill>
                <a:latin typeface="Genty Sans"/>
                <a:ea typeface="Genty Sans"/>
                <a:cs typeface="Genty Sans"/>
                <a:sym typeface="Genty Sans"/>
              </a:rPr>
              <a:t>Drawing pictures</a:t>
            </a:r>
          </a:p>
          <a:p>
            <a:pPr algn="l" marL="630522" indent="-315261" lvl="1">
              <a:lnSpc>
                <a:spcPts val="3154"/>
              </a:lnSpc>
              <a:buFont typeface="Arial"/>
              <a:buChar char="•"/>
            </a:pPr>
            <a:r>
              <a:rPr lang="en-US" sz="2920">
                <a:solidFill>
                  <a:srgbClr val="41372E"/>
                </a:solidFill>
                <a:latin typeface="Genty Sans"/>
                <a:ea typeface="Genty Sans"/>
                <a:cs typeface="Genty Sans"/>
                <a:sym typeface="Genty Sans"/>
              </a:rPr>
              <a:t>Environmental print awareness</a:t>
            </a:r>
          </a:p>
          <a:p>
            <a:pPr algn="l" marL="630522" indent="-315261" lvl="1">
              <a:lnSpc>
                <a:spcPts val="3154"/>
              </a:lnSpc>
              <a:buFont typeface="Arial"/>
              <a:buChar char="•"/>
            </a:pPr>
            <a:r>
              <a:rPr lang="en-US" sz="2920">
                <a:solidFill>
                  <a:srgbClr val="41372E"/>
                </a:solidFill>
                <a:latin typeface="Genty Sans"/>
                <a:ea typeface="Genty Sans"/>
                <a:cs typeface="Genty Sans"/>
                <a:sym typeface="Genty Sans"/>
              </a:rPr>
              <a:t>Reading with your child and asking questions about the story</a:t>
            </a:r>
          </a:p>
        </p:txBody>
      </p:sp>
      <p:sp>
        <p:nvSpPr>
          <p:cNvPr name="TextBox 26" id="26"/>
          <p:cNvSpPr txBox="true"/>
          <p:nvPr/>
        </p:nvSpPr>
        <p:spPr>
          <a:xfrm rot="0">
            <a:off x="2009906" y="1349802"/>
            <a:ext cx="14824283" cy="1487942"/>
          </a:xfrm>
          <a:prstGeom prst="rect">
            <a:avLst/>
          </a:prstGeom>
        </p:spPr>
        <p:txBody>
          <a:bodyPr anchor="t" rtlCol="false" tIns="0" lIns="0" bIns="0" rIns="0">
            <a:spAutoFit/>
          </a:bodyPr>
          <a:lstStyle/>
          <a:p>
            <a:pPr algn="ctr">
              <a:lnSpc>
                <a:spcPts val="12182"/>
              </a:lnSpc>
            </a:pPr>
            <a:r>
              <a:rPr lang="en-US" sz="8701">
                <a:solidFill>
                  <a:srgbClr val="8DCFE1"/>
                </a:solidFill>
                <a:latin typeface="Wedges"/>
                <a:ea typeface="Wedges"/>
                <a:cs typeface="Wedges"/>
                <a:sym typeface="Wedges"/>
              </a:rPr>
              <a:t>HOW TO HELP AT HOME?</a:t>
            </a:r>
          </a:p>
        </p:txBody>
      </p:sp>
      <p:sp>
        <p:nvSpPr>
          <p:cNvPr name="TextBox 27" id="27"/>
          <p:cNvSpPr txBox="true"/>
          <p:nvPr/>
        </p:nvSpPr>
        <p:spPr>
          <a:xfrm rot="0">
            <a:off x="1213004" y="3020063"/>
            <a:ext cx="5013747" cy="584835"/>
          </a:xfrm>
          <a:prstGeom prst="rect">
            <a:avLst/>
          </a:prstGeom>
        </p:spPr>
        <p:txBody>
          <a:bodyPr anchor="t" rtlCol="false" tIns="0" lIns="0" bIns="0" rIns="0">
            <a:spAutoFit/>
          </a:bodyPr>
          <a:lstStyle/>
          <a:p>
            <a:pPr algn="ctr">
              <a:lnSpc>
                <a:spcPts val="4410"/>
              </a:lnSpc>
            </a:pPr>
            <a:r>
              <a:rPr lang="en-US" sz="4200">
                <a:solidFill>
                  <a:srgbClr val="FA8F9B"/>
                </a:solidFill>
                <a:latin typeface="Genty Sans"/>
                <a:ea typeface="Genty Sans"/>
                <a:cs typeface="Genty Sans"/>
                <a:sym typeface="Genty Sans"/>
              </a:rPr>
              <a:t>Fine Motor Skills</a:t>
            </a:r>
          </a:p>
        </p:txBody>
      </p:sp>
      <p:sp>
        <p:nvSpPr>
          <p:cNvPr name="TextBox 28" id="28"/>
          <p:cNvSpPr txBox="true"/>
          <p:nvPr/>
        </p:nvSpPr>
        <p:spPr>
          <a:xfrm rot="0">
            <a:off x="6793553" y="3146003"/>
            <a:ext cx="4753806" cy="584835"/>
          </a:xfrm>
          <a:prstGeom prst="rect">
            <a:avLst/>
          </a:prstGeom>
        </p:spPr>
        <p:txBody>
          <a:bodyPr anchor="t" rtlCol="false" tIns="0" lIns="0" bIns="0" rIns="0">
            <a:spAutoFit/>
          </a:bodyPr>
          <a:lstStyle/>
          <a:p>
            <a:pPr algn="ctr">
              <a:lnSpc>
                <a:spcPts val="4410"/>
              </a:lnSpc>
            </a:pPr>
            <a:r>
              <a:rPr lang="en-US" sz="4200">
                <a:solidFill>
                  <a:srgbClr val="FA8F9B"/>
                </a:solidFill>
                <a:latin typeface="Genty Sans"/>
                <a:ea typeface="Genty Sans"/>
                <a:cs typeface="Genty Sans"/>
                <a:sym typeface="Genty Sans"/>
              </a:rPr>
              <a:t>Reading &amp; Writing</a:t>
            </a:r>
          </a:p>
        </p:txBody>
      </p:sp>
      <p:sp>
        <p:nvSpPr>
          <p:cNvPr name="TextBox 29" id="29"/>
          <p:cNvSpPr txBox="true"/>
          <p:nvPr/>
        </p:nvSpPr>
        <p:spPr>
          <a:xfrm rot="0">
            <a:off x="1294519" y="3633473"/>
            <a:ext cx="4850717" cy="1587297"/>
          </a:xfrm>
          <a:prstGeom prst="rect">
            <a:avLst/>
          </a:prstGeom>
        </p:spPr>
        <p:txBody>
          <a:bodyPr anchor="t" rtlCol="false" tIns="0" lIns="0" bIns="0" rIns="0">
            <a:spAutoFit/>
          </a:bodyPr>
          <a:lstStyle/>
          <a:p>
            <a:pPr algn="l" marL="630427" indent="-315214" lvl="1">
              <a:lnSpc>
                <a:spcPts val="3153"/>
              </a:lnSpc>
              <a:buFont typeface="Arial"/>
              <a:buChar char="•"/>
            </a:pPr>
            <a:r>
              <a:rPr lang="en-US" sz="2919">
                <a:solidFill>
                  <a:srgbClr val="41372E"/>
                </a:solidFill>
                <a:latin typeface="Genty Sans"/>
                <a:ea typeface="Genty Sans"/>
                <a:cs typeface="Genty Sans"/>
                <a:sym typeface="Genty Sans"/>
              </a:rPr>
              <a:t>Hold a pencil and crayon</a:t>
            </a:r>
          </a:p>
          <a:p>
            <a:pPr algn="l" marL="630427" indent="-315214" lvl="1">
              <a:lnSpc>
                <a:spcPts val="3007"/>
              </a:lnSpc>
              <a:buFont typeface="Arial"/>
              <a:buChar char="•"/>
            </a:pPr>
            <a:r>
              <a:rPr lang="en-US" sz="2919">
                <a:solidFill>
                  <a:srgbClr val="41372E"/>
                </a:solidFill>
                <a:latin typeface="Genty Sans"/>
                <a:ea typeface="Genty Sans"/>
                <a:cs typeface="Genty Sans"/>
                <a:sym typeface="Genty Sans"/>
              </a:rPr>
              <a:t>Scissor cutting</a:t>
            </a:r>
          </a:p>
          <a:p>
            <a:pPr algn="l" marL="630427" indent="-315214" lvl="1">
              <a:lnSpc>
                <a:spcPts val="3007"/>
              </a:lnSpc>
              <a:buFont typeface="Arial"/>
              <a:buChar char="•"/>
            </a:pPr>
            <a:r>
              <a:rPr lang="en-US" sz="2919">
                <a:solidFill>
                  <a:srgbClr val="41372E"/>
                </a:solidFill>
                <a:latin typeface="Genty Sans"/>
                <a:ea typeface="Genty Sans"/>
                <a:cs typeface="Genty Sans"/>
                <a:sym typeface="Genty Sans"/>
              </a:rPr>
              <a:t>Tearing paper</a:t>
            </a:r>
          </a:p>
        </p:txBody>
      </p:sp>
      <p:sp>
        <p:nvSpPr>
          <p:cNvPr name="TextBox 30" id="30"/>
          <p:cNvSpPr txBox="true"/>
          <p:nvPr/>
        </p:nvSpPr>
        <p:spPr>
          <a:xfrm rot="0">
            <a:off x="1792269" y="5611565"/>
            <a:ext cx="4062189" cy="584835"/>
          </a:xfrm>
          <a:prstGeom prst="rect">
            <a:avLst/>
          </a:prstGeom>
        </p:spPr>
        <p:txBody>
          <a:bodyPr anchor="t" rtlCol="false" tIns="0" lIns="0" bIns="0" rIns="0">
            <a:spAutoFit/>
          </a:bodyPr>
          <a:lstStyle/>
          <a:p>
            <a:pPr algn="ctr">
              <a:lnSpc>
                <a:spcPts val="4410"/>
              </a:lnSpc>
            </a:pPr>
            <a:r>
              <a:rPr lang="en-US" sz="4200">
                <a:solidFill>
                  <a:srgbClr val="FA8F9B"/>
                </a:solidFill>
                <a:latin typeface="Genty Sans"/>
                <a:ea typeface="Genty Sans"/>
                <a:cs typeface="Genty Sans"/>
                <a:sym typeface="Genty Sans"/>
              </a:rPr>
              <a:t>Math</a:t>
            </a:r>
          </a:p>
        </p:txBody>
      </p:sp>
      <p:sp>
        <p:nvSpPr>
          <p:cNvPr name="TextBox 31" id="31"/>
          <p:cNvSpPr txBox="true"/>
          <p:nvPr/>
        </p:nvSpPr>
        <p:spPr>
          <a:xfrm rot="0">
            <a:off x="1213004" y="6426631"/>
            <a:ext cx="4975079" cy="2400262"/>
          </a:xfrm>
          <a:prstGeom prst="rect">
            <a:avLst/>
          </a:prstGeom>
        </p:spPr>
        <p:txBody>
          <a:bodyPr anchor="t" rtlCol="false" tIns="0" lIns="0" bIns="0" rIns="0">
            <a:spAutoFit/>
          </a:bodyPr>
          <a:lstStyle/>
          <a:p>
            <a:pPr algn="l" marL="630522" indent="-315261" lvl="1">
              <a:lnSpc>
                <a:spcPts val="3154"/>
              </a:lnSpc>
              <a:buFont typeface="Arial"/>
              <a:buChar char="•"/>
            </a:pPr>
            <a:r>
              <a:rPr lang="en-US" sz="2920">
                <a:solidFill>
                  <a:srgbClr val="41372E"/>
                </a:solidFill>
                <a:latin typeface="Genty Sans"/>
                <a:ea typeface="Genty Sans"/>
                <a:cs typeface="Genty Sans"/>
                <a:sym typeface="Genty Sans"/>
              </a:rPr>
              <a:t>Sorting items (socks, buttons, toys, etc.)</a:t>
            </a:r>
          </a:p>
          <a:p>
            <a:pPr algn="l" marL="630522" indent="-315261" lvl="1">
              <a:lnSpc>
                <a:spcPts val="3154"/>
              </a:lnSpc>
              <a:buFont typeface="Arial"/>
              <a:buChar char="•"/>
            </a:pPr>
            <a:r>
              <a:rPr lang="en-US" sz="2920">
                <a:solidFill>
                  <a:srgbClr val="41372E"/>
                </a:solidFill>
                <a:latin typeface="Genty Sans"/>
                <a:ea typeface="Genty Sans"/>
                <a:cs typeface="Genty Sans"/>
                <a:sym typeface="Genty Sans"/>
              </a:rPr>
              <a:t>Counting out loud as high as they can go</a:t>
            </a:r>
          </a:p>
          <a:p>
            <a:pPr algn="l" marL="630522" indent="-315261" lvl="1">
              <a:lnSpc>
                <a:spcPts val="3154"/>
              </a:lnSpc>
              <a:buFont typeface="Arial"/>
              <a:buChar char="•"/>
            </a:pPr>
            <a:r>
              <a:rPr lang="en-US" sz="2920">
                <a:solidFill>
                  <a:srgbClr val="41372E"/>
                </a:solidFill>
                <a:latin typeface="Genty Sans"/>
                <a:ea typeface="Genty Sans"/>
                <a:cs typeface="Genty Sans"/>
                <a:sym typeface="Genty Sans"/>
              </a:rPr>
              <a:t>Counting objects to 20</a:t>
            </a:r>
          </a:p>
          <a:p>
            <a:pPr algn="l" marL="630522" indent="-315261" lvl="1">
              <a:lnSpc>
                <a:spcPts val="3154"/>
              </a:lnSpc>
              <a:buFont typeface="Arial"/>
              <a:buChar char="•"/>
            </a:pPr>
            <a:r>
              <a:rPr lang="en-US" sz="2920">
                <a:solidFill>
                  <a:srgbClr val="41372E"/>
                </a:solidFill>
                <a:latin typeface="Genty Sans"/>
                <a:ea typeface="Genty Sans"/>
                <a:cs typeface="Genty Sans"/>
                <a:sym typeface="Genty Sans"/>
              </a:rPr>
              <a:t>Looking for shapes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3" id="3"/>
          <p:cNvSpPr/>
          <p:nvPr/>
        </p:nvSpPr>
        <p:spPr>
          <a:xfrm flipH="false" flipV="false" rot="0">
            <a:off x="5120644"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4" id="4"/>
          <p:cNvSpPr/>
          <p:nvPr/>
        </p:nvSpPr>
        <p:spPr>
          <a:xfrm flipH="false" flipV="false" rot="0">
            <a:off x="10248027" y="0"/>
            <a:ext cx="5127383" cy="5127383"/>
          </a:xfrm>
          <a:custGeom>
            <a:avLst/>
            <a:gdLst/>
            <a:ahLst/>
            <a:cxnLst/>
            <a:rect r="r" b="b" t="t" l="l"/>
            <a:pathLst>
              <a:path h="5127383" w="5127383">
                <a:moveTo>
                  <a:pt x="0" y="0"/>
                </a:moveTo>
                <a:lnTo>
                  <a:pt x="5127384" y="0"/>
                </a:lnTo>
                <a:lnTo>
                  <a:pt x="5127384" y="5127383"/>
                </a:lnTo>
                <a:lnTo>
                  <a:pt x="0" y="5127383"/>
                </a:lnTo>
                <a:lnTo>
                  <a:pt x="0" y="0"/>
                </a:lnTo>
                <a:close/>
              </a:path>
            </a:pathLst>
          </a:custGeom>
          <a:blipFill>
            <a:blip r:embed="rId2">
              <a:alphaModFix amt="41000"/>
            </a:blip>
            <a:stretch>
              <a:fillRect l="0" t="0" r="0" b="0"/>
            </a:stretch>
          </a:blipFill>
        </p:spPr>
      </p:sp>
      <p:sp>
        <p:nvSpPr>
          <p:cNvPr name="Freeform 5" id="5"/>
          <p:cNvSpPr/>
          <p:nvPr/>
        </p:nvSpPr>
        <p:spPr>
          <a:xfrm flipH="false" flipV="false" rot="0">
            <a:off x="15375411" y="0"/>
            <a:ext cx="2903796" cy="5127383"/>
          </a:xfrm>
          <a:custGeom>
            <a:avLst/>
            <a:gdLst/>
            <a:ahLst/>
            <a:cxnLst/>
            <a:rect r="r" b="b" t="t" l="l"/>
            <a:pathLst>
              <a:path h="5127383" w="2903796">
                <a:moveTo>
                  <a:pt x="0" y="0"/>
                </a:moveTo>
                <a:lnTo>
                  <a:pt x="2903795" y="0"/>
                </a:lnTo>
                <a:lnTo>
                  <a:pt x="2903795" y="5127383"/>
                </a:lnTo>
                <a:lnTo>
                  <a:pt x="0" y="5127383"/>
                </a:lnTo>
                <a:lnTo>
                  <a:pt x="0" y="0"/>
                </a:lnTo>
                <a:close/>
              </a:path>
            </a:pathLst>
          </a:custGeom>
          <a:blipFill>
            <a:blip r:embed="rId2">
              <a:alphaModFix amt="41000"/>
            </a:blip>
            <a:stretch>
              <a:fillRect l="0" t="0" r="-76575" b="0"/>
            </a:stretch>
          </a:blipFill>
        </p:spPr>
      </p:sp>
      <p:sp>
        <p:nvSpPr>
          <p:cNvPr name="Freeform 6" id="6"/>
          <p:cNvSpPr/>
          <p:nvPr/>
        </p:nvSpPr>
        <p:spPr>
          <a:xfrm flipH="false" flipV="false" rot="0">
            <a:off x="0"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7" id="7"/>
          <p:cNvSpPr/>
          <p:nvPr/>
        </p:nvSpPr>
        <p:spPr>
          <a:xfrm flipH="false" flipV="false" rot="0">
            <a:off x="5120644"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8" id="8"/>
          <p:cNvSpPr/>
          <p:nvPr/>
        </p:nvSpPr>
        <p:spPr>
          <a:xfrm flipH="false" flipV="false" rot="0">
            <a:off x="10248027" y="5127383"/>
            <a:ext cx="5127383" cy="5127383"/>
          </a:xfrm>
          <a:custGeom>
            <a:avLst/>
            <a:gdLst/>
            <a:ahLst/>
            <a:cxnLst/>
            <a:rect r="r" b="b" t="t" l="l"/>
            <a:pathLst>
              <a:path h="5127383" w="5127383">
                <a:moveTo>
                  <a:pt x="0" y="0"/>
                </a:moveTo>
                <a:lnTo>
                  <a:pt x="5127384" y="0"/>
                </a:lnTo>
                <a:lnTo>
                  <a:pt x="5127384" y="5127384"/>
                </a:lnTo>
                <a:lnTo>
                  <a:pt x="0" y="5127384"/>
                </a:lnTo>
                <a:lnTo>
                  <a:pt x="0" y="0"/>
                </a:lnTo>
                <a:close/>
              </a:path>
            </a:pathLst>
          </a:custGeom>
          <a:blipFill>
            <a:blip r:embed="rId2">
              <a:alphaModFix amt="41000"/>
            </a:blip>
            <a:stretch>
              <a:fillRect l="0" t="0" r="0" b="0"/>
            </a:stretch>
          </a:blipFill>
        </p:spPr>
      </p:sp>
      <p:sp>
        <p:nvSpPr>
          <p:cNvPr name="Freeform 9" id="9"/>
          <p:cNvSpPr/>
          <p:nvPr/>
        </p:nvSpPr>
        <p:spPr>
          <a:xfrm flipH="false" flipV="false" rot="0">
            <a:off x="15375411" y="5127383"/>
            <a:ext cx="2917558" cy="5127383"/>
          </a:xfrm>
          <a:custGeom>
            <a:avLst/>
            <a:gdLst/>
            <a:ahLst/>
            <a:cxnLst/>
            <a:rect r="r" b="b" t="t" l="l"/>
            <a:pathLst>
              <a:path h="5127383" w="2917558">
                <a:moveTo>
                  <a:pt x="0" y="0"/>
                </a:moveTo>
                <a:lnTo>
                  <a:pt x="2917557" y="0"/>
                </a:lnTo>
                <a:lnTo>
                  <a:pt x="2917557" y="5127384"/>
                </a:lnTo>
                <a:lnTo>
                  <a:pt x="0" y="5127384"/>
                </a:lnTo>
                <a:lnTo>
                  <a:pt x="0" y="0"/>
                </a:lnTo>
                <a:close/>
              </a:path>
            </a:pathLst>
          </a:custGeom>
          <a:blipFill>
            <a:blip r:embed="rId2">
              <a:alphaModFix amt="41000"/>
            </a:blip>
            <a:stretch>
              <a:fillRect l="0" t="0" r="-75742" b="0"/>
            </a:stretch>
          </a:blipFill>
        </p:spPr>
      </p:sp>
      <p:grpSp>
        <p:nvGrpSpPr>
          <p:cNvPr name="Group 10" id="10"/>
          <p:cNvGrpSpPr/>
          <p:nvPr/>
        </p:nvGrpSpPr>
        <p:grpSpPr>
          <a:xfrm rot="0">
            <a:off x="1028700" y="1028700"/>
            <a:ext cx="16197811" cy="8229600"/>
            <a:chOff x="0" y="0"/>
            <a:chExt cx="4266090" cy="2167467"/>
          </a:xfrm>
        </p:grpSpPr>
        <p:sp>
          <p:nvSpPr>
            <p:cNvPr name="Freeform 11" id="11"/>
            <p:cNvSpPr/>
            <p:nvPr/>
          </p:nvSpPr>
          <p:spPr>
            <a:xfrm flipH="false" flipV="false" rot="0">
              <a:off x="0" y="0"/>
              <a:ext cx="4266090" cy="2167467"/>
            </a:xfrm>
            <a:custGeom>
              <a:avLst/>
              <a:gdLst/>
              <a:ahLst/>
              <a:cxnLst/>
              <a:rect r="r" b="b" t="t" l="l"/>
              <a:pathLst>
                <a:path h="2167467" w="4266090">
                  <a:moveTo>
                    <a:pt x="0" y="0"/>
                  </a:moveTo>
                  <a:lnTo>
                    <a:pt x="4266090" y="0"/>
                  </a:lnTo>
                  <a:lnTo>
                    <a:pt x="4266090" y="2167467"/>
                  </a:lnTo>
                  <a:lnTo>
                    <a:pt x="0" y="2167467"/>
                  </a:lnTo>
                  <a:close/>
                </a:path>
              </a:pathLst>
            </a:custGeom>
            <a:solidFill>
              <a:srgbClr val="FFFBF1"/>
            </a:solidFill>
            <a:ln w="114300" cap="sq">
              <a:solidFill>
                <a:srgbClr val="41372E"/>
              </a:solidFill>
              <a:prstDash val="solid"/>
              <a:miter/>
            </a:ln>
          </p:spPr>
        </p:sp>
        <p:sp>
          <p:nvSpPr>
            <p:cNvPr name="TextBox 12" id="12"/>
            <p:cNvSpPr txBox="true"/>
            <p:nvPr/>
          </p:nvSpPr>
          <p:spPr>
            <a:xfrm>
              <a:off x="0" y="-57150"/>
              <a:ext cx="4266090" cy="2224617"/>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1165227" y="1500709"/>
            <a:ext cx="15805490" cy="1062983"/>
          </a:xfrm>
          <a:prstGeom prst="rect">
            <a:avLst/>
          </a:prstGeom>
        </p:spPr>
        <p:txBody>
          <a:bodyPr anchor="t" rtlCol="false" tIns="0" lIns="0" bIns="0" rIns="0">
            <a:spAutoFit/>
          </a:bodyPr>
          <a:lstStyle/>
          <a:p>
            <a:pPr algn="ctr">
              <a:lnSpc>
                <a:spcPts val="8628"/>
              </a:lnSpc>
            </a:pPr>
            <a:r>
              <a:rPr lang="en-US" sz="6162">
                <a:solidFill>
                  <a:srgbClr val="8DCFE1"/>
                </a:solidFill>
                <a:latin typeface="Wedges"/>
                <a:ea typeface="Wedges"/>
                <a:cs typeface="Wedges"/>
                <a:sym typeface="Wedges"/>
              </a:rPr>
              <a:t>MOVING FROM PRE-K TO KINDERGARTEN</a:t>
            </a:r>
          </a:p>
        </p:txBody>
      </p:sp>
      <p:sp>
        <p:nvSpPr>
          <p:cNvPr name="TextBox 14" id="14"/>
          <p:cNvSpPr txBox="true"/>
          <p:nvPr/>
        </p:nvSpPr>
        <p:spPr>
          <a:xfrm rot="0">
            <a:off x="1740732" y="3839108"/>
            <a:ext cx="11259865" cy="4704396"/>
          </a:xfrm>
          <a:prstGeom prst="rect">
            <a:avLst/>
          </a:prstGeom>
        </p:spPr>
        <p:txBody>
          <a:bodyPr anchor="t" rtlCol="false" tIns="0" lIns="0" bIns="0" rIns="0">
            <a:spAutoFit/>
          </a:bodyPr>
          <a:lstStyle/>
          <a:p>
            <a:pPr algn="just" marL="784770" indent="-392385" lvl="1">
              <a:lnSpc>
                <a:spcPts val="4652"/>
              </a:lnSpc>
              <a:buFont typeface="Arial"/>
              <a:buChar char="•"/>
            </a:pPr>
            <a:r>
              <a:rPr lang="en-US" sz="3634">
                <a:solidFill>
                  <a:srgbClr val="41372E"/>
                </a:solidFill>
                <a:latin typeface="Genty Sans"/>
                <a:ea typeface="Genty Sans"/>
                <a:cs typeface="Genty Sans"/>
                <a:sym typeface="Genty Sans"/>
              </a:rPr>
              <a:t>I can write my First name</a:t>
            </a:r>
          </a:p>
          <a:p>
            <a:pPr algn="just" marL="784770" indent="-392385" lvl="1">
              <a:lnSpc>
                <a:spcPts val="4652"/>
              </a:lnSpc>
              <a:buFont typeface="Arial"/>
              <a:buChar char="•"/>
            </a:pPr>
            <a:r>
              <a:rPr lang="en-US" sz="3634">
                <a:solidFill>
                  <a:srgbClr val="41372E"/>
                </a:solidFill>
                <a:latin typeface="Genty Sans"/>
                <a:ea typeface="Genty Sans"/>
                <a:cs typeface="Genty Sans"/>
                <a:sym typeface="Genty Sans"/>
              </a:rPr>
              <a:t>I can count to 20</a:t>
            </a:r>
          </a:p>
          <a:p>
            <a:pPr algn="just" marL="784770" indent="-392385" lvl="1">
              <a:lnSpc>
                <a:spcPts val="4652"/>
              </a:lnSpc>
              <a:buFont typeface="Arial"/>
              <a:buChar char="•"/>
            </a:pPr>
            <a:r>
              <a:rPr lang="en-US" sz="3634">
                <a:solidFill>
                  <a:srgbClr val="41372E"/>
                </a:solidFill>
                <a:latin typeface="Genty Sans"/>
                <a:ea typeface="Genty Sans"/>
                <a:cs typeface="Genty Sans"/>
                <a:sym typeface="Genty Sans"/>
              </a:rPr>
              <a:t>I can listen to a story</a:t>
            </a:r>
          </a:p>
          <a:p>
            <a:pPr algn="just" marL="784770" indent="-392385" lvl="1">
              <a:lnSpc>
                <a:spcPts val="4652"/>
              </a:lnSpc>
              <a:buFont typeface="Arial"/>
              <a:buChar char="•"/>
            </a:pPr>
            <a:r>
              <a:rPr lang="en-US" sz="3634">
                <a:solidFill>
                  <a:srgbClr val="41372E"/>
                </a:solidFill>
                <a:latin typeface="Genty Sans"/>
                <a:ea typeface="Genty Sans"/>
                <a:cs typeface="Genty Sans"/>
                <a:sym typeface="Genty Sans"/>
              </a:rPr>
              <a:t>I know my colors</a:t>
            </a:r>
          </a:p>
          <a:p>
            <a:pPr algn="just" marL="784770" indent="-392385" lvl="1">
              <a:lnSpc>
                <a:spcPts val="4652"/>
              </a:lnSpc>
              <a:buFont typeface="Arial"/>
              <a:buChar char="•"/>
            </a:pPr>
            <a:r>
              <a:rPr lang="en-US" sz="3634">
                <a:solidFill>
                  <a:srgbClr val="41372E"/>
                </a:solidFill>
                <a:latin typeface="Genty Sans"/>
                <a:ea typeface="Genty Sans"/>
                <a:cs typeface="Genty Sans"/>
                <a:sym typeface="Genty Sans"/>
              </a:rPr>
              <a:t>I know my age and birthday</a:t>
            </a:r>
          </a:p>
          <a:p>
            <a:pPr algn="just" marL="784770" indent="-392385" lvl="1">
              <a:lnSpc>
                <a:spcPts val="4652"/>
              </a:lnSpc>
              <a:buFont typeface="Arial"/>
              <a:buChar char="•"/>
            </a:pPr>
            <a:r>
              <a:rPr lang="en-US" sz="3634">
                <a:solidFill>
                  <a:srgbClr val="41372E"/>
                </a:solidFill>
                <a:latin typeface="Genty Sans"/>
                <a:ea typeface="Genty Sans"/>
                <a:cs typeface="Genty Sans"/>
                <a:sym typeface="Genty Sans"/>
              </a:rPr>
              <a:t>I can draw a picture</a:t>
            </a:r>
          </a:p>
          <a:p>
            <a:pPr algn="just" marL="784770" indent="-392385" lvl="1">
              <a:lnSpc>
                <a:spcPts val="4652"/>
              </a:lnSpc>
              <a:buFont typeface="Arial"/>
              <a:buChar char="•"/>
            </a:pPr>
            <a:r>
              <a:rPr lang="en-US" sz="3634">
                <a:solidFill>
                  <a:srgbClr val="41372E"/>
                </a:solidFill>
                <a:latin typeface="Genty Sans"/>
                <a:ea typeface="Genty Sans"/>
                <a:cs typeface="Genty Sans"/>
                <a:sym typeface="Genty Sans"/>
              </a:rPr>
              <a:t>I can listen and follow multi-step directions</a:t>
            </a:r>
          </a:p>
          <a:p>
            <a:pPr algn="just" marL="784770" indent="-392385" lvl="1">
              <a:lnSpc>
                <a:spcPts val="4652"/>
              </a:lnSpc>
              <a:buFont typeface="Arial"/>
              <a:buChar char="•"/>
            </a:pPr>
            <a:r>
              <a:rPr lang="en-US" sz="3634">
                <a:solidFill>
                  <a:srgbClr val="41372E"/>
                </a:solidFill>
                <a:latin typeface="Genty Sans"/>
                <a:ea typeface="Genty Sans"/>
                <a:cs typeface="Genty Sans"/>
                <a:sym typeface="Genty Sans"/>
              </a:rPr>
              <a:t>I can accept redirection</a:t>
            </a:r>
          </a:p>
        </p:txBody>
      </p:sp>
      <p:sp>
        <p:nvSpPr>
          <p:cNvPr name="TextBox 15" id="15"/>
          <p:cNvSpPr txBox="true"/>
          <p:nvPr/>
        </p:nvSpPr>
        <p:spPr>
          <a:xfrm rot="0">
            <a:off x="2709447" y="2449392"/>
            <a:ext cx="12869105" cy="960993"/>
          </a:xfrm>
          <a:prstGeom prst="rect">
            <a:avLst/>
          </a:prstGeom>
        </p:spPr>
        <p:txBody>
          <a:bodyPr anchor="t" rtlCol="false" tIns="0" lIns="0" bIns="0" rIns="0">
            <a:spAutoFit/>
          </a:bodyPr>
          <a:lstStyle/>
          <a:p>
            <a:pPr algn="ctr">
              <a:lnSpc>
                <a:spcPts val="7826"/>
              </a:lnSpc>
            </a:pPr>
            <a:r>
              <a:rPr lang="en-US" sz="5590">
                <a:solidFill>
                  <a:srgbClr val="41372E"/>
                </a:solidFill>
                <a:latin typeface="Genty Sans"/>
                <a:ea typeface="Genty Sans"/>
                <a:cs typeface="Genty Sans"/>
                <a:sym typeface="Genty Sans"/>
              </a:rPr>
              <a:t>TO BE READY FOR KINDERGARTEN</a:t>
            </a:r>
          </a:p>
        </p:txBody>
      </p:sp>
      <p:sp>
        <p:nvSpPr>
          <p:cNvPr name="Freeform 16" id="16"/>
          <p:cNvSpPr/>
          <p:nvPr/>
        </p:nvSpPr>
        <p:spPr>
          <a:xfrm flipH="false" flipV="false" rot="0">
            <a:off x="13000597" y="3562883"/>
            <a:ext cx="5167957" cy="6500575"/>
          </a:xfrm>
          <a:custGeom>
            <a:avLst/>
            <a:gdLst/>
            <a:ahLst/>
            <a:cxnLst/>
            <a:rect r="r" b="b" t="t" l="l"/>
            <a:pathLst>
              <a:path h="6500575" w="5167957">
                <a:moveTo>
                  <a:pt x="0" y="0"/>
                </a:moveTo>
                <a:lnTo>
                  <a:pt x="5167956" y="0"/>
                </a:lnTo>
                <a:lnTo>
                  <a:pt x="5167956" y="6500575"/>
                </a:lnTo>
                <a:lnTo>
                  <a:pt x="0" y="6500575"/>
                </a:lnTo>
                <a:lnTo>
                  <a:pt x="0" y="0"/>
                </a:lnTo>
                <a:close/>
              </a:path>
            </a:pathLst>
          </a:custGeom>
          <a:blipFill>
            <a:blip r:embed="rId3"/>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3" id="3"/>
          <p:cNvSpPr/>
          <p:nvPr/>
        </p:nvSpPr>
        <p:spPr>
          <a:xfrm flipH="false" flipV="false" rot="0">
            <a:off x="5120644"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4" id="4"/>
          <p:cNvSpPr/>
          <p:nvPr/>
        </p:nvSpPr>
        <p:spPr>
          <a:xfrm flipH="false" flipV="false" rot="0">
            <a:off x="10248027" y="0"/>
            <a:ext cx="5127383" cy="5127383"/>
          </a:xfrm>
          <a:custGeom>
            <a:avLst/>
            <a:gdLst/>
            <a:ahLst/>
            <a:cxnLst/>
            <a:rect r="r" b="b" t="t" l="l"/>
            <a:pathLst>
              <a:path h="5127383" w="5127383">
                <a:moveTo>
                  <a:pt x="0" y="0"/>
                </a:moveTo>
                <a:lnTo>
                  <a:pt x="5127384" y="0"/>
                </a:lnTo>
                <a:lnTo>
                  <a:pt x="5127384" y="5127383"/>
                </a:lnTo>
                <a:lnTo>
                  <a:pt x="0" y="5127383"/>
                </a:lnTo>
                <a:lnTo>
                  <a:pt x="0" y="0"/>
                </a:lnTo>
                <a:close/>
              </a:path>
            </a:pathLst>
          </a:custGeom>
          <a:blipFill>
            <a:blip r:embed="rId2">
              <a:alphaModFix amt="41000"/>
            </a:blip>
            <a:stretch>
              <a:fillRect l="0" t="0" r="0" b="0"/>
            </a:stretch>
          </a:blipFill>
        </p:spPr>
      </p:sp>
      <p:sp>
        <p:nvSpPr>
          <p:cNvPr name="Freeform 5" id="5"/>
          <p:cNvSpPr/>
          <p:nvPr/>
        </p:nvSpPr>
        <p:spPr>
          <a:xfrm flipH="false" flipV="false" rot="0">
            <a:off x="15375411" y="0"/>
            <a:ext cx="2903796" cy="5127383"/>
          </a:xfrm>
          <a:custGeom>
            <a:avLst/>
            <a:gdLst/>
            <a:ahLst/>
            <a:cxnLst/>
            <a:rect r="r" b="b" t="t" l="l"/>
            <a:pathLst>
              <a:path h="5127383" w="2903796">
                <a:moveTo>
                  <a:pt x="0" y="0"/>
                </a:moveTo>
                <a:lnTo>
                  <a:pt x="2903795" y="0"/>
                </a:lnTo>
                <a:lnTo>
                  <a:pt x="2903795" y="5127383"/>
                </a:lnTo>
                <a:lnTo>
                  <a:pt x="0" y="5127383"/>
                </a:lnTo>
                <a:lnTo>
                  <a:pt x="0" y="0"/>
                </a:lnTo>
                <a:close/>
              </a:path>
            </a:pathLst>
          </a:custGeom>
          <a:blipFill>
            <a:blip r:embed="rId2">
              <a:alphaModFix amt="41000"/>
            </a:blip>
            <a:stretch>
              <a:fillRect l="0" t="0" r="-76575" b="0"/>
            </a:stretch>
          </a:blipFill>
        </p:spPr>
      </p:sp>
      <p:sp>
        <p:nvSpPr>
          <p:cNvPr name="Freeform 6" id="6"/>
          <p:cNvSpPr/>
          <p:nvPr/>
        </p:nvSpPr>
        <p:spPr>
          <a:xfrm flipH="false" flipV="false" rot="0">
            <a:off x="0"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7" id="7"/>
          <p:cNvSpPr/>
          <p:nvPr/>
        </p:nvSpPr>
        <p:spPr>
          <a:xfrm flipH="false" flipV="false" rot="0">
            <a:off x="5120644"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8" id="8"/>
          <p:cNvSpPr/>
          <p:nvPr/>
        </p:nvSpPr>
        <p:spPr>
          <a:xfrm flipH="false" flipV="false" rot="0">
            <a:off x="10248027" y="5127383"/>
            <a:ext cx="5127383" cy="5127383"/>
          </a:xfrm>
          <a:custGeom>
            <a:avLst/>
            <a:gdLst/>
            <a:ahLst/>
            <a:cxnLst/>
            <a:rect r="r" b="b" t="t" l="l"/>
            <a:pathLst>
              <a:path h="5127383" w="5127383">
                <a:moveTo>
                  <a:pt x="0" y="0"/>
                </a:moveTo>
                <a:lnTo>
                  <a:pt x="5127384" y="0"/>
                </a:lnTo>
                <a:lnTo>
                  <a:pt x="5127384" y="5127384"/>
                </a:lnTo>
                <a:lnTo>
                  <a:pt x="0" y="5127384"/>
                </a:lnTo>
                <a:lnTo>
                  <a:pt x="0" y="0"/>
                </a:lnTo>
                <a:close/>
              </a:path>
            </a:pathLst>
          </a:custGeom>
          <a:blipFill>
            <a:blip r:embed="rId2">
              <a:alphaModFix amt="41000"/>
            </a:blip>
            <a:stretch>
              <a:fillRect l="0" t="0" r="0" b="0"/>
            </a:stretch>
          </a:blipFill>
        </p:spPr>
      </p:sp>
      <p:sp>
        <p:nvSpPr>
          <p:cNvPr name="Freeform 9" id="9"/>
          <p:cNvSpPr/>
          <p:nvPr/>
        </p:nvSpPr>
        <p:spPr>
          <a:xfrm flipH="false" flipV="false" rot="0">
            <a:off x="15375411" y="5127383"/>
            <a:ext cx="2917558" cy="5127383"/>
          </a:xfrm>
          <a:custGeom>
            <a:avLst/>
            <a:gdLst/>
            <a:ahLst/>
            <a:cxnLst/>
            <a:rect r="r" b="b" t="t" l="l"/>
            <a:pathLst>
              <a:path h="5127383" w="2917558">
                <a:moveTo>
                  <a:pt x="0" y="0"/>
                </a:moveTo>
                <a:lnTo>
                  <a:pt x="2917557" y="0"/>
                </a:lnTo>
                <a:lnTo>
                  <a:pt x="2917557" y="5127384"/>
                </a:lnTo>
                <a:lnTo>
                  <a:pt x="0" y="5127384"/>
                </a:lnTo>
                <a:lnTo>
                  <a:pt x="0" y="0"/>
                </a:lnTo>
                <a:close/>
              </a:path>
            </a:pathLst>
          </a:custGeom>
          <a:blipFill>
            <a:blip r:embed="rId2">
              <a:alphaModFix amt="41000"/>
            </a:blip>
            <a:stretch>
              <a:fillRect l="0" t="0" r="-75742" b="0"/>
            </a:stretch>
          </a:blipFill>
        </p:spPr>
      </p:sp>
      <p:grpSp>
        <p:nvGrpSpPr>
          <p:cNvPr name="Group 10" id="10"/>
          <p:cNvGrpSpPr/>
          <p:nvPr/>
        </p:nvGrpSpPr>
        <p:grpSpPr>
          <a:xfrm rot="0">
            <a:off x="1028700" y="1028700"/>
            <a:ext cx="16197811" cy="8229600"/>
            <a:chOff x="0" y="0"/>
            <a:chExt cx="4266090" cy="2167467"/>
          </a:xfrm>
        </p:grpSpPr>
        <p:sp>
          <p:nvSpPr>
            <p:cNvPr name="Freeform 11" id="11"/>
            <p:cNvSpPr/>
            <p:nvPr/>
          </p:nvSpPr>
          <p:spPr>
            <a:xfrm flipH="false" flipV="false" rot="0">
              <a:off x="0" y="0"/>
              <a:ext cx="4266090" cy="2167467"/>
            </a:xfrm>
            <a:custGeom>
              <a:avLst/>
              <a:gdLst/>
              <a:ahLst/>
              <a:cxnLst/>
              <a:rect r="r" b="b" t="t" l="l"/>
              <a:pathLst>
                <a:path h="2167467" w="4266090">
                  <a:moveTo>
                    <a:pt x="0" y="0"/>
                  </a:moveTo>
                  <a:lnTo>
                    <a:pt x="4266090" y="0"/>
                  </a:lnTo>
                  <a:lnTo>
                    <a:pt x="4266090" y="2167467"/>
                  </a:lnTo>
                  <a:lnTo>
                    <a:pt x="0" y="2167467"/>
                  </a:lnTo>
                  <a:close/>
                </a:path>
              </a:pathLst>
            </a:custGeom>
            <a:solidFill>
              <a:srgbClr val="FFFBF1"/>
            </a:solidFill>
            <a:ln w="114300" cap="sq">
              <a:solidFill>
                <a:srgbClr val="41372E"/>
              </a:solidFill>
              <a:prstDash val="solid"/>
              <a:miter/>
            </a:ln>
          </p:spPr>
        </p:sp>
        <p:sp>
          <p:nvSpPr>
            <p:cNvPr name="TextBox 12" id="12"/>
            <p:cNvSpPr txBox="true"/>
            <p:nvPr/>
          </p:nvSpPr>
          <p:spPr>
            <a:xfrm>
              <a:off x="0" y="-57150"/>
              <a:ext cx="4266090" cy="2224617"/>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5186395" y="3066977"/>
            <a:ext cx="10189016" cy="4266180"/>
            <a:chOff x="0" y="0"/>
            <a:chExt cx="2683527" cy="1123603"/>
          </a:xfrm>
        </p:grpSpPr>
        <p:sp>
          <p:nvSpPr>
            <p:cNvPr name="Freeform 14" id="14"/>
            <p:cNvSpPr/>
            <p:nvPr/>
          </p:nvSpPr>
          <p:spPr>
            <a:xfrm flipH="false" flipV="false" rot="0">
              <a:off x="0" y="0"/>
              <a:ext cx="2683527" cy="1123603"/>
            </a:xfrm>
            <a:custGeom>
              <a:avLst/>
              <a:gdLst/>
              <a:ahLst/>
              <a:cxnLst/>
              <a:rect r="r" b="b" t="t" l="l"/>
              <a:pathLst>
                <a:path h="1123603" w="2683527">
                  <a:moveTo>
                    <a:pt x="0" y="0"/>
                  </a:moveTo>
                  <a:lnTo>
                    <a:pt x="2683527" y="0"/>
                  </a:lnTo>
                  <a:lnTo>
                    <a:pt x="2683527" y="1123603"/>
                  </a:lnTo>
                  <a:lnTo>
                    <a:pt x="0" y="1123603"/>
                  </a:lnTo>
                  <a:close/>
                </a:path>
              </a:pathLst>
            </a:custGeom>
            <a:solidFill>
              <a:srgbClr val="E2EFEC"/>
            </a:solidFill>
          </p:spPr>
        </p:sp>
        <p:sp>
          <p:nvSpPr>
            <p:cNvPr name="TextBox 15" id="15"/>
            <p:cNvSpPr txBox="true"/>
            <p:nvPr/>
          </p:nvSpPr>
          <p:spPr>
            <a:xfrm>
              <a:off x="0" y="-57150"/>
              <a:ext cx="2683527" cy="1180753"/>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1194877">
            <a:off x="14885802" y="7459682"/>
            <a:ext cx="979217" cy="1346002"/>
          </a:xfrm>
          <a:custGeom>
            <a:avLst/>
            <a:gdLst/>
            <a:ahLst/>
            <a:cxnLst/>
            <a:rect r="r" b="b" t="t" l="l"/>
            <a:pathLst>
              <a:path h="1346002" w="979217">
                <a:moveTo>
                  <a:pt x="0" y="0"/>
                </a:moveTo>
                <a:lnTo>
                  <a:pt x="979217" y="0"/>
                </a:lnTo>
                <a:lnTo>
                  <a:pt x="979217" y="1346003"/>
                </a:lnTo>
                <a:lnTo>
                  <a:pt x="0" y="13460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7" id="17"/>
          <p:cNvSpPr txBox="true"/>
          <p:nvPr/>
        </p:nvSpPr>
        <p:spPr>
          <a:xfrm rot="0">
            <a:off x="3798551" y="7868011"/>
            <a:ext cx="10969259" cy="1045527"/>
          </a:xfrm>
          <a:prstGeom prst="rect">
            <a:avLst/>
          </a:prstGeom>
        </p:spPr>
        <p:txBody>
          <a:bodyPr anchor="t" rtlCol="false" tIns="0" lIns="0" bIns="0" rIns="0">
            <a:spAutoFit/>
          </a:bodyPr>
          <a:lstStyle/>
          <a:p>
            <a:pPr algn="ctr">
              <a:lnSpc>
                <a:spcPts val="4187"/>
              </a:lnSpc>
            </a:pPr>
            <a:r>
              <a:rPr lang="en-US" sz="3350">
                <a:solidFill>
                  <a:srgbClr val="41372E"/>
                </a:solidFill>
                <a:latin typeface="Genty Sans"/>
                <a:ea typeface="Genty Sans"/>
                <a:cs typeface="Genty Sans"/>
                <a:sym typeface="Genty Sans"/>
              </a:rPr>
              <a:t>Side Note: Put your child's name on the inside tag of their Jacket </a:t>
            </a:r>
          </a:p>
        </p:txBody>
      </p:sp>
      <p:sp>
        <p:nvSpPr>
          <p:cNvPr name="Freeform 18" id="18"/>
          <p:cNvSpPr/>
          <p:nvPr/>
        </p:nvSpPr>
        <p:spPr>
          <a:xfrm flipH="false" flipV="false" rot="-1740112">
            <a:off x="2853424" y="7659050"/>
            <a:ext cx="979217" cy="1346002"/>
          </a:xfrm>
          <a:custGeom>
            <a:avLst/>
            <a:gdLst/>
            <a:ahLst/>
            <a:cxnLst/>
            <a:rect r="r" b="b" t="t" l="l"/>
            <a:pathLst>
              <a:path h="1346002" w="979217">
                <a:moveTo>
                  <a:pt x="0" y="0"/>
                </a:moveTo>
                <a:lnTo>
                  <a:pt x="979216" y="0"/>
                </a:lnTo>
                <a:lnTo>
                  <a:pt x="979216" y="1346002"/>
                </a:lnTo>
                <a:lnTo>
                  <a:pt x="0" y="13460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1610820" y="4256452"/>
            <a:ext cx="3224073" cy="3076705"/>
          </a:xfrm>
          <a:custGeom>
            <a:avLst/>
            <a:gdLst/>
            <a:ahLst/>
            <a:cxnLst/>
            <a:rect r="r" b="b" t="t" l="l"/>
            <a:pathLst>
              <a:path h="3076705" w="3224073">
                <a:moveTo>
                  <a:pt x="0" y="0"/>
                </a:moveTo>
                <a:lnTo>
                  <a:pt x="3224074" y="0"/>
                </a:lnTo>
                <a:lnTo>
                  <a:pt x="3224074" y="3076705"/>
                </a:lnTo>
                <a:lnTo>
                  <a:pt x="0" y="3076705"/>
                </a:lnTo>
                <a:lnTo>
                  <a:pt x="0" y="0"/>
                </a:lnTo>
                <a:close/>
              </a:path>
            </a:pathLst>
          </a:custGeom>
          <a:blipFill>
            <a:blip r:embed="rId5"/>
            <a:stretch>
              <a:fillRect l="-11458" t="0" r="-11083" b="0"/>
            </a:stretch>
          </a:blipFill>
        </p:spPr>
      </p:sp>
      <p:sp>
        <p:nvSpPr>
          <p:cNvPr name="TextBox 20" id="20"/>
          <p:cNvSpPr txBox="true"/>
          <p:nvPr/>
        </p:nvSpPr>
        <p:spPr>
          <a:xfrm rot="0">
            <a:off x="5120644" y="3220831"/>
            <a:ext cx="9971226" cy="3939423"/>
          </a:xfrm>
          <a:prstGeom prst="rect">
            <a:avLst/>
          </a:prstGeom>
        </p:spPr>
        <p:txBody>
          <a:bodyPr anchor="t" rtlCol="false" tIns="0" lIns="0" bIns="0" rIns="0">
            <a:spAutoFit/>
          </a:bodyPr>
          <a:lstStyle/>
          <a:p>
            <a:pPr algn="l" marL="777725" indent="-388862" lvl="1">
              <a:lnSpc>
                <a:spcPts val="4502"/>
              </a:lnSpc>
              <a:buFont typeface="Arial"/>
              <a:buChar char="•"/>
            </a:pPr>
            <a:r>
              <a:rPr lang="en-US" sz="3602">
                <a:solidFill>
                  <a:srgbClr val="41372E"/>
                </a:solidFill>
                <a:latin typeface="Genty Sans"/>
                <a:ea typeface="Genty Sans"/>
                <a:cs typeface="Genty Sans"/>
                <a:sym typeface="Genty Sans"/>
              </a:rPr>
              <a:t>I can go to the bathroom by myself</a:t>
            </a:r>
          </a:p>
          <a:p>
            <a:pPr algn="l" marL="777725" indent="-388862" lvl="1">
              <a:lnSpc>
                <a:spcPts val="4502"/>
              </a:lnSpc>
              <a:buFont typeface="Arial"/>
              <a:buChar char="•"/>
            </a:pPr>
            <a:r>
              <a:rPr lang="en-US" sz="3602">
                <a:solidFill>
                  <a:srgbClr val="41372E"/>
                </a:solidFill>
                <a:latin typeface="Genty Sans"/>
                <a:ea typeface="Genty Sans"/>
                <a:cs typeface="Genty Sans"/>
                <a:sym typeface="Genty Sans"/>
              </a:rPr>
              <a:t>I can clean up after myself</a:t>
            </a:r>
          </a:p>
          <a:p>
            <a:pPr algn="l" marL="777725" indent="-388862" lvl="1">
              <a:lnSpc>
                <a:spcPts val="4502"/>
              </a:lnSpc>
              <a:buFont typeface="Arial"/>
              <a:buChar char="•"/>
            </a:pPr>
            <a:r>
              <a:rPr lang="en-US" sz="3602">
                <a:solidFill>
                  <a:srgbClr val="41372E"/>
                </a:solidFill>
                <a:latin typeface="Genty Sans"/>
                <a:ea typeface="Genty Sans"/>
                <a:cs typeface="Genty Sans"/>
                <a:sym typeface="Genty Sans"/>
              </a:rPr>
              <a:t>I can open my own snack (bags, cartons, juice box, etc.)</a:t>
            </a:r>
          </a:p>
          <a:p>
            <a:pPr algn="l" marL="777725" indent="-388862" lvl="1">
              <a:lnSpc>
                <a:spcPts val="4502"/>
              </a:lnSpc>
              <a:buFont typeface="Arial"/>
              <a:buChar char="•"/>
            </a:pPr>
            <a:r>
              <a:rPr lang="en-US" sz="3602">
                <a:solidFill>
                  <a:srgbClr val="41372E"/>
                </a:solidFill>
                <a:latin typeface="Genty Sans"/>
                <a:ea typeface="Genty Sans"/>
                <a:cs typeface="Genty Sans"/>
                <a:sym typeface="Genty Sans"/>
              </a:rPr>
              <a:t>I can put on my own jacket and shoes</a:t>
            </a:r>
          </a:p>
          <a:p>
            <a:pPr algn="l" marL="777725" indent="-388862" lvl="1">
              <a:lnSpc>
                <a:spcPts val="4502"/>
              </a:lnSpc>
              <a:buFont typeface="Arial"/>
              <a:buChar char="•"/>
            </a:pPr>
            <a:r>
              <a:rPr lang="en-US" sz="3602">
                <a:solidFill>
                  <a:srgbClr val="41372E"/>
                </a:solidFill>
                <a:latin typeface="Genty Sans"/>
                <a:ea typeface="Genty Sans"/>
                <a:cs typeface="Genty Sans"/>
                <a:sym typeface="Genty Sans"/>
              </a:rPr>
              <a:t>I can keep up with my own stuff (pencils, crayons, jackets, etc.)</a:t>
            </a:r>
          </a:p>
        </p:txBody>
      </p:sp>
      <p:sp>
        <p:nvSpPr>
          <p:cNvPr name="TextBox 21" id="21"/>
          <p:cNvSpPr txBox="true"/>
          <p:nvPr/>
        </p:nvSpPr>
        <p:spPr>
          <a:xfrm rot="0">
            <a:off x="2563692" y="1353347"/>
            <a:ext cx="13438976" cy="1510083"/>
          </a:xfrm>
          <a:prstGeom prst="rect">
            <a:avLst/>
          </a:prstGeom>
        </p:spPr>
        <p:txBody>
          <a:bodyPr anchor="t" rtlCol="false" tIns="0" lIns="0" bIns="0" rIns="0">
            <a:spAutoFit/>
          </a:bodyPr>
          <a:lstStyle/>
          <a:p>
            <a:pPr algn="ctr">
              <a:lnSpc>
                <a:spcPts val="12385"/>
              </a:lnSpc>
            </a:pPr>
            <a:r>
              <a:rPr lang="en-US" sz="8846">
                <a:solidFill>
                  <a:srgbClr val="8DCFE1"/>
                </a:solidFill>
                <a:latin typeface="Wedges"/>
                <a:ea typeface="Wedges"/>
                <a:cs typeface="Wedges"/>
                <a:sym typeface="Wedges"/>
              </a:rPr>
              <a:t>INDEPENDENCE IS KEY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3" id="3"/>
          <p:cNvSpPr/>
          <p:nvPr/>
        </p:nvSpPr>
        <p:spPr>
          <a:xfrm flipH="false" flipV="false" rot="0">
            <a:off x="5120644" y="0"/>
            <a:ext cx="5127383" cy="5127383"/>
          </a:xfrm>
          <a:custGeom>
            <a:avLst/>
            <a:gdLst/>
            <a:ahLst/>
            <a:cxnLst/>
            <a:rect r="r" b="b" t="t" l="l"/>
            <a:pathLst>
              <a:path h="5127383" w="5127383">
                <a:moveTo>
                  <a:pt x="0" y="0"/>
                </a:moveTo>
                <a:lnTo>
                  <a:pt x="5127383" y="0"/>
                </a:lnTo>
                <a:lnTo>
                  <a:pt x="5127383" y="5127383"/>
                </a:lnTo>
                <a:lnTo>
                  <a:pt x="0" y="5127383"/>
                </a:lnTo>
                <a:lnTo>
                  <a:pt x="0" y="0"/>
                </a:lnTo>
                <a:close/>
              </a:path>
            </a:pathLst>
          </a:custGeom>
          <a:blipFill>
            <a:blip r:embed="rId2">
              <a:alphaModFix amt="41000"/>
            </a:blip>
            <a:stretch>
              <a:fillRect l="0" t="0" r="0" b="0"/>
            </a:stretch>
          </a:blipFill>
        </p:spPr>
      </p:sp>
      <p:sp>
        <p:nvSpPr>
          <p:cNvPr name="Freeform 4" id="4"/>
          <p:cNvSpPr/>
          <p:nvPr/>
        </p:nvSpPr>
        <p:spPr>
          <a:xfrm flipH="false" flipV="false" rot="0">
            <a:off x="10248027" y="0"/>
            <a:ext cx="5127383" cy="5127383"/>
          </a:xfrm>
          <a:custGeom>
            <a:avLst/>
            <a:gdLst/>
            <a:ahLst/>
            <a:cxnLst/>
            <a:rect r="r" b="b" t="t" l="l"/>
            <a:pathLst>
              <a:path h="5127383" w="5127383">
                <a:moveTo>
                  <a:pt x="0" y="0"/>
                </a:moveTo>
                <a:lnTo>
                  <a:pt x="5127384" y="0"/>
                </a:lnTo>
                <a:lnTo>
                  <a:pt x="5127384" y="5127383"/>
                </a:lnTo>
                <a:lnTo>
                  <a:pt x="0" y="5127383"/>
                </a:lnTo>
                <a:lnTo>
                  <a:pt x="0" y="0"/>
                </a:lnTo>
                <a:close/>
              </a:path>
            </a:pathLst>
          </a:custGeom>
          <a:blipFill>
            <a:blip r:embed="rId2">
              <a:alphaModFix amt="41000"/>
            </a:blip>
            <a:stretch>
              <a:fillRect l="0" t="0" r="0" b="0"/>
            </a:stretch>
          </a:blipFill>
        </p:spPr>
      </p:sp>
      <p:sp>
        <p:nvSpPr>
          <p:cNvPr name="Freeform 5" id="5"/>
          <p:cNvSpPr/>
          <p:nvPr/>
        </p:nvSpPr>
        <p:spPr>
          <a:xfrm flipH="false" flipV="false" rot="0">
            <a:off x="15375411" y="0"/>
            <a:ext cx="2903796" cy="5127383"/>
          </a:xfrm>
          <a:custGeom>
            <a:avLst/>
            <a:gdLst/>
            <a:ahLst/>
            <a:cxnLst/>
            <a:rect r="r" b="b" t="t" l="l"/>
            <a:pathLst>
              <a:path h="5127383" w="2903796">
                <a:moveTo>
                  <a:pt x="0" y="0"/>
                </a:moveTo>
                <a:lnTo>
                  <a:pt x="2903795" y="0"/>
                </a:lnTo>
                <a:lnTo>
                  <a:pt x="2903795" y="5127383"/>
                </a:lnTo>
                <a:lnTo>
                  <a:pt x="0" y="5127383"/>
                </a:lnTo>
                <a:lnTo>
                  <a:pt x="0" y="0"/>
                </a:lnTo>
                <a:close/>
              </a:path>
            </a:pathLst>
          </a:custGeom>
          <a:blipFill>
            <a:blip r:embed="rId2">
              <a:alphaModFix amt="41000"/>
            </a:blip>
            <a:stretch>
              <a:fillRect l="0" t="0" r="-76575" b="0"/>
            </a:stretch>
          </a:blipFill>
        </p:spPr>
      </p:sp>
      <p:sp>
        <p:nvSpPr>
          <p:cNvPr name="Freeform 6" id="6"/>
          <p:cNvSpPr/>
          <p:nvPr/>
        </p:nvSpPr>
        <p:spPr>
          <a:xfrm flipH="false" flipV="false" rot="0">
            <a:off x="0"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7" id="7"/>
          <p:cNvSpPr/>
          <p:nvPr/>
        </p:nvSpPr>
        <p:spPr>
          <a:xfrm flipH="false" flipV="false" rot="0">
            <a:off x="5120644" y="5127383"/>
            <a:ext cx="5127383" cy="5127383"/>
          </a:xfrm>
          <a:custGeom>
            <a:avLst/>
            <a:gdLst/>
            <a:ahLst/>
            <a:cxnLst/>
            <a:rect r="r" b="b" t="t" l="l"/>
            <a:pathLst>
              <a:path h="5127383" w="5127383">
                <a:moveTo>
                  <a:pt x="0" y="0"/>
                </a:moveTo>
                <a:lnTo>
                  <a:pt x="5127383" y="0"/>
                </a:lnTo>
                <a:lnTo>
                  <a:pt x="5127383" y="5127384"/>
                </a:lnTo>
                <a:lnTo>
                  <a:pt x="0" y="5127384"/>
                </a:lnTo>
                <a:lnTo>
                  <a:pt x="0" y="0"/>
                </a:lnTo>
                <a:close/>
              </a:path>
            </a:pathLst>
          </a:custGeom>
          <a:blipFill>
            <a:blip r:embed="rId2">
              <a:alphaModFix amt="41000"/>
            </a:blip>
            <a:stretch>
              <a:fillRect l="0" t="0" r="0" b="0"/>
            </a:stretch>
          </a:blipFill>
        </p:spPr>
      </p:sp>
      <p:sp>
        <p:nvSpPr>
          <p:cNvPr name="Freeform 8" id="8"/>
          <p:cNvSpPr/>
          <p:nvPr/>
        </p:nvSpPr>
        <p:spPr>
          <a:xfrm flipH="false" flipV="false" rot="0">
            <a:off x="10248027" y="5127383"/>
            <a:ext cx="5127383" cy="5127383"/>
          </a:xfrm>
          <a:custGeom>
            <a:avLst/>
            <a:gdLst/>
            <a:ahLst/>
            <a:cxnLst/>
            <a:rect r="r" b="b" t="t" l="l"/>
            <a:pathLst>
              <a:path h="5127383" w="5127383">
                <a:moveTo>
                  <a:pt x="0" y="0"/>
                </a:moveTo>
                <a:lnTo>
                  <a:pt x="5127384" y="0"/>
                </a:lnTo>
                <a:lnTo>
                  <a:pt x="5127384" y="5127384"/>
                </a:lnTo>
                <a:lnTo>
                  <a:pt x="0" y="5127384"/>
                </a:lnTo>
                <a:lnTo>
                  <a:pt x="0" y="0"/>
                </a:lnTo>
                <a:close/>
              </a:path>
            </a:pathLst>
          </a:custGeom>
          <a:blipFill>
            <a:blip r:embed="rId2">
              <a:alphaModFix amt="41000"/>
            </a:blip>
            <a:stretch>
              <a:fillRect l="0" t="0" r="0" b="0"/>
            </a:stretch>
          </a:blipFill>
        </p:spPr>
      </p:sp>
      <p:sp>
        <p:nvSpPr>
          <p:cNvPr name="Freeform 9" id="9"/>
          <p:cNvSpPr/>
          <p:nvPr/>
        </p:nvSpPr>
        <p:spPr>
          <a:xfrm flipH="false" flipV="false" rot="0">
            <a:off x="15375411" y="5127383"/>
            <a:ext cx="2917558" cy="5127383"/>
          </a:xfrm>
          <a:custGeom>
            <a:avLst/>
            <a:gdLst/>
            <a:ahLst/>
            <a:cxnLst/>
            <a:rect r="r" b="b" t="t" l="l"/>
            <a:pathLst>
              <a:path h="5127383" w="2917558">
                <a:moveTo>
                  <a:pt x="0" y="0"/>
                </a:moveTo>
                <a:lnTo>
                  <a:pt x="2917557" y="0"/>
                </a:lnTo>
                <a:lnTo>
                  <a:pt x="2917557" y="5127384"/>
                </a:lnTo>
                <a:lnTo>
                  <a:pt x="0" y="5127384"/>
                </a:lnTo>
                <a:lnTo>
                  <a:pt x="0" y="0"/>
                </a:lnTo>
                <a:close/>
              </a:path>
            </a:pathLst>
          </a:custGeom>
          <a:blipFill>
            <a:blip r:embed="rId2">
              <a:alphaModFix amt="41000"/>
            </a:blip>
            <a:stretch>
              <a:fillRect l="0" t="0" r="-75742" b="0"/>
            </a:stretch>
          </a:blipFill>
        </p:spPr>
      </p:sp>
      <p:grpSp>
        <p:nvGrpSpPr>
          <p:cNvPr name="Group 10" id="10"/>
          <p:cNvGrpSpPr/>
          <p:nvPr/>
        </p:nvGrpSpPr>
        <p:grpSpPr>
          <a:xfrm rot="0">
            <a:off x="1028700" y="1028700"/>
            <a:ext cx="16197811" cy="8229600"/>
            <a:chOff x="0" y="0"/>
            <a:chExt cx="4266090" cy="2167467"/>
          </a:xfrm>
        </p:grpSpPr>
        <p:sp>
          <p:nvSpPr>
            <p:cNvPr name="Freeform 11" id="11"/>
            <p:cNvSpPr/>
            <p:nvPr/>
          </p:nvSpPr>
          <p:spPr>
            <a:xfrm flipH="false" flipV="false" rot="0">
              <a:off x="0" y="0"/>
              <a:ext cx="4266090" cy="2167467"/>
            </a:xfrm>
            <a:custGeom>
              <a:avLst/>
              <a:gdLst/>
              <a:ahLst/>
              <a:cxnLst/>
              <a:rect r="r" b="b" t="t" l="l"/>
              <a:pathLst>
                <a:path h="2167467" w="4266090">
                  <a:moveTo>
                    <a:pt x="0" y="0"/>
                  </a:moveTo>
                  <a:lnTo>
                    <a:pt x="4266090" y="0"/>
                  </a:lnTo>
                  <a:lnTo>
                    <a:pt x="4266090" y="2167467"/>
                  </a:lnTo>
                  <a:lnTo>
                    <a:pt x="0" y="2167467"/>
                  </a:lnTo>
                  <a:close/>
                </a:path>
              </a:pathLst>
            </a:custGeom>
            <a:solidFill>
              <a:srgbClr val="FFFBF1"/>
            </a:solidFill>
            <a:ln w="114300" cap="sq">
              <a:solidFill>
                <a:srgbClr val="41372E"/>
              </a:solidFill>
              <a:prstDash val="solid"/>
              <a:miter/>
            </a:ln>
          </p:spPr>
        </p:sp>
        <p:sp>
          <p:nvSpPr>
            <p:cNvPr name="TextBox 12" id="12"/>
            <p:cNvSpPr txBox="true"/>
            <p:nvPr/>
          </p:nvSpPr>
          <p:spPr>
            <a:xfrm>
              <a:off x="0" y="-57150"/>
              <a:ext cx="4266090" cy="2224617"/>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294519" y="3290287"/>
            <a:ext cx="4996366" cy="5664530"/>
            <a:chOff x="0" y="0"/>
            <a:chExt cx="1315915" cy="1491893"/>
          </a:xfrm>
        </p:grpSpPr>
        <p:sp>
          <p:nvSpPr>
            <p:cNvPr name="Freeform 14" id="14"/>
            <p:cNvSpPr/>
            <p:nvPr/>
          </p:nvSpPr>
          <p:spPr>
            <a:xfrm flipH="false" flipV="false" rot="0">
              <a:off x="0" y="0"/>
              <a:ext cx="1315915" cy="1491893"/>
            </a:xfrm>
            <a:custGeom>
              <a:avLst/>
              <a:gdLst/>
              <a:ahLst/>
              <a:cxnLst/>
              <a:rect r="r" b="b" t="t" l="l"/>
              <a:pathLst>
                <a:path h="1491893" w="1315915">
                  <a:moveTo>
                    <a:pt x="0" y="0"/>
                  </a:moveTo>
                  <a:lnTo>
                    <a:pt x="1315915" y="0"/>
                  </a:lnTo>
                  <a:lnTo>
                    <a:pt x="1315915" y="1491893"/>
                  </a:lnTo>
                  <a:lnTo>
                    <a:pt x="0" y="1491893"/>
                  </a:lnTo>
                  <a:close/>
                </a:path>
              </a:pathLst>
            </a:custGeom>
            <a:solidFill>
              <a:srgbClr val="E2EFEC"/>
            </a:solidFill>
          </p:spPr>
        </p:sp>
        <p:sp>
          <p:nvSpPr>
            <p:cNvPr name="TextBox 15" id="15"/>
            <p:cNvSpPr txBox="true"/>
            <p:nvPr/>
          </p:nvSpPr>
          <p:spPr>
            <a:xfrm>
              <a:off x="0" y="-57150"/>
              <a:ext cx="1315915" cy="1549043"/>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1631337" y="1252798"/>
            <a:ext cx="14992538" cy="1213471"/>
          </a:xfrm>
          <a:prstGeom prst="rect">
            <a:avLst/>
          </a:prstGeom>
        </p:spPr>
        <p:txBody>
          <a:bodyPr anchor="t" rtlCol="false" tIns="0" lIns="0" bIns="0" rIns="0">
            <a:spAutoFit/>
          </a:bodyPr>
          <a:lstStyle/>
          <a:p>
            <a:pPr algn="ctr">
              <a:lnSpc>
                <a:spcPts val="9923"/>
              </a:lnSpc>
            </a:pPr>
            <a:r>
              <a:rPr lang="en-US" sz="7087">
                <a:solidFill>
                  <a:srgbClr val="8DCFE1"/>
                </a:solidFill>
                <a:latin typeface="Wedges"/>
                <a:ea typeface="Wedges"/>
                <a:cs typeface="Wedges"/>
                <a:sym typeface="Wedges"/>
              </a:rPr>
              <a:t>END OF THE YEAR REQUIREMENTS</a:t>
            </a:r>
          </a:p>
        </p:txBody>
      </p:sp>
      <p:sp>
        <p:nvSpPr>
          <p:cNvPr name="TextBox 17" id="17"/>
          <p:cNvSpPr txBox="true"/>
          <p:nvPr/>
        </p:nvSpPr>
        <p:spPr>
          <a:xfrm rot="0">
            <a:off x="1130054" y="3559421"/>
            <a:ext cx="5013747" cy="640080"/>
          </a:xfrm>
          <a:prstGeom prst="rect">
            <a:avLst/>
          </a:prstGeom>
        </p:spPr>
        <p:txBody>
          <a:bodyPr anchor="t" rtlCol="false" tIns="0" lIns="0" bIns="0" rIns="0">
            <a:spAutoFit/>
          </a:bodyPr>
          <a:lstStyle/>
          <a:p>
            <a:pPr algn="ctr">
              <a:lnSpc>
                <a:spcPts val="4829"/>
              </a:lnSpc>
            </a:pPr>
            <a:r>
              <a:rPr lang="en-US" sz="4599">
                <a:solidFill>
                  <a:srgbClr val="FA8F9B"/>
                </a:solidFill>
                <a:latin typeface="Genty Sans"/>
                <a:ea typeface="Genty Sans"/>
                <a:cs typeface="Genty Sans"/>
                <a:sym typeface="Genty Sans"/>
              </a:rPr>
              <a:t>Reading</a:t>
            </a:r>
          </a:p>
        </p:txBody>
      </p:sp>
      <p:grpSp>
        <p:nvGrpSpPr>
          <p:cNvPr name="Group 18" id="18"/>
          <p:cNvGrpSpPr/>
          <p:nvPr/>
        </p:nvGrpSpPr>
        <p:grpSpPr>
          <a:xfrm rot="0">
            <a:off x="11743720" y="3288668"/>
            <a:ext cx="5237056" cy="5666148"/>
            <a:chOff x="0" y="0"/>
            <a:chExt cx="1363950" cy="1475704"/>
          </a:xfrm>
        </p:grpSpPr>
        <p:sp>
          <p:nvSpPr>
            <p:cNvPr name="Freeform 19" id="19"/>
            <p:cNvSpPr/>
            <p:nvPr/>
          </p:nvSpPr>
          <p:spPr>
            <a:xfrm flipH="false" flipV="false" rot="0">
              <a:off x="0" y="0"/>
              <a:ext cx="1363950" cy="1475704"/>
            </a:xfrm>
            <a:custGeom>
              <a:avLst/>
              <a:gdLst/>
              <a:ahLst/>
              <a:cxnLst/>
              <a:rect r="r" b="b" t="t" l="l"/>
              <a:pathLst>
                <a:path h="1475704" w="1363950">
                  <a:moveTo>
                    <a:pt x="0" y="0"/>
                  </a:moveTo>
                  <a:lnTo>
                    <a:pt x="1363950" y="0"/>
                  </a:lnTo>
                  <a:lnTo>
                    <a:pt x="1363950" y="1475704"/>
                  </a:lnTo>
                  <a:lnTo>
                    <a:pt x="0" y="1475704"/>
                  </a:lnTo>
                  <a:close/>
                </a:path>
              </a:pathLst>
            </a:custGeom>
            <a:solidFill>
              <a:srgbClr val="E2EFEC"/>
            </a:solidFill>
          </p:spPr>
        </p:sp>
        <p:sp>
          <p:nvSpPr>
            <p:cNvPr name="TextBox 20" id="20"/>
            <p:cNvSpPr txBox="true"/>
            <p:nvPr/>
          </p:nvSpPr>
          <p:spPr>
            <a:xfrm>
              <a:off x="0" y="-57150"/>
              <a:ext cx="1363950" cy="1532854"/>
            </a:xfrm>
            <a:prstGeom prst="rect">
              <a:avLst/>
            </a:prstGeom>
          </p:spPr>
          <p:txBody>
            <a:bodyPr anchor="ctr" rtlCol="false" tIns="51372" lIns="51372" bIns="51372" rIns="51372"/>
            <a:lstStyle/>
            <a:p>
              <a:pPr algn="ctr">
                <a:lnSpc>
                  <a:spcPts val="2659"/>
                </a:lnSpc>
              </a:pPr>
            </a:p>
          </p:txBody>
        </p:sp>
      </p:grpSp>
      <p:sp>
        <p:nvSpPr>
          <p:cNvPr name="TextBox 21" id="21"/>
          <p:cNvSpPr txBox="true"/>
          <p:nvPr/>
        </p:nvSpPr>
        <p:spPr>
          <a:xfrm rot="0">
            <a:off x="11347480" y="3448580"/>
            <a:ext cx="5519638" cy="640080"/>
          </a:xfrm>
          <a:prstGeom prst="rect">
            <a:avLst/>
          </a:prstGeom>
        </p:spPr>
        <p:txBody>
          <a:bodyPr anchor="t" rtlCol="false" tIns="0" lIns="0" bIns="0" rIns="0">
            <a:spAutoFit/>
          </a:bodyPr>
          <a:lstStyle/>
          <a:p>
            <a:pPr algn="ctr">
              <a:lnSpc>
                <a:spcPts val="4829"/>
              </a:lnSpc>
            </a:pPr>
            <a:r>
              <a:rPr lang="en-US" sz="4599">
                <a:solidFill>
                  <a:srgbClr val="FA8F9B"/>
                </a:solidFill>
                <a:latin typeface="Genty Sans"/>
                <a:ea typeface="Genty Sans"/>
                <a:cs typeface="Genty Sans"/>
                <a:sym typeface="Genty Sans"/>
              </a:rPr>
              <a:t>Writing</a:t>
            </a:r>
          </a:p>
        </p:txBody>
      </p:sp>
      <p:sp>
        <p:nvSpPr>
          <p:cNvPr name="TextBox 22" id="22"/>
          <p:cNvSpPr txBox="true"/>
          <p:nvPr/>
        </p:nvSpPr>
        <p:spPr>
          <a:xfrm rot="0">
            <a:off x="11638945" y="4228076"/>
            <a:ext cx="5201062" cy="4416482"/>
          </a:xfrm>
          <a:prstGeom prst="rect">
            <a:avLst/>
          </a:prstGeom>
        </p:spPr>
        <p:txBody>
          <a:bodyPr anchor="t" rtlCol="false" tIns="0" lIns="0" bIns="0" rIns="0">
            <a:spAutoFit/>
          </a:bodyPr>
          <a:lstStyle/>
          <a:p>
            <a:pPr algn="l" marL="630521" indent="-315261" lvl="1">
              <a:lnSpc>
                <a:spcPts val="3154"/>
              </a:lnSpc>
              <a:buFont typeface="Arial"/>
              <a:buChar char="•"/>
            </a:pPr>
            <a:r>
              <a:rPr lang="en-US" sz="2920">
                <a:solidFill>
                  <a:srgbClr val="41372E"/>
                </a:solidFill>
                <a:latin typeface="Genty Sans"/>
                <a:ea typeface="Genty Sans"/>
                <a:cs typeface="Genty Sans"/>
                <a:sym typeface="Genty Sans"/>
              </a:rPr>
              <a:t>Writes all letters</a:t>
            </a:r>
          </a:p>
          <a:p>
            <a:pPr algn="l" marL="630521" indent="-315261" lvl="1">
              <a:lnSpc>
                <a:spcPts val="3154"/>
              </a:lnSpc>
              <a:buFont typeface="Arial"/>
              <a:buChar char="•"/>
            </a:pPr>
            <a:r>
              <a:rPr lang="en-US" sz="2920">
                <a:solidFill>
                  <a:srgbClr val="41372E"/>
                </a:solidFill>
                <a:latin typeface="Genty Sans"/>
                <a:ea typeface="Genty Sans"/>
                <a:cs typeface="Genty Sans"/>
                <a:sym typeface="Genty Sans"/>
              </a:rPr>
              <a:t>Writes sounds to CVC words (cat, dog, etc.)</a:t>
            </a:r>
          </a:p>
          <a:p>
            <a:pPr algn="l" marL="630521" indent="-315261" lvl="1">
              <a:lnSpc>
                <a:spcPts val="3154"/>
              </a:lnSpc>
              <a:buFont typeface="Arial"/>
              <a:buChar char="•"/>
            </a:pPr>
            <a:r>
              <a:rPr lang="en-US" sz="2920">
                <a:solidFill>
                  <a:srgbClr val="41372E"/>
                </a:solidFill>
                <a:latin typeface="Genty Sans"/>
                <a:ea typeface="Genty Sans"/>
                <a:cs typeface="Genty Sans"/>
                <a:sym typeface="Genty Sans"/>
              </a:rPr>
              <a:t>Writes on a topic using a complete sentence and illustration</a:t>
            </a:r>
          </a:p>
          <a:p>
            <a:pPr algn="l" marL="630521" indent="-315261" lvl="1">
              <a:lnSpc>
                <a:spcPts val="3154"/>
              </a:lnSpc>
              <a:buFont typeface="Arial"/>
              <a:buChar char="•"/>
            </a:pPr>
            <a:r>
              <a:rPr lang="en-US" sz="2920">
                <a:solidFill>
                  <a:srgbClr val="41372E"/>
                </a:solidFill>
                <a:latin typeface="Genty Sans"/>
                <a:ea typeface="Genty Sans"/>
                <a:cs typeface="Genty Sans"/>
                <a:sym typeface="Genty Sans"/>
              </a:rPr>
              <a:t>Consistent usage of spacing, punctuation, and capitalization.</a:t>
            </a:r>
          </a:p>
          <a:p>
            <a:pPr algn="l" marL="630521" indent="-315261" lvl="1">
              <a:lnSpc>
                <a:spcPts val="3154"/>
              </a:lnSpc>
              <a:buFont typeface="Arial"/>
              <a:buChar char="•"/>
            </a:pPr>
            <a:r>
              <a:rPr lang="en-US" sz="2920">
                <a:solidFill>
                  <a:srgbClr val="41372E"/>
                </a:solidFill>
                <a:latin typeface="Genty Sans"/>
                <a:ea typeface="Genty Sans"/>
                <a:cs typeface="Genty Sans"/>
                <a:sym typeface="Genty Sans"/>
              </a:rPr>
              <a:t>Able to spell and write sight words </a:t>
            </a:r>
          </a:p>
        </p:txBody>
      </p:sp>
      <p:sp>
        <p:nvSpPr>
          <p:cNvPr name="TextBox 23" id="23"/>
          <p:cNvSpPr txBox="true"/>
          <p:nvPr/>
        </p:nvSpPr>
        <p:spPr>
          <a:xfrm rot="0">
            <a:off x="1213004" y="4474749"/>
            <a:ext cx="4850717" cy="3216326"/>
          </a:xfrm>
          <a:prstGeom prst="rect">
            <a:avLst/>
          </a:prstGeom>
        </p:spPr>
        <p:txBody>
          <a:bodyPr anchor="t" rtlCol="false" tIns="0" lIns="0" bIns="0" rIns="0">
            <a:spAutoFit/>
          </a:bodyPr>
          <a:lstStyle/>
          <a:p>
            <a:pPr algn="l" marL="630427" indent="-315214" lvl="1">
              <a:lnSpc>
                <a:spcPts val="3153"/>
              </a:lnSpc>
              <a:buFont typeface="Arial"/>
              <a:buChar char="•"/>
            </a:pPr>
            <a:r>
              <a:rPr lang="en-US" sz="2919">
                <a:solidFill>
                  <a:srgbClr val="41372E"/>
                </a:solidFill>
                <a:latin typeface="Genty Sans"/>
                <a:ea typeface="Genty Sans"/>
                <a:cs typeface="Genty Sans"/>
                <a:sym typeface="Genty Sans"/>
              </a:rPr>
              <a:t>Letter Identification and Sounds</a:t>
            </a:r>
          </a:p>
          <a:p>
            <a:pPr algn="l" marL="630427" indent="-315214" lvl="1">
              <a:lnSpc>
                <a:spcPts val="3153"/>
              </a:lnSpc>
              <a:buFont typeface="Arial"/>
              <a:buChar char="•"/>
            </a:pPr>
            <a:r>
              <a:rPr lang="en-US" sz="2919">
                <a:solidFill>
                  <a:srgbClr val="41372E"/>
                </a:solidFill>
                <a:latin typeface="Genty Sans"/>
                <a:ea typeface="Genty Sans"/>
                <a:cs typeface="Genty Sans"/>
                <a:sym typeface="Genty Sans"/>
              </a:rPr>
              <a:t>Sight Words (22+ words)</a:t>
            </a:r>
          </a:p>
          <a:p>
            <a:pPr algn="l" marL="630427" indent="-315214" lvl="1">
              <a:lnSpc>
                <a:spcPts val="3153"/>
              </a:lnSpc>
              <a:buFont typeface="Arial"/>
              <a:buChar char="•"/>
            </a:pPr>
            <a:r>
              <a:rPr lang="en-US" sz="2919">
                <a:solidFill>
                  <a:srgbClr val="41372E"/>
                </a:solidFill>
                <a:latin typeface="Genty Sans"/>
                <a:ea typeface="Genty Sans"/>
                <a:cs typeface="Genty Sans"/>
                <a:sym typeface="Genty Sans"/>
              </a:rPr>
              <a:t>Reading decodable words (CVC)</a:t>
            </a:r>
          </a:p>
          <a:p>
            <a:pPr algn="l" marL="630427" indent="-315214" lvl="1">
              <a:lnSpc>
                <a:spcPts val="3153"/>
              </a:lnSpc>
              <a:buFont typeface="Arial"/>
              <a:buChar char="•"/>
            </a:pPr>
            <a:r>
              <a:rPr lang="en-US" sz="2919">
                <a:solidFill>
                  <a:srgbClr val="41372E"/>
                </a:solidFill>
                <a:latin typeface="Genty Sans"/>
                <a:ea typeface="Genty Sans"/>
                <a:cs typeface="Genty Sans"/>
                <a:sym typeface="Genty Sans"/>
              </a:rPr>
              <a:t>Comprehension of text</a:t>
            </a:r>
          </a:p>
          <a:p>
            <a:pPr algn="l" marL="630427" indent="-315214" lvl="1">
              <a:lnSpc>
                <a:spcPts val="3153"/>
              </a:lnSpc>
              <a:buFont typeface="Arial"/>
              <a:buChar char="•"/>
            </a:pPr>
            <a:r>
              <a:rPr lang="en-US" sz="2919">
                <a:solidFill>
                  <a:srgbClr val="41372E"/>
                </a:solidFill>
                <a:latin typeface="Genty Sans"/>
                <a:ea typeface="Genty Sans"/>
                <a:cs typeface="Genty Sans"/>
                <a:sym typeface="Genty Sans"/>
              </a:rPr>
              <a:t>Fluency of CVC words</a:t>
            </a:r>
          </a:p>
        </p:txBody>
      </p:sp>
      <p:grpSp>
        <p:nvGrpSpPr>
          <p:cNvPr name="Group 24" id="24"/>
          <p:cNvGrpSpPr/>
          <p:nvPr/>
        </p:nvGrpSpPr>
        <p:grpSpPr>
          <a:xfrm rot="0">
            <a:off x="6372401" y="3288668"/>
            <a:ext cx="5142719" cy="5664530"/>
            <a:chOff x="0" y="0"/>
            <a:chExt cx="6856959" cy="7552706"/>
          </a:xfrm>
        </p:grpSpPr>
        <p:grpSp>
          <p:nvGrpSpPr>
            <p:cNvPr name="Group 25" id="25"/>
            <p:cNvGrpSpPr/>
            <p:nvPr/>
          </p:nvGrpSpPr>
          <p:grpSpPr>
            <a:xfrm rot="0">
              <a:off x="203388" y="0"/>
              <a:ext cx="6653571" cy="7552706"/>
              <a:chOff x="0" y="0"/>
              <a:chExt cx="1314286" cy="1491893"/>
            </a:xfrm>
          </p:grpSpPr>
          <p:sp>
            <p:nvSpPr>
              <p:cNvPr name="Freeform 26" id="26"/>
              <p:cNvSpPr/>
              <p:nvPr/>
            </p:nvSpPr>
            <p:spPr>
              <a:xfrm flipH="false" flipV="false" rot="0">
                <a:off x="0" y="0"/>
                <a:ext cx="1314286" cy="1491893"/>
              </a:xfrm>
              <a:custGeom>
                <a:avLst/>
                <a:gdLst/>
                <a:ahLst/>
                <a:cxnLst/>
                <a:rect r="r" b="b" t="t" l="l"/>
                <a:pathLst>
                  <a:path h="1491893" w="1314286">
                    <a:moveTo>
                      <a:pt x="0" y="0"/>
                    </a:moveTo>
                    <a:lnTo>
                      <a:pt x="1314286" y="0"/>
                    </a:lnTo>
                    <a:lnTo>
                      <a:pt x="1314286" y="1491893"/>
                    </a:lnTo>
                    <a:lnTo>
                      <a:pt x="0" y="1491893"/>
                    </a:lnTo>
                    <a:close/>
                  </a:path>
                </a:pathLst>
              </a:custGeom>
              <a:solidFill>
                <a:srgbClr val="E2EFEC"/>
              </a:solidFill>
            </p:spPr>
          </p:sp>
          <p:sp>
            <p:nvSpPr>
              <p:cNvPr name="TextBox 27" id="27"/>
              <p:cNvSpPr txBox="true"/>
              <p:nvPr/>
            </p:nvSpPr>
            <p:spPr>
              <a:xfrm>
                <a:off x="0" y="-57150"/>
                <a:ext cx="1314286" cy="1549043"/>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679807" y="280242"/>
              <a:ext cx="5416252" cy="872490"/>
            </a:xfrm>
            <a:prstGeom prst="rect">
              <a:avLst/>
            </a:prstGeom>
          </p:spPr>
          <p:txBody>
            <a:bodyPr anchor="t" rtlCol="false" tIns="0" lIns="0" bIns="0" rIns="0">
              <a:spAutoFit/>
            </a:bodyPr>
            <a:lstStyle/>
            <a:p>
              <a:pPr algn="ctr">
                <a:lnSpc>
                  <a:spcPts val="4829"/>
                </a:lnSpc>
              </a:pPr>
              <a:r>
                <a:rPr lang="en-US" sz="4599">
                  <a:solidFill>
                    <a:srgbClr val="FA8F9B"/>
                  </a:solidFill>
                  <a:latin typeface="Genty Sans"/>
                  <a:ea typeface="Genty Sans"/>
                  <a:cs typeface="Genty Sans"/>
                  <a:sym typeface="Genty Sans"/>
                </a:rPr>
                <a:t>Math</a:t>
              </a:r>
            </a:p>
          </p:txBody>
        </p:sp>
        <p:sp>
          <p:nvSpPr>
            <p:cNvPr name="TextBox 29" id="29"/>
            <p:cNvSpPr txBox="true"/>
            <p:nvPr/>
          </p:nvSpPr>
          <p:spPr>
            <a:xfrm rot="0">
              <a:off x="0" y="1527463"/>
              <a:ext cx="6633439" cy="5329279"/>
            </a:xfrm>
            <a:prstGeom prst="rect">
              <a:avLst/>
            </a:prstGeom>
          </p:spPr>
          <p:txBody>
            <a:bodyPr anchor="t" rtlCol="false" tIns="0" lIns="0" bIns="0" rIns="0">
              <a:spAutoFit/>
            </a:bodyPr>
            <a:lstStyle/>
            <a:p>
              <a:pPr algn="l" marL="630522" indent="-315261" lvl="1">
                <a:lnSpc>
                  <a:spcPts val="3154"/>
                </a:lnSpc>
                <a:buFont typeface="Arial"/>
                <a:buChar char="•"/>
              </a:pPr>
              <a:r>
                <a:rPr lang="en-US" sz="2920">
                  <a:solidFill>
                    <a:srgbClr val="41372E"/>
                  </a:solidFill>
                  <a:latin typeface="Genty Sans"/>
                  <a:ea typeface="Genty Sans"/>
                  <a:cs typeface="Genty Sans"/>
                  <a:sym typeface="Genty Sans"/>
                </a:rPr>
                <a:t>Counting Forward to 100 by 5s and I0s</a:t>
              </a:r>
            </a:p>
            <a:p>
              <a:pPr algn="l" marL="630522" indent="-315261" lvl="1">
                <a:lnSpc>
                  <a:spcPts val="3154"/>
                </a:lnSpc>
                <a:buFont typeface="Arial"/>
                <a:buChar char="•"/>
              </a:pPr>
              <a:r>
                <a:rPr lang="en-US" sz="2920">
                  <a:solidFill>
                    <a:srgbClr val="41372E"/>
                  </a:solidFill>
                  <a:latin typeface="Genty Sans"/>
                  <a:ea typeface="Genty Sans"/>
                  <a:cs typeface="Genty Sans"/>
                  <a:sym typeface="Genty Sans"/>
                </a:rPr>
                <a:t>Counting backwards from 20 by l's</a:t>
              </a:r>
            </a:p>
            <a:p>
              <a:pPr algn="l" marL="630522" indent="-315261" lvl="1">
                <a:lnSpc>
                  <a:spcPts val="3154"/>
                </a:lnSpc>
                <a:buFont typeface="Arial"/>
                <a:buChar char="•"/>
              </a:pPr>
              <a:r>
                <a:rPr lang="en-US" sz="2920">
                  <a:solidFill>
                    <a:srgbClr val="41372E"/>
                  </a:solidFill>
                  <a:latin typeface="Genty Sans"/>
                  <a:ea typeface="Genty Sans"/>
                  <a:cs typeface="Genty Sans"/>
                  <a:sym typeface="Genty Sans"/>
                </a:rPr>
                <a:t>Counting a set of objects to 20</a:t>
              </a:r>
            </a:p>
            <a:p>
              <a:pPr algn="l" marL="630522" indent="-315261" lvl="1">
                <a:lnSpc>
                  <a:spcPts val="3154"/>
                </a:lnSpc>
                <a:buFont typeface="Arial"/>
                <a:buChar char="•"/>
              </a:pPr>
              <a:r>
                <a:rPr lang="en-US" sz="2920">
                  <a:solidFill>
                    <a:srgbClr val="41372E"/>
                  </a:solidFill>
                  <a:latin typeface="Genty Sans"/>
                  <a:ea typeface="Genty Sans"/>
                  <a:cs typeface="Genty Sans"/>
                  <a:sym typeface="Genty Sans"/>
                </a:rPr>
                <a:t>Writing numbers to 20</a:t>
              </a:r>
            </a:p>
            <a:p>
              <a:pPr algn="l" marL="630522" indent="-315261" lvl="1">
                <a:lnSpc>
                  <a:spcPts val="3154"/>
                </a:lnSpc>
                <a:buFont typeface="Arial"/>
                <a:buChar char="•"/>
              </a:pPr>
              <a:r>
                <a:rPr lang="en-US" sz="2920">
                  <a:solidFill>
                    <a:srgbClr val="41372E"/>
                  </a:solidFill>
                  <a:latin typeface="Genty Sans"/>
                  <a:ea typeface="Genty Sans"/>
                  <a:cs typeface="Genty Sans"/>
                  <a:sym typeface="Genty Sans"/>
                </a:rPr>
                <a:t>Comparing numbers</a:t>
              </a:r>
            </a:p>
            <a:p>
              <a:pPr algn="l" marL="630522" indent="-315261" lvl="1">
                <a:lnSpc>
                  <a:spcPts val="3154"/>
                </a:lnSpc>
                <a:buFont typeface="Arial"/>
                <a:buChar char="•"/>
              </a:pPr>
              <a:r>
                <a:rPr lang="en-US" sz="2920">
                  <a:solidFill>
                    <a:srgbClr val="41372E"/>
                  </a:solidFill>
                  <a:latin typeface="Genty Sans"/>
                  <a:ea typeface="Genty Sans"/>
                  <a:cs typeface="Genty Sans"/>
                  <a:sym typeface="Genty Sans"/>
                </a:rPr>
                <a:t>Fluently adding and subtracting within </a:t>
              </a:r>
            </a:p>
          </p:txBody>
        </p:sp>
      </p:grpSp>
      <p:sp>
        <p:nvSpPr>
          <p:cNvPr name="TextBox 30" id="30"/>
          <p:cNvSpPr txBox="true"/>
          <p:nvPr/>
        </p:nvSpPr>
        <p:spPr>
          <a:xfrm rot="0">
            <a:off x="2435127" y="2213375"/>
            <a:ext cx="13914427" cy="960993"/>
          </a:xfrm>
          <a:prstGeom prst="rect">
            <a:avLst/>
          </a:prstGeom>
        </p:spPr>
        <p:txBody>
          <a:bodyPr anchor="t" rtlCol="false" tIns="0" lIns="0" bIns="0" rIns="0">
            <a:spAutoFit/>
          </a:bodyPr>
          <a:lstStyle/>
          <a:p>
            <a:pPr algn="ctr">
              <a:lnSpc>
                <a:spcPts val="7826"/>
              </a:lnSpc>
            </a:pPr>
            <a:r>
              <a:rPr lang="en-US" sz="5590">
                <a:solidFill>
                  <a:srgbClr val="41372E"/>
                </a:solidFill>
                <a:latin typeface="Genty Sans"/>
                <a:ea typeface="Genty Sans"/>
                <a:cs typeface="Genty Sans"/>
                <a:sym typeface="Genty Sans"/>
              </a:rPr>
              <a:t>WHAT STUDENTS SHOULD KNOW BY MAY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DAHCJ_zHMkM</dc:identifier>
  <dcterms:modified xsi:type="dcterms:W3CDTF">2011-08-01T06:04:30Z</dcterms:modified>
  <cp:revision>1</cp:revision>
  <dc:title>Back to School Presentation Slides in a Retro Doodle Style with Pastel Colors</dc:title>
</cp:coreProperties>
</file>