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74" r:id="rId18"/>
    <p:sldId id="275" r:id="rId19"/>
    <p:sldId id="276" r:id="rId20"/>
    <p:sldId id="282" r:id="rId21"/>
    <p:sldId id="277" r:id="rId22"/>
    <p:sldId id="278" r:id="rId23"/>
    <p:sldId id="279" r:id="rId24"/>
    <p:sldId id="280" r:id="rId25"/>
    <p:sldId id="281" r:id="rId26"/>
  </p:sldIdLst>
  <p:sldSz cx="9144000" cy="5143500" type="screen16x9"/>
  <p:notesSz cx="6858000" cy="9144000"/>
  <p:embeddedFontLst>
    <p:embeddedFont>
      <p:font typeface="Lato" panose="020B0604020202020204" charset="0"/>
      <p:regular r:id="rId28"/>
      <p:bold r:id="rId29"/>
      <p:italic r:id="rId30"/>
      <p:boldItalic r:id="rId31"/>
    </p:embeddedFont>
    <p:embeddedFont>
      <p:font typeface="Source Code Pro" panose="020B0604020202020204" charset="0"/>
      <p:regular r:id="rId32"/>
      <p:bold r:id="rId33"/>
      <p:italic r:id="rId34"/>
      <p:boldItalic r:id="rId35"/>
    </p:embeddedFont>
    <p:embeddedFont>
      <p:font typeface="Amatic SC" panose="020B0604020202020204" charset="-79"/>
      <p:regular r:id="rId36"/>
      <p:bold r:id="rId37"/>
    </p:embeddedFont>
    <p:embeddedFont>
      <p:font typeface="Pacifico" panose="020B0604020202020204" charset="0"/>
      <p:regular r:id="rId38"/>
    </p:embeddedFont>
    <p:embeddedFont>
      <p:font typeface="Verdana" panose="020B0604030504040204" pitchFamily="34" charset="0"/>
      <p:regular r:id="rId39"/>
      <p:bold r:id="rId40"/>
      <p:italic r:id="rId41"/>
      <p:boldItalic r:id="rId42"/>
    </p:embeddedFont>
    <p:embeddedFont>
      <p:font typeface="Chewy" panose="020B0604020202020204" charset="0"/>
      <p:regular r:id="rId43"/>
    </p:embeddedFont>
    <p:embeddedFont>
      <p:font typeface="Patrick Hand"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Pq93UdLHe2v8oWL/bB5NIqnDQ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C5EFD-1DC2-A5F9-4DF1-B14DDA479B40}" v="157" dt="2024-08-02T00:30:03.564"/>
    <p1510:client id="{49931723-3B55-A9CC-EB96-AED0395D40E7}" v="321" dt="2024-08-03T17:50:34.688"/>
    <p1510:client id="{5E4CFB46-6326-6C7D-F47A-637D59FE7766}" v="411" dt="2024-08-02T00:19:20.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50" Type="http://customschemas.google.com/relationships/presentationmetadata" Target="metadata"/><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ntent.myconnectsuite.com/api/documents/82b4f9df9c77445980786b4a2f7de7a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34b1b589c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34b1b589c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Patrick Hand"/>
                <a:ea typeface="Patrick Hand"/>
                <a:cs typeface="Patrick Hand"/>
                <a:sym typeface="Patrick Hand"/>
              </a:rPr>
              <a:t>Link to district school calend</a:t>
            </a:r>
            <a:r>
              <a:rPr lang="en" sz="2200">
                <a:solidFill>
                  <a:schemeClr val="dk1"/>
                </a:solidFill>
                <a:highlight>
                  <a:srgbClr val="01AFD1"/>
                </a:highlight>
                <a:latin typeface="Patrick Hand"/>
                <a:ea typeface="Patrick Hand"/>
                <a:cs typeface="Patrick Hand"/>
                <a:sym typeface="Patrick Hand"/>
              </a:rPr>
              <a:t>ar: </a:t>
            </a:r>
            <a:r>
              <a:rPr lang="en" sz="1700" b="1" u="sng">
                <a:solidFill>
                  <a:srgbClr val="F6CD4C"/>
                </a:solidFill>
                <a:highlight>
                  <a:srgbClr val="01AFD1"/>
                </a:highlight>
                <a:hlinkClick r:id="rId3">
                  <a:extLst>
                    <a:ext uri="{A12FA001-AC4F-418D-AE19-62706E023703}">
                      <ahyp:hlinkClr xmlns:ahyp="http://schemas.microsoft.com/office/drawing/2018/hyperlinkcolor" xmlns="" val="tx"/>
                    </a:ext>
                  </a:extLst>
                </a:hlinkClick>
              </a:rPr>
              <a:t>2022-2023 SCHOOL CALENDAR.pdf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395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
                <a:solidFill>
                  <a:srgbClr val="333333"/>
                </a:solidFill>
                <a:latin typeface="Verdana"/>
                <a:ea typeface="Verdana"/>
                <a:cs typeface="Verdana"/>
                <a:sym typeface="Verdana"/>
              </a:rPr>
              <a:t>Dear Parents,</a:t>
            </a:r>
            <a:endParaRPr>
              <a:solidFill>
                <a:srgbClr val="333333"/>
              </a:solidFill>
              <a:latin typeface="Verdana"/>
              <a:ea typeface="Verdana"/>
              <a:cs typeface="Verdana"/>
              <a:sym typeface="Verdana"/>
            </a:endParaRPr>
          </a:p>
          <a:p>
            <a:pPr marL="0" lvl="0" indent="0" algn="l" rtl="0">
              <a:lnSpc>
                <a:spcPct val="115000"/>
              </a:lnSpc>
              <a:spcBef>
                <a:spcPts val="1000"/>
              </a:spcBef>
              <a:spcAft>
                <a:spcPts val="0"/>
              </a:spcAft>
              <a:buClr>
                <a:schemeClr val="dk1"/>
              </a:buClr>
              <a:buSzPts val="1800"/>
              <a:buFont typeface="Arial"/>
              <a:buNone/>
            </a:pPr>
            <a:r>
              <a:rPr lang="en">
                <a:solidFill>
                  <a:srgbClr val="333333"/>
                </a:solidFill>
                <a:latin typeface="Verdana"/>
                <a:ea typeface="Verdana"/>
                <a:cs typeface="Verdana"/>
                <a:sym typeface="Verdana"/>
              </a:rPr>
              <a:t>   The fourth grade teachers at Daniel Pratt Elementary would like to welcome you and your child to fourth grade. We are very excited to have your child in our classrooms. We are going to have a busy and productive school year. This year will be filled with many different activities designed to educate, motivate, and challenge your child.</a:t>
            </a:r>
            <a:endParaRPr>
              <a:solidFill>
                <a:srgbClr val="333333"/>
              </a:solidFill>
              <a:latin typeface="Verdana"/>
              <a:ea typeface="Verdana"/>
              <a:cs typeface="Verdana"/>
              <a:sym typeface="Verdana"/>
            </a:endParaRPr>
          </a:p>
          <a:p>
            <a:pPr marL="0" lvl="0" indent="0" algn="l" rtl="0">
              <a:lnSpc>
                <a:spcPct val="115000"/>
              </a:lnSpc>
              <a:spcBef>
                <a:spcPts val="1000"/>
              </a:spcBef>
              <a:spcAft>
                <a:spcPts val="0"/>
              </a:spcAft>
              <a:buSzPts val="1800"/>
              <a:buNone/>
            </a:pPr>
            <a:r>
              <a:rPr lang="en">
                <a:solidFill>
                  <a:srgbClr val="333333"/>
                </a:solidFill>
                <a:latin typeface="Verdana"/>
                <a:ea typeface="Verdana"/>
                <a:cs typeface="Verdana"/>
                <a:sym typeface="Verdana"/>
              </a:rPr>
              <a:t>   Each year as your child gets older and changes grades, they experience changes in rules, routines, and responsibilities. We hope to make the transition to 4th grade as easy as possible by working together. </a:t>
            </a:r>
            <a:endParaRPr>
              <a:solidFill>
                <a:srgbClr val="333333"/>
              </a:solidFill>
              <a:latin typeface="Verdana"/>
              <a:ea typeface="Verdana"/>
              <a:cs typeface="Verdana"/>
              <a:sym typeface="Verdana"/>
            </a:endParaRPr>
          </a:p>
          <a:p>
            <a:pPr marL="0" lvl="0" indent="0" algn="l" rtl="0">
              <a:lnSpc>
                <a:spcPct val="115000"/>
              </a:lnSpc>
              <a:spcBef>
                <a:spcPts val="1000"/>
              </a:spcBef>
              <a:spcAft>
                <a:spcPts val="0"/>
              </a:spcAft>
              <a:buSzPts val="1800"/>
              <a:buNone/>
            </a:pPr>
            <a:endParaRPr>
              <a:solidFill>
                <a:srgbClr val="333333"/>
              </a:solidFill>
              <a:latin typeface="Verdana"/>
              <a:ea typeface="Verdana"/>
              <a:cs typeface="Verdana"/>
              <a:sym typeface="Verdana"/>
            </a:endParaRPr>
          </a:p>
          <a:p>
            <a:pPr marL="0" lvl="0" indent="0" algn="l" rtl="0">
              <a:lnSpc>
                <a:spcPct val="115000"/>
              </a:lnSpc>
              <a:spcBef>
                <a:spcPts val="1000"/>
              </a:spcBef>
              <a:spcAft>
                <a:spcPts val="0"/>
              </a:spcAft>
              <a:buSzPts val="1800"/>
              <a:buNone/>
            </a:pPr>
            <a:r>
              <a:rPr lang="en">
                <a:solidFill>
                  <a:srgbClr val="333333"/>
                </a:solidFill>
                <a:latin typeface="Verdana"/>
                <a:ea typeface="Verdana"/>
                <a:cs typeface="Verdana"/>
                <a:sym typeface="Verdana"/>
              </a:rPr>
              <a:t>====  We are looking forward to sharing this school year with you and your child. We know we are going to have a great year!</a:t>
            </a:r>
            <a:endParaRPr>
              <a:solidFill>
                <a:srgbClr val="333333"/>
              </a:solidFill>
              <a:latin typeface="Verdana"/>
              <a:ea typeface="Verdana"/>
              <a:cs typeface="Verdana"/>
              <a:sym typeface="Verdana"/>
            </a:endParaRPr>
          </a:p>
          <a:p>
            <a:pPr marL="0" lvl="0" indent="0" algn="l" rtl="0">
              <a:lnSpc>
                <a:spcPct val="115000"/>
              </a:lnSpc>
              <a:spcBef>
                <a:spcPts val="1000"/>
              </a:spcBef>
              <a:spcAft>
                <a:spcPts val="0"/>
              </a:spcAft>
              <a:buSzPts val="1800"/>
              <a:buNone/>
            </a:pPr>
            <a:r>
              <a:rPr lang="en">
                <a:solidFill>
                  <a:srgbClr val="333333"/>
                </a:solidFill>
                <a:latin typeface="Verdana"/>
                <a:ea typeface="Verdana"/>
                <a:cs typeface="Verdana"/>
                <a:sym typeface="Verdana"/>
              </a:rPr>
              <a:t>Sincerely,</a:t>
            </a:r>
            <a:endParaRPr>
              <a:solidFill>
                <a:srgbClr val="333333"/>
              </a:solidFill>
              <a:latin typeface="Verdana"/>
              <a:ea typeface="Verdana"/>
              <a:cs typeface="Verdana"/>
              <a:sym typeface="Verdana"/>
            </a:endParaRPr>
          </a:p>
          <a:p>
            <a:pPr marL="0" lvl="0" indent="0" algn="l" rtl="0">
              <a:lnSpc>
                <a:spcPct val="115000"/>
              </a:lnSpc>
              <a:spcBef>
                <a:spcPts val="1000"/>
              </a:spcBef>
              <a:spcAft>
                <a:spcPts val="0"/>
              </a:spcAft>
              <a:buClr>
                <a:schemeClr val="dk1"/>
              </a:buClr>
              <a:buSzPts val="1800"/>
              <a:buFont typeface="Arial"/>
              <a:buNone/>
            </a:pPr>
            <a:r>
              <a:rPr lang="en">
                <a:solidFill>
                  <a:srgbClr val="333333"/>
                </a:solidFill>
                <a:latin typeface="Verdana"/>
                <a:ea typeface="Verdana"/>
                <a:cs typeface="Verdana"/>
                <a:sym typeface="Verdana"/>
              </a:rPr>
              <a:t>Mrs. Douglas &amp; Mrs. LeFevre</a:t>
            </a:r>
            <a:endParaRPr>
              <a:solidFill>
                <a:srgbClr val="333333"/>
              </a:solidFill>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34b1b589c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134b1b589c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4b1b589c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4b1b589c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2ced693039_0_254"/>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g12ced693039_0_254"/>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g12ced693039_0_254"/>
          <p:cNvCxnSpPr/>
          <p:nvPr/>
        </p:nvCxnSpPr>
        <p:spPr>
          <a:xfrm>
            <a:off x="733219" y="2235351"/>
            <a:ext cx="385200" cy="0"/>
          </a:xfrm>
          <a:prstGeom prst="straightConnector1">
            <a:avLst/>
          </a:prstGeom>
          <a:noFill/>
          <a:ln w="28575" cap="flat" cmpd="sng">
            <a:solidFill>
              <a:schemeClr val="dk1"/>
            </a:solidFill>
            <a:prstDash val="solid"/>
            <a:round/>
            <a:headEnd type="none" w="sm" len="sm"/>
            <a:tailEnd type="none" w="sm" len="sm"/>
          </a:ln>
        </p:spPr>
      </p:cxnSp>
      <p:sp>
        <p:nvSpPr>
          <p:cNvPr id="13" name="Google Shape;13;g12ced693039_0_254"/>
          <p:cNvSpPr txBox="1">
            <a:spLocks noGrp="1"/>
          </p:cNvSpPr>
          <p:nvPr>
            <p:ph type="ctrTitle"/>
          </p:nvPr>
        </p:nvSpPr>
        <p:spPr>
          <a:xfrm>
            <a:off x="630600" y="136800"/>
            <a:ext cx="7893000" cy="1853700"/>
          </a:xfrm>
          <a:prstGeom prst="rect">
            <a:avLst/>
          </a:prstGeom>
        </p:spPr>
        <p:txBody>
          <a:bodyPr spcFirstLastPara="1" wrap="square" lIns="91425" tIns="91425" rIns="91425" bIns="91425" anchor="b" anchorCtr="0">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4" name="Google Shape;14;g12ced693039_0_254"/>
          <p:cNvSpPr txBox="1">
            <a:spLocks noGrp="1"/>
          </p:cNvSpPr>
          <p:nvPr>
            <p:ph type="subTitle" idx="1"/>
          </p:nvPr>
        </p:nvSpPr>
        <p:spPr>
          <a:xfrm>
            <a:off x="630600" y="3228375"/>
            <a:ext cx="7893000" cy="1274100"/>
          </a:xfrm>
          <a:prstGeom prst="rect">
            <a:avLst/>
          </a:prstGeom>
        </p:spPr>
        <p:txBody>
          <a:bodyPr spcFirstLastPara="1" wrap="square" lIns="91425" tIns="91425" rIns="91425" bIns="91425" anchor="b" anchorCtr="0">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a:endParaRPr/>
          </a:p>
        </p:txBody>
      </p:sp>
      <p:sp>
        <p:nvSpPr>
          <p:cNvPr id="15" name="Google Shape;15;g12ced693039_0_2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12ced693039_0_30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g12ced693039_0_30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g12ced693039_0_301"/>
          <p:cNvSpPr txBox="1">
            <a:spLocks noGrp="1"/>
          </p:cNvSpPr>
          <p:nvPr>
            <p:ph type="title" hasCustomPrompt="1"/>
          </p:nvPr>
        </p:nvSpPr>
        <p:spPr>
          <a:xfrm>
            <a:off x="586725" y="1353788"/>
            <a:ext cx="79707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g12ced693039_0_301"/>
          <p:cNvSpPr txBox="1">
            <a:spLocks noGrp="1"/>
          </p:cNvSpPr>
          <p:nvPr>
            <p:ph type="body" idx="1"/>
          </p:nvPr>
        </p:nvSpPr>
        <p:spPr>
          <a:xfrm>
            <a:off x="586725" y="2968388"/>
            <a:ext cx="79707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g12ced693039_0_3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12ced693039_0_30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g12ced693039_0_261"/>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g12ced693039_0_261"/>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g12ced693039_0_261"/>
          <p:cNvSpPr txBox="1">
            <a:spLocks noGrp="1"/>
          </p:cNvSpPr>
          <p:nvPr>
            <p:ph type="title"/>
          </p:nvPr>
        </p:nvSpPr>
        <p:spPr>
          <a:xfrm>
            <a:off x="509550" y="1921350"/>
            <a:ext cx="8124900" cy="130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g12ced693039_0_2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2ced693039_0_266"/>
          <p:cNvSpPr/>
          <p:nvPr/>
        </p:nvSpPr>
        <p:spPr>
          <a:xfrm>
            <a:off x="-125" y="5045700"/>
            <a:ext cx="9144000" cy="97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g12ced693039_0_266"/>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4" name="Google Shape;24;g12ced693039_0_266"/>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g12ced693039_0_266"/>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6" name="Google Shape;26;g12ced693039_0_2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g12ced693039_0_272"/>
          <p:cNvCxnSpPr/>
          <p:nvPr/>
        </p:nvCxnSpPr>
        <p:spPr>
          <a:xfrm>
            <a:off x="419425" y="1154195"/>
            <a:ext cx="385200" cy="0"/>
          </a:xfrm>
          <a:prstGeom prst="straightConnector1">
            <a:avLst/>
          </a:prstGeom>
          <a:noFill/>
          <a:ln w="28575" cap="flat" cmpd="sng">
            <a:solidFill>
              <a:schemeClr val="dk1"/>
            </a:solidFill>
            <a:prstDash val="solid"/>
            <a:round/>
            <a:headEnd type="none" w="sm" len="sm"/>
            <a:tailEnd type="none" w="sm" len="sm"/>
          </a:ln>
        </p:spPr>
      </p:cxnSp>
      <p:sp>
        <p:nvSpPr>
          <p:cNvPr id="29" name="Google Shape;29;g12ced693039_0_27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g12ced693039_0_272"/>
          <p:cNvSpPr txBox="1">
            <a:spLocks noGrp="1"/>
          </p:cNvSpPr>
          <p:nvPr>
            <p:ph type="body" idx="1"/>
          </p:nvPr>
        </p:nvSpPr>
        <p:spPr>
          <a:xfrm>
            <a:off x="3117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12ced693039_0_272"/>
          <p:cNvSpPr txBox="1">
            <a:spLocks noGrp="1"/>
          </p:cNvSpPr>
          <p:nvPr>
            <p:ph type="body" idx="2"/>
          </p:nvPr>
        </p:nvSpPr>
        <p:spPr>
          <a:xfrm>
            <a:off x="4832400" y="1417950"/>
            <a:ext cx="3999900" cy="3150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g12ced693039_0_2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g12ced693039_0_278"/>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5" name="Google Shape;35;g12ced693039_0_2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g12ced693039_0_281"/>
          <p:cNvCxnSpPr/>
          <p:nvPr/>
        </p:nvCxnSpPr>
        <p:spPr>
          <a:xfrm>
            <a:off x="411044" y="1417772"/>
            <a:ext cx="385200" cy="0"/>
          </a:xfrm>
          <a:prstGeom prst="straightConnector1">
            <a:avLst/>
          </a:prstGeom>
          <a:noFill/>
          <a:ln w="28575" cap="flat" cmpd="sng">
            <a:solidFill>
              <a:schemeClr val="dk1"/>
            </a:solidFill>
            <a:prstDash val="solid"/>
            <a:round/>
            <a:headEnd type="none" w="sm" len="sm"/>
            <a:tailEnd type="none" w="sm" len="sm"/>
          </a:ln>
        </p:spPr>
      </p:cxnSp>
      <p:sp>
        <p:nvSpPr>
          <p:cNvPr id="38" name="Google Shape;38;g12ced693039_0_28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9" name="Google Shape;39;g12ced693039_0_281"/>
          <p:cNvSpPr txBox="1">
            <a:spLocks noGrp="1"/>
          </p:cNvSpPr>
          <p:nvPr>
            <p:ph type="body" idx="1"/>
          </p:nvPr>
        </p:nvSpPr>
        <p:spPr>
          <a:xfrm>
            <a:off x="311700" y="1640350"/>
            <a:ext cx="2808000" cy="2928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g12ced693039_0_2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g12ced693039_0_286"/>
          <p:cNvSpPr/>
          <p:nvPr/>
        </p:nvSpPr>
        <p:spPr>
          <a:xfrm>
            <a:off x="586721" y="0"/>
            <a:ext cx="7970700" cy="66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g12ced693039_0_286"/>
          <p:cNvSpPr/>
          <p:nvPr/>
        </p:nvSpPr>
        <p:spPr>
          <a:xfrm>
            <a:off x="586721" y="5076900"/>
            <a:ext cx="79707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g12ced693039_0_28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45" name="Google Shape;45;g12ced693039_0_2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12ced693039_0_291"/>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g12ced693039_0_29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g12ced693039_0_291"/>
          <p:cNvSpPr txBox="1">
            <a:spLocks noGrp="1"/>
          </p:cNvSpPr>
          <p:nvPr>
            <p:ph type="title"/>
          </p:nvPr>
        </p:nvSpPr>
        <p:spPr>
          <a:xfrm>
            <a:off x="265500" y="1084625"/>
            <a:ext cx="4045200" cy="170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0" name="Google Shape;50;g12ced693039_0_291"/>
          <p:cNvSpPr txBox="1">
            <a:spLocks noGrp="1"/>
          </p:cNvSpPr>
          <p:nvPr>
            <p:ph type="subTitle" idx="1"/>
          </p:nvPr>
        </p:nvSpPr>
        <p:spPr>
          <a:xfrm>
            <a:off x="265500" y="2845200"/>
            <a:ext cx="4045200" cy="1421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51" name="Google Shape;51;g12ced693039_0_29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52" name="Google Shape;52;g12ced693039_0_2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12ced693039_0_298"/>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 name="Google Shape;55;g12ced693039_0_2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lt1"/>
        </a:solidFill>
        <a:effectLst/>
      </p:bgPr>
    </p:bg>
    <p:spTree>
      <p:nvGrpSpPr>
        <p:cNvPr id="1" name="Shape 5"/>
        <p:cNvGrpSpPr/>
        <p:nvPr/>
      </p:nvGrpSpPr>
      <p:grpSpPr>
        <a:xfrm>
          <a:off x="0" y="0"/>
          <a:ext cx="0" cy="0"/>
          <a:chOff x="0" y="0"/>
          <a:chExt cx="0" cy="0"/>
        </a:xfrm>
      </p:grpSpPr>
      <p:sp>
        <p:nvSpPr>
          <p:cNvPr id="6" name="Google Shape;6;g12ced693039_0_250"/>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g12ced693039_0_250"/>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8" name="Google Shape;8;g12ced693039_0_2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dpeseagles.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forms.gle/91H4nZ4DNmM7BQp39"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meredith.douglas@acboe.ne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mailto:breannan.dunkerson@acboe.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
          <p:cNvPicPr preferRelativeResize="0"/>
          <p:nvPr/>
        </p:nvPicPr>
        <p:blipFill rotWithShape="1">
          <a:blip r:embed="rId3">
            <a:alphaModFix/>
          </a:blip>
          <a:srcRect/>
          <a:stretch/>
        </p:blipFill>
        <p:spPr>
          <a:xfrm>
            <a:off x="0" y="-1"/>
            <a:ext cx="9144000" cy="5143502"/>
          </a:xfrm>
          <a:prstGeom prst="rect">
            <a:avLst/>
          </a:prstGeom>
          <a:noFill/>
          <a:ln>
            <a:noFill/>
          </a:ln>
        </p:spPr>
      </p:pic>
      <p:sp>
        <p:nvSpPr>
          <p:cNvPr id="69" name="Google Shape;69;p1"/>
          <p:cNvSpPr txBox="1"/>
          <p:nvPr/>
        </p:nvSpPr>
        <p:spPr>
          <a:xfrm>
            <a:off x="3223800" y="2255700"/>
            <a:ext cx="2798100" cy="669300"/>
          </a:xfrm>
          <a:prstGeom prst="rect">
            <a:avLst/>
          </a:prstGeom>
          <a:solidFill>
            <a:srgbClr val="FFFFFF"/>
          </a:solidFill>
          <a:ln>
            <a:noFill/>
          </a:ln>
          <a:effectLst>
            <a:outerShdw blurRad="57150" dist="19050" dir="5400000" algn="bl" rotWithShape="0">
              <a:srgbClr val="000000">
                <a:alpha val="7372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800"/>
              <a:buFont typeface="Arial"/>
              <a:buNone/>
            </a:pPr>
            <a:r>
              <a:rPr lang="en" sz="3800" b="1" dirty="0">
                <a:latin typeface="Chewy"/>
                <a:ea typeface="Chewy"/>
                <a:cs typeface="Chewy"/>
                <a:sym typeface="Chewy"/>
              </a:rPr>
              <a:t>2024-2025</a:t>
            </a:r>
            <a:endParaRPr sz="3800" b="1" i="0" u="none" strike="noStrike" cap="none" dirty="0">
              <a:solidFill>
                <a:srgbClr val="000000"/>
              </a:solidFill>
              <a:latin typeface="Chewy"/>
              <a:ea typeface="Chewy"/>
              <a:cs typeface="Chewy"/>
              <a:sym typeface="Chewy"/>
            </a:endParaRPr>
          </a:p>
        </p:txBody>
      </p:sp>
      <p:sp>
        <p:nvSpPr>
          <p:cNvPr id="70" name="Google Shape;70;p1"/>
          <p:cNvSpPr txBox="1"/>
          <p:nvPr/>
        </p:nvSpPr>
        <p:spPr>
          <a:xfrm>
            <a:off x="1697975" y="1350925"/>
            <a:ext cx="6246600" cy="74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Code Pro"/>
              <a:ea typeface="Source Code Pro"/>
              <a:cs typeface="Source Code Pro"/>
              <a:sym typeface="Source Code Pro"/>
            </a:endParaRPr>
          </a:p>
        </p:txBody>
      </p:sp>
      <p:sp>
        <p:nvSpPr>
          <p:cNvPr id="71" name="Google Shape;71;p1"/>
          <p:cNvSpPr txBox="1"/>
          <p:nvPr/>
        </p:nvSpPr>
        <p:spPr>
          <a:xfrm>
            <a:off x="1499550" y="1165025"/>
            <a:ext cx="62466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dirty="0">
                <a:solidFill>
                  <a:srgbClr val="000000"/>
                </a:solidFill>
                <a:latin typeface="Chewy"/>
                <a:ea typeface="Chewy"/>
                <a:cs typeface="Chewy"/>
                <a:sym typeface="Chewy"/>
              </a:rPr>
              <a:t>Welcome to </a:t>
            </a:r>
            <a:r>
              <a:rPr lang="en" sz="5300" dirty="0">
                <a:latin typeface="Chewy"/>
                <a:ea typeface="Chewy"/>
                <a:cs typeface="Chewy"/>
                <a:sym typeface="Chewy"/>
              </a:rPr>
              <a:t>5th</a:t>
            </a:r>
            <a:r>
              <a:rPr lang="en" sz="5300" b="0" i="0" u="none" strike="noStrike" cap="none" dirty="0">
                <a:solidFill>
                  <a:srgbClr val="000000"/>
                </a:solidFill>
                <a:latin typeface="Chewy"/>
                <a:ea typeface="Chewy"/>
                <a:cs typeface="Chewy"/>
                <a:sym typeface="Chewy"/>
              </a:rPr>
              <a:t> Grade!</a:t>
            </a:r>
            <a:endParaRPr sz="5300" b="0" i="0" u="none" strike="noStrike" cap="none" dirty="0">
              <a:solidFill>
                <a:srgbClr val="000000"/>
              </a:solidFill>
              <a:latin typeface="Chewy"/>
              <a:ea typeface="Chewy"/>
              <a:cs typeface="Chewy"/>
              <a:sym typeface="Chewy"/>
            </a:endParaRPr>
          </a:p>
        </p:txBody>
      </p:sp>
      <p:sp>
        <p:nvSpPr>
          <p:cNvPr id="72" name="Google Shape;72;p1"/>
          <p:cNvSpPr txBox="1"/>
          <p:nvPr/>
        </p:nvSpPr>
        <p:spPr>
          <a:xfrm>
            <a:off x="879975" y="3445525"/>
            <a:ext cx="7733700" cy="979200"/>
          </a:xfrm>
          <a:prstGeom prst="rect">
            <a:avLst/>
          </a:prstGeom>
          <a:solidFill>
            <a:srgbClr val="FFFFFF"/>
          </a:solidFill>
          <a:ln>
            <a:noFill/>
          </a:ln>
        </p:spPr>
        <p:txBody>
          <a:bodyPr spcFirstLastPara="1" wrap="square" lIns="91425" tIns="91425" rIns="91425" bIns="91425" anchor="ctr" anchorCtr="0">
            <a:noAutofit/>
          </a:bodyPr>
          <a:lstStyle/>
          <a:p>
            <a:pPr algn="ctr">
              <a:buSzPts val="4300"/>
            </a:pPr>
            <a:r>
              <a:rPr lang="en" sz="4300" b="0" i="0" u="none" strike="noStrike" cap="none" dirty="0">
                <a:solidFill>
                  <a:srgbClr val="000000"/>
                </a:solidFill>
                <a:latin typeface="Chewy"/>
                <a:ea typeface="Chewy"/>
                <a:cs typeface="Chewy"/>
                <a:sym typeface="Chewy"/>
              </a:rPr>
              <a:t>Mrs. Douglas &amp; </a:t>
            </a:r>
            <a:r>
              <a:rPr lang="en" sz="4300" dirty="0">
                <a:latin typeface="Chewy"/>
                <a:ea typeface="Chewy"/>
                <a:cs typeface="Chewy"/>
                <a:sym typeface="Chewy"/>
              </a:rPr>
              <a:t>Mrs. Dunkerson</a:t>
            </a:r>
            <a:endParaRPr sz="4300" b="0" i="0" u="none" strike="noStrike" cap="none" dirty="0">
              <a:solidFill>
                <a:srgbClr val="000000"/>
              </a:solidFill>
              <a:latin typeface="Chewy"/>
              <a:ea typeface="Chewy"/>
              <a:cs typeface="Chewy"/>
              <a:sym typeface="Chew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Lunch Information</a:t>
            </a:r>
            <a:endParaRPr/>
          </a:p>
        </p:txBody>
      </p:sp>
      <p:sp>
        <p:nvSpPr>
          <p:cNvPr id="150" name="Google Shape;150;p9"/>
          <p:cNvSpPr txBox="1">
            <a:spLocks noGrp="1"/>
          </p:cNvSpPr>
          <p:nvPr>
            <p:ph type="body" idx="1"/>
          </p:nvPr>
        </p:nvSpPr>
        <p:spPr>
          <a:xfrm>
            <a:off x="311700" y="1228675"/>
            <a:ext cx="4143759" cy="33402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333333"/>
              </a:buClr>
              <a:buSzPts val="2000"/>
              <a:buFont typeface="Noto Sans Symbols"/>
              <a:buChar char="❑"/>
            </a:pPr>
            <a:r>
              <a:rPr lang="en" sz="2000" b="1" dirty="0">
                <a:solidFill>
                  <a:srgbClr val="333333"/>
                </a:solidFill>
                <a:latin typeface="Patrick Hand"/>
                <a:ea typeface="Patrick Hand"/>
                <a:cs typeface="Patrick Hand"/>
                <a:sym typeface="Patrick Hand"/>
              </a:rPr>
              <a:t>Way to eat lunch with your student(s):</a:t>
            </a:r>
            <a:endParaRPr sz="2000" b="1" dirty="0">
              <a:solidFill>
                <a:srgbClr val="333333"/>
              </a:solidFill>
            </a:endParaRPr>
          </a:p>
          <a:p>
            <a:pPr marL="914400" lvl="1" indent="-330200" algn="l" rtl="0">
              <a:lnSpc>
                <a:spcPct val="115000"/>
              </a:lnSpc>
              <a:spcBef>
                <a:spcPts val="1600"/>
              </a:spcBef>
              <a:spcAft>
                <a:spcPts val="0"/>
              </a:spcAft>
              <a:buClr>
                <a:srgbClr val="333333"/>
              </a:buClr>
              <a:buSzPts val="1600"/>
              <a:buFont typeface="Noto Sans Symbols"/>
              <a:buChar char="❑"/>
            </a:pPr>
            <a:r>
              <a:rPr lang="en" sz="2000" b="1" dirty="0">
                <a:solidFill>
                  <a:srgbClr val="333333"/>
                </a:solidFill>
                <a:latin typeface="Patrick Hand"/>
                <a:ea typeface="Patrick Hand"/>
                <a:cs typeface="Patrick Hand"/>
                <a:sym typeface="Patrick Hand"/>
              </a:rPr>
              <a:t>Family Lunch Days</a:t>
            </a:r>
            <a:endParaRPr lang="en" sz="2000" b="1" baseline="30000" dirty="0">
              <a:solidFill>
                <a:srgbClr val="333333"/>
              </a:solidFill>
              <a:latin typeface="Patrick Hand"/>
            </a:endParaRPr>
          </a:p>
          <a:p>
            <a:pPr lvl="1" indent="-330200">
              <a:spcBef>
                <a:spcPts val="1600"/>
              </a:spcBef>
              <a:buClr>
                <a:srgbClr val="333333"/>
              </a:buClr>
              <a:buSzPts val="1600"/>
              <a:buFont typeface="Noto Sans Symbols"/>
              <a:buChar char="❑"/>
            </a:pPr>
            <a:r>
              <a:rPr lang="en" sz="2000" b="1" dirty="0">
                <a:solidFill>
                  <a:srgbClr val="333333"/>
                </a:solidFill>
                <a:latin typeface="Patrick Hand"/>
                <a:sym typeface="Patrick Hand"/>
              </a:rPr>
              <a:t>Watch Parent Square for upcoming dates. </a:t>
            </a:r>
            <a:endParaRPr lang="en" sz="2000" b="1" dirty="0">
              <a:solidFill>
                <a:srgbClr val="333333"/>
              </a:solidFill>
              <a:latin typeface="Patrick Hand"/>
            </a:endParaRPr>
          </a:p>
        </p:txBody>
      </p:sp>
      <p:pic>
        <p:nvPicPr>
          <p:cNvPr id="151" name="Google Shape;151;p9" descr="Free school meals: the lifelong impact of childhood food ..."/>
          <p:cNvPicPr preferRelativeResize="0"/>
          <p:nvPr/>
        </p:nvPicPr>
        <p:blipFill rotWithShape="1">
          <a:blip r:embed="rId3">
            <a:alphaModFix/>
          </a:blip>
          <a:srcRect/>
          <a:stretch/>
        </p:blipFill>
        <p:spPr>
          <a:xfrm>
            <a:off x="4508576" y="1228675"/>
            <a:ext cx="4323724" cy="28843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10"/>
          <p:cNvPicPr preferRelativeResize="0"/>
          <p:nvPr/>
        </p:nvPicPr>
        <p:blipFill rotWithShape="1">
          <a:blip r:embed="rId3">
            <a:alphaModFix/>
          </a:blip>
          <a:srcRect/>
          <a:stretch/>
        </p:blipFill>
        <p:spPr>
          <a:xfrm>
            <a:off x="4572075" y="71718"/>
            <a:ext cx="4509247" cy="3639670"/>
          </a:xfrm>
          <a:prstGeom prst="rect">
            <a:avLst/>
          </a:prstGeom>
          <a:noFill/>
          <a:ln>
            <a:noFill/>
          </a:ln>
        </p:spPr>
      </p:pic>
      <p:sp>
        <p:nvSpPr>
          <p:cNvPr id="157" name="Google Shape;157;p10"/>
          <p:cNvSpPr txBox="1">
            <a:spLocks noGrp="1"/>
          </p:cNvSpPr>
          <p:nvPr>
            <p:ph type="body" idx="1"/>
          </p:nvPr>
        </p:nvSpPr>
        <p:spPr>
          <a:xfrm>
            <a:off x="80682" y="585926"/>
            <a:ext cx="4491394" cy="4111581"/>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Font typeface="Noto Sans Symbols"/>
              <a:buChar char="❑"/>
            </a:pPr>
            <a:r>
              <a:rPr lang="en" sz="2100" b="1">
                <a:solidFill>
                  <a:srgbClr val="333333"/>
                </a:solidFill>
                <a:latin typeface="Patrick Hand"/>
                <a:ea typeface="Patrick Hand"/>
                <a:cs typeface="Patrick Hand"/>
                <a:sym typeface="Patrick Hand"/>
              </a:rPr>
              <a:t>Students can purchase snacks before 8:10</a:t>
            </a:r>
            <a:r>
              <a:rPr lang="en" sz="2100" b="1">
                <a:solidFill>
                  <a:schemeClr val="accent1"/>
                </a:solidFill>
                <a:latin typeface="Patrick Hand"/>
                <a:ea typeface="Patrick Hand"/>
                <a:cs typeface="Patrick Hand"/>
                <a:sym typeface="Patrick Hand"/>
              </a:rPr>
              <a:t> </a:t>
            </a:r>
            <a:r>
              <a:rPr lang="en" sz="2100">
                <a:solidFill>
                  <a:schemeClr val="accent1"/>
                </a:solidFill>
                <a:latin typeface="Patrick Hand"/>
                <a:ea typeface="Patrick Hand"/>
                <a:cs typeface="Patrick Hand"/>
                <a:sym typeface="Patrick Hand"/>
              </a:rPr>
              <a:t> </a:t>
            </a:r>
            <a:endParaRPr/>
          </a:p>
          <a:p>
            <a:pPr marL="342900" lvl="0" indent="-342900" algn="l" rtl="0">
              <a:lnSpc>
                <a:spcPct val="115000"/>
              </a:lnSpc>
              <a:spcBef>
                <a:spcPts val="1600"/>
              </a:spcBef>
              <a:spcAft>
                <a:spcPts val="0"/>
              </a:spcAft>
              <a:buSzPts val="1800"/>
              <a:buFont typeface="Noto Sans Symbols"/>
              <a:buChar char="❑"/>
            </a:pPr>
            <a:r>
              <a:rPr lang="en" sz="2100" b="1">
                <a:solidFill>
                  <a:srgbClr val="000000"/>
                </a:solidFill>
                <a:latin typeface="Patrick Hand"/>
                <a:ea typeface="Patrick Hand"/>
                <a:cs typeface="Patrick Hand"/>
                <a:sym typeface="Patrick Hand"/>
              </a:rPr>
              <a:t>Snack Shack </a:t>
            </a:r>
            <a:r>
              <a:rPr lang="en" sz="2100">
                <a:solidFill>
                  <a:srgbClr val="000000"/>
                </a:solidFill>
                <a:latin typeface="Patrick Hand"/>
                <a:ea typeface="Patrick Hand"/>
                <a:cs typeface="Patrick Hand"/>
                <a:sym typeface="Patrick Hand"/>
              </a:rPr>
              <a:t>is located next to the lunchroom, (all items priced from $0.25 to $1.25)</a:t>
            </a:r>
            <a:endParaRPr/>
          </a:p>
          <a:p>
            <a:pPr marL="457200" lvl="0" indent="0" algn="l" rtl="0">
              <a:lnSpc>
                <a:spcPct val="115000"/>
              </a:lnSpc>
              <a:spcBef>
                <a:spcPts val="1600"/>
              </a:spcBef>
              <a:spcAft>
                <a:spcPts val="1600"/>
              </a:spcAft>
              <a:buNone/>
            </a:pPr>
            <a:endParaRPr sz="2100">
              <a:solidFill>
                <a:srgbClr val="000000"/>
              </a:solidFill>
              <a:highlight>
                <a:schemeClr val="accent6"/>
              </a:highlight>
              <a:latin typeface="Patrick Hand"/>
              <a:ea typeface="Patrick Hand"/>
              <a:cs typeface="Patrick Hand"/>
              <a:sym typeface="Patrick Hand"/>
            </a:endParaRPr>
          </a:p>
        </p:txBody>
      </p:sp>
      <p:pic>
        <p:nvPicPr>
          <p:cNvPr id="158" name="Google Shape;158;p10"/>
          <p:cNvPicPr preferRelativeResize="0"/>
          <p:nvPr/>
        </p:nvPicPr>
        <p:blipFill rotWithShape="1">
          <a:blip r:embed="rId4">
            <a:alphaModFix/>
          </a:blip>
          <a:srcRect l="9272" t="53451" r="74321" b="34442"/>
          <a:stretch/>
        </p:blipFill>
        <p:spPr>
          <a:xfrm>
            <a:off x="5244353" y="1272989"/>
            <a:ext cx="3370729" cy="9681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Water Bottles </a:t>
            </a:r>
            <a:endParaRPr>
              <a:latin typeface="Patrick Hand"/>
              <a:ea typeface="Patrick Hand"/>
              <a:cs typeface="Patrick Hand"/>
              <a:sym typeface="Patrick Hand"/>
            </a:endParaRPr>
          </a:p>
        </p:txBody>
      </p:sp>
      <p:sp>
        <p:nvSpPr>
          <p:cNvPr id="164" name="Google Shape;164;p1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rgbClr val="000000"/>
              </a:buClr>
              <a:buSzPts val="2200"/>
              <a:buFont typeface="Patrick Hand"/>
              <a:buChar char="❏"/>
            </a:pPr>
            <a:r>
              <a:rPr lang="en" sz="2200">
                <a:solidFill>
                  <a:srgbClr val="000000"/>
                </a:solidFill>
                <a:latin typeface="Patrick Hand"/>
                <a:ea typeface="Patrick Hand"/>
                <a:cs typeface="Patrick Hand"/>
                <a:sym typeface="Patrick Hand"/>
              </a:rPr>
              <a:t>Students should bring their own water bottles daily</a:t>
            </a:r>
            <a:endParaRPr sz="2200">
              <a:solidFill>
                <a:srgbClr val="000000"/>
              </a:solidFill>
              <a:latin typeface="Patrick Hand"/>
              <a:ea typeface="Patrick Hand"/>
              <a:cs typeface="Patrick Hand"/>
              <a:sym typeface="Patrick Hand"/>
            </a:endParaRPr>
          </a:p>
          <a:p>
            <a:pPr marL="457200" lvl="0" indent="0" algn="l" rtl="0">
              <a:lnSpc>
                <a:spcPct val="115000"/>
              </a:lnSpc>
              <a:spcBef>
                <a:spcPts val="0"/>
              </a:spcBef>
              <a:spcAft>
                <a:spcPts val="0"/>
              </a:spcAft>
              <a:buNone/>
            </a:pPr>
            <a:endParaRPr sz="2200">
              <a:solidFill>
                <a:srgbClr val="000000"/>
              </a:solidFill>
              <a:latin typeface="Patrick Hand"/>
              <a:ea typeface="Patrick Hand"/>
              <a:cs typeface="Patrick Hand"/>
              <a:sym typeface="Patrick Hand"/>
            </a:endParaRPr>
          </a:p>
          <a:p>
            <a:pPr marL="457200" lvl="0" indent="-368300" algn="l" rtl="0">
              <a:lnSpc>
                <a:spcPct val="115000"/>
              </a:lnSpc>
              <a:spcBef>
                <a:spcPts val="0"/>
              </a:spcBef>
              <a:spcAft>
                <a:spcPts val="0"/>
              </a:spcAft>
              <a:buClr>
                <a:srgbClr val="000000"/>
              </a:buClr>
              <a:buSzPts val="2200"/>
              <a:buFont typeface="Patrick Hand"/>
              <a:buChar char="❏"/>
            </a:pPr>
            <a:r>
              <a:rPr lang="en" sz="2200">
                <a:solidFill>
                  <a:srgbClr val="000000"/>
                </a:solidFill>
                <a:latin typeface="Patrick Hand"/>
                <a:ea typeface="Patrick Hand"/>
                <a:cs typeface="Patrick Hand"/>
                <a:sym typeface="Patrick Hand"/>
              </a:rPr>
              <a:t>They will be allowed to keep these with them at their desks</a:t>
            </a:r>
            <a:endParaRPr sz="2200">
              <a:solidFill>
                <a:srgbClr val="000000"/>
              </a:solidFill>
              <a:latin typeface="Patrick Hand"/>
              <a:ea typeface="Patrick Hand"/>
              <a:cs typeface="Patrick Hand"/>
              <a:sym typeface="Patrick Hand"/>
            </a:endParaRPr>
          </a:p>
          <a:p>
            <a:pPr marL="457200" lvl="0" indent="0" algn="l" rtl="0">
              <a:lnSpc>
                <a:spcPct val="115000"/>
              </a:lnSpc>
              <a:spcBef>
                <a:spcPts val="0"/>
              </a:spcBef>
              <a:spcAft>
                <a:spcPts val="0"/>
              </a:spcAft>
              <a:buNone/>
            </a:pPr>
            <a:endParaRPr sz="2200">
              <a:solidFill>
                <a:srgbClr val="000000"/>
              </a:solidFill>
              <a:latin typeface="Patrick Hand"/>
              <a:ea typeface="Patrick Hand"/>
              <a:cs typeface="Patrick Hand"/>
              <a:sym typeface="Patrick Hand"/>
            </a:endParaRPr>
          </a:p>
          <a:p>
            <a:pPr marL="457200" lvl="0" indent="-368300" algn="l" rtl="0">
              <a:lnSpc>
                <a:spcPct val="115000"/>
              </a:lnSpc>
              <a:spcBef>
                <a:spcPts val="0"/>
              </a:spcBef>
              <a:spcAft>
                <a:spcPts val="0"/>
              </a:spcAft>
              <a:buClr>
                <a:srgbClr val="000000"/>
              </a:buClr>
              <a:buSzPts val="2200"/>
              <a:buFont typeface="Patrick Hand"/>
              <a:buChar char="❏"/>
            </a:pPr>
            <a:r>
              <a:rPr lang="en" sz="2200">
                <a:solidFill>
                  <a:srgbClr val="000000"/>
                </a:solidFill>
                <a:latin typeface="Patrick Hand"/>
                <a:ea typeface="Patrick Hand"/>
                <a:cs typeface="Patrick Hand"/>
                <a:sym typeface="Patrick Hand"/>
              </a:rPr>
              <a:t>Students are responsible for their water bottle during transitional periods</a:t>
            </a:r>
            <a:endParaRPr sz="2200">
              <a:solidFill>
                <a:srgbClr val="000000"/>
              </a:solidFill>
              <a:latin typeface="Patrick Hand"/>
              <a:ea typeface="Patrick Hand"/>
              <a:cs typeface="Patrick Hand"/>
              <a:sym typeface="Patrick Hand"/>
            </a:endParaRPr>
          </a:p>
          <a:p>
            <a:pPr marL="457200" lvl="0" indent="0" algn="l" rtl="0">
              <a:lnSpc>
                <a:spcPct val="115000"/>
              </a:lnSpc>
              <a:spcBef>
                <a:spcPts val="0"/>
              </a:spcBef>
              <a:spcAft>
                <a:spcPts val="0"/>
              </a:spcAft>
              <a:buNone/>
            </a:pPr>
            <a:endParaRPr sz="2200">
              <a:solidFill>
                <a:srgbClr val="000000"/>
              </a:solidFill>
              <a:latin typeface="Patrick Hand"/>
              <a:ea typeface="Patrick Hand"/>
              <a:cs typeface="Patrick Hand"/>
              <a:sym typeface="Patrick Hand"/>
            </a:endParaRPr>
          </a:p>
          <a:p>
            <a:pPr marL="457200" lvl="0" indent="-368300" algn="l" rtl="0">
              <a:lnSpc>
                <a:spcPct val="115000"/>
              </a:lnSpc>
              <a:spcBef>
                <a:spcPts val="0"/>
              </a:spcBef>
              <a:spcAft>
                <a:spcPts val="0"/>
              </a:spcAft>
              <a:buClr>
                <a:srgbClr val="000000"/>
              </a:buClr>
              <a:buSzPts val="2200"/>
              <a:buFont typeface="Patrick Hand"/>
              <a:buChar char="❏"/>
            </a:pPr>
            <a:r>
              <a:rPr lang="en" sz="2200">
                <a:solidFill>
                  <a:srgbClr val="000000"/>
                </a:solidFill>
                <a:latin typeface="Patrick Hand"/>
                <a:ea typeface="Patrick Hand"/>
                <a:cs typeface="Patrick Hand"/>
                <a:sym typeface="Patrick Hand"/>
              </a:rPr>
              <a:t>Containers with screw on tops are encouraged </a:t>
            </a:r>
            <a:endParaRPr/>
          </a:p>
        </p:txBody>
      </p:sp>
      <p:pic>
        <p:nvPicPr>
          <p:cNvPr id="165" name="Google Shape;165;p11"/>
          <p:cNvPicPr preferRelativeResize="0"/>
          <p:nvPr/>
        </p:nvPicPr>
        <p:blipFill rotWithShape="1">
          <a:blip r:embed="rId3">
            <a:alphaModFix/>
          </a:blip>
          <a:srcRect/>
          <a:stretch/>
        </p:blipFill>
        <p:spPr>
          <a:xfrm rot="836289">
            <a:off x="4997679" y="3546861"/>
            <a:ext cx="1528279" cy="1528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Classroom Information</a:t>
            </a:r>
            <a:endParaRPr>
              <a:latin typeface="Patrick Hand"/>
              <a:ea typeface="Patrick Hand"/>
              <a:cs typeface="Patrick Hand"/>
              <a:sym typeface="Patrick Hand"/>
            </a:endParaRPr>
          </a:p>
        </p:txBody>
      </p:sp>
      <p:sp>
        <p:nvSpPr>
          <p:cNvPr id="171" name="Google Shape;171;p12"/>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342900">
              <a:buFont typeface="Noto Sans Symbols"/>
              <a:buChar char="❑"/>
            </a:pPr>
            <a:r>
              <a:rPr lang="en" sz="2000" dirty="0">
                <a:solidFill>
                  <a:srgbClr val="000000"/>
                </a:solidFill>
                <a:latin typeface="Patrick Hand"/>
                <a:ea typeface="Patrick Hand"/>
                <a:cs typeface="Patrick Hand"/>
                <a:sym typeface="Patrick Hand"/>
              </a:rPr>
              <a:t>Your child will be changing classes this year: </a:t>
            </a:r>
            <a:endParaRPr sz="2000">
              <a:solidFill>
                <a:srgbClr val="000000"/>
              </a:solidFill>
              <a:latin typeface="Patrick Hand"/>
              <a:ea typeface="Patrick Hand"/>
              <a:cs typeface="Patrick Hand"/>
              <a:sym typeface="Patrick Hand"/>
            </a:endParaRPr>
          </a:p>
          <a:p>
            <a:pPr marL="914400" lvl="1" indent="-342900" algn="l" rtl="0">
              <a:spcBef>
                <a:spcPts val="0"/>
              </a:spcBef>
              <a:spcAft>
                <a:spcPts val="0"/>
              </a:spcAft>
              <a:buSzPts val="1800"/>
              <a:buFont typeface="Noto Sans Symbols"/>
              <a:buChar char="○"/>
            </a:pPr>
            <a:r>
              <a:rPr lang="en" sz="2000" dirty="0">
                <a:solidFill>
                  <a:srgbClr val="000000"/>
                </a:solidFill>
                <a:latin typeface="Patrick Hand"/>
                <a:ea typeface="Patrick Hand"/>
                <a:cs typeface="Patrick Hand"/>
                <a:sym typeface="Patrick Hand"/>
              </a:rPr>
              <a:t>Reading and Language Arts - Mrs. Douglas.</a:t>
            </a:r>
            <a:endParaRPr sz="1800" dirty="0"/>
          </a:p>
          <a:p>
            <a:pPr lvl="1" indent="-342900">
              <a:buSzPts val="1800"/>
              <a:buFont typeface="Noto Sans Symbols"/>
              <a:buChar char="○"/>
            </a:pPr>
            <a:r>
              <a:rPr lang="en" sz="2000" dirty="0">
                <a:solidFill>
                  <a:srgbClr val="000000"/>
                </a:solidFill>
                <a:latin typeface="Patrick Hand"/>
                <a:ea typeface="Patrick Hand"/>
                <a:cs typeface="Patrick Hand"/>
                <a:sym typeface="Patrick Hand"/>
              </a:rPr>
              <a:t>Math, Science, and Alabama History- Mrs. Dunkerson</a:t>
            </a:r>
            <a:endParaRPr sz="2000" dirty="0">
              <a:solidFill>
                <a:srgbClr val="000000"/>
              </a:solidFill>
              <a:latin typeface="Patrick Hand"/>
              <a:ea typeface="Patrick Hand"/>
              <a:cs typeface="Patrick Hand"/>
              <a:sym typeface="Patrick Hand"/>
            </a:endParaRPr>
          </a:p>
          <a:p>
            <a:pPr marL="457200" lvl="0" indent="0" algn="l" rtl="0">
              <a:lnSpc>
                <a:spcPct val="115000"/>
              </a:lnSpc>
              <a:spcBef>
                <a:spcPts val="1200"/>
              </a:spcBef>
              <a:spcAft>
                <a:spcPts val="0"/>
              </a:spcAft>
              <a:buNone/>
            </a:pPr>
            <a:endParaRPr sz="2000">
              <a:solidFill>
                <a:srgbClr val="000000"/>
              </a:solidFill>
              <a:latin typeface="Patrick Hand"/>
              <a:ea typeface="Patrick Hand"/>
              <a:cs typeface="Patrick Hand"/>
              <a:sym typeface="Patrick Hand"/>
            </a:endParaRPr>
          </a:p>
          <a:p>
            <a:pPr marL="342900">
              <a:buClr>
                <a:schemeClr val="dk2"/>
              </a:buClr>
              <a:buFont typeface="Noto Sans Symbols"/>
              <a:buChar char="❑"/>
            </a:pPr>
            <a:r>
              <a:rPr lang="en" sz="2000" dirty="0">
                <a:solidFill>
                  <a:schemeClr val="dk2"/>
                </a:solidFill>
                <a:latin typeface="Patrick Hand"/>
                <a:ea typeface="Patrick Hand"/>
                <a:cs typeface="Patrick Hand"/>
                <a:sym typeface="Patrick Hand"/>
              </a:rPr>
              <a:t>Your child will take all supplies with him/her to their 2nd block classroom. </a:t>
            </a:r>
            <a:endParaRPr>
              <a:solidFill>
                <a:schemeClr val="dk2"/>
              </a:solidFill>
            </a:endParaRPr>
          </a:p>
          <a:p>
            <a:pPr marL="45720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sz="2000">
              <a:latin typeface="Patrick Hand"/>
              <a:ea typeface="Patrick Hand"/>
              <a:cs typeface="Patrick Hand"/>
              <a:sym typeface="Patrick Hand"/>
            </a:endParaRPr>
          </a:p>
          <a:p>
            <a:pPr marL="0" indent="0">
              <a:spcBef>
                <a:spcPts val="1600"/>
              </a:spcBef>
              <a:spcAft>
                <a:spcPts val="1600"/>
              </a:spcAft>
              <a:buNone/>
            </a:pPr>
            <a:endParaRPr/>
          </a:p>
        </p:txBody>
      </p:sp>
      <p:pic>
        <p:nvPicPr>
          <p:cNvPr id="172" name="Google Shape;172;p12"/>
          <p:cNvPicPr preferRelativeResize="0"/>
          <p:nvPr/>
        </p:nvPicPr>
        <p:blipFill rotWithShape="1">
          <a:blip r:embed="rId3">
            <a:alphaModFix/>
          </a:blip>
          <a:srcRect/>
          <a:stretch/>
        </p:blipFill>
        <p:spPr>
          <a:xfrm>
            <a:off x="6705600" y="3501760"/>
            <a:ext cx="1858494" cy="12019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34b1b589cc_0_1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550">
                <a:latin typeface="Patrick Hand"/>
                <a:ea typeface="Patrick Hand"/>
                <a:cs typeface="Patrick Hand"/>
                <a:sym typeface="Patrick Hand"/>
              </a:rPr>
              <a:t>Homework</a:t>
            </a:r>
            <a:r>
              <a:rPr lang="en"/>
              <a:t>	</a:t>
            </a:r>
            <a:endParaRPr/>
          </a:p>
        </p:txBody>
      </p:sp>
      <p:sp>
        <p:nvSpPr>
          <p:cNvPr id="178" name="Google Shape;178;g134b1b589cc_0_12"/>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Font typeface="Patrick Hand"/>
              <a:buChar char="❏"/>
            </a:pPr>
            <a:r>
              <a:rPr lang="en" sz="2600" dirty="0">
                <a:latin typeface="Patrick Hand"/>
                <a:ea typeface="Patrick Hand"/>
                <a:cs typeface="Patrick Hand"/>
                <a:sym typeface="Patrick Hand"/>
              </a:rPr>
              <a:t>Planners:</a:t>
            </a:r>
            <a:endParaRPr sz="2600">
              <a:latin typeface="Patrick Hand"/>
              <a:ea typeface="Patrick Hand"/>
              <a:cs typeface="Patrick Hand"/>
              <a:sym typeface="Patrick Hand"/>
            </a:endParaRPr>
          </a:p>
          <a:p>
            <a:pPr marL="914400" lvl="1" indent="-393700" algn="l" rtl="0">
              <a:spcBef>
                <a:spcPts val="0"/>
              </a:spcBef>
              <a:spcAft>
                <a:spcPts val="0"/>
              </a:spcAft>
              <a:buSzPts val="2600"/>
              <a:buFont typeface="Patrick Hand"/>
              <a:buChar char="❏"/>
            </a:pPr>
            <a:r>
              <a:rPr lang="en" sz="2600" dirty="0">
                <a:latin typeface="Patrick Hand"/>
                <a:ea typeface="Patrick Hand"/>
                <a:cs typeface="Patrick Hand"/>
                <a:sym typeface="Patrick Hand"/>
              </a:rPr>
              <a:t>Overview</a:t>
            </a:r>
            <a:endParaRPr sz="2600">
              <a:latin typeface="Patrick Hand"/>
              <a:ea typeface="Patrick Hand"/>
              <a:cs typeface="Patrick Hand"/>
              <a:sym typeface="Patrick Hand"/>
            </a:endParaRPr>
          </a:p>
          <a:p>
            <a:pPr marL="914400" lvl="1" indent="-393700" algn="l" rtl="0">
              <a:spcBef>
                <a:spcPts val="0"/>
              </a:spcBef>
              <a:spcAft>
                <a:spcPts val="0"/>
              </a:spcAft>
              <a:buSzPts val="2600"/>
              <a:buFont typeface="Patrick Hand"/>
              <a:buChar char="❏"/>
            </a:pPr>
            <a:r>
              <a:rPr lang="en" sz="2600" dirty="0">
                <a:latin typeface="Patrick Hand"/>
                <a:ea typeface="Patrick Hand"/>
                <a:cs typeface="Patrick Hand"/>
                <a:sym typeface="Patrick Hand"/>
              </a:rPr>
              <a:t>Student responsibility aspect</a:t>
            </a:r>
          </a:p>
          <a:p>
            <a:pPr lvl="1" indent="-393700">
              <a:lnSpc>
                <a:spcPct val="114999"/>
              </a:lnSpc>
              <a:buSzPts val="2600"/>
              <a:buFont typeface="Patrick Hand"/>
              <a:buChar char="❏"/>
            </a:pPr>
            <a:r>
              <a:rPr lang="en" sz="2600">
                <a:latin typeface="Patrick Hand"/>
                <a:ea typeface="Patrick Hand"/>
                <a:cs typeface="Patrick Hand"/>
              </a:rPr>
              <a:t>Homework Packets (Reading)- will be given out each Thursday.</a:t>
            </a:r>
            <a:endParaRPr lang="en" sz="2600" dirty="0">
              <a:latin typeface="Patrick Hand"/>
              <a:ea typeface="Patrick Hand"/>
              <a:cs typeface="Patrick Hand"/>
            </a:endParaRPr>
          </a:p>
          <a:p>
            <a:pPr marL="520700" lvl="1" indent="0">
              <a:lnSpc>
                <a:spcPct val="114999"/>
              </a:lnSpc>
              <a:buSzPts val="2600"/>
              <a:buNone/>
            </a:pPr>
            <a:r>
              <a:rPr lang="en" sz="2600" dirty="0">
                <a:latin typeface="Patrick Hand"/>
                <a:ea typeface="Patrick Hand"/>
                <a:cs typeface="Patrick Hand"/>
              </a:rPr>
              <a:t>      They are due the following Thursday each week. Each day late </a:t>
            </a:r>
          </a:p>
          <a:p>
            <a:pPr marL="520700" lvl="1" indent="0">
              <a:lnSpc>
                <a:spcPct val="114999"/>
              </a:lnSpc>
              <a:buSzPts val="2600"/>
              <a:buNone/>
            </a:pPr>
            <a:r>
              <a:rPr lang="en" sz="2600" dirty="0">
                <a:latin typeface="Patrick Hand"/>
                <a:ea typeface="Patrick Hand"/>
                <a:cs typeface="Patrick Hand"/>
              </a:rPr>
              <a:t>       Is –10 Points. They are GRADED each week.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Forms</a:t>
            </a:r>
            <a:endParaRPr>
              <a:latin typeface="Patrick Hand"/>
              <a:ea typeface="Patrick Hand"/>
              <a:cs typeface="Patrick Hand"/>
              <a:sym typeface="Patrick Hand"/>
            </a:endParaRPr>
          </a:p>
        </p:txBody>
      </p:sp>
      <p:sp>
        <p:nvSpPr>
          <p:cNvPr id="184" name="Google Shape;184;p15"/>
          <p:cNvSpPr txBox="1">
            <a:spLocks noGrp="1"/>
          </p:cNvSpPr>
          <p:nvPr>
            <p:ph type="body" idx="1"/>
          </p:nvPr>
        </p:nvSpPr>
        <p:spPr>
          <a:xfrm>
            <a:off x="311700" y="1253399"/>
            <a:ext cx="8520600" cy="369322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100" dirty="0">
                <a:solidFill>
                  <a:srgbClr val="000000"/>
                </a:solidFill>
                <a:latin typeface="Patrick Hand"/>
                <a:ea typeface="Patrick Hand"/>
                <a:cs typeface="Patrick Hand"/>
                <a:sym typeface="Patrick Hand"/>
              </a:rPr>
              <a:t>Please ensure the following forms are signed and returned by, </a:t>
            </a:r>
            <a:r>
              <a:rPr lang="en" sz="2100" dirty="0">
                <a:solidFill>
                  <a:srgbClr val="000000"/>
                </a:solidFill>
                <a:highlight>
                  <a:srgbClr val="FFFF00"/>
                </a:highlight>
                <a:latin typeface="Patrick Hand"/>
                <a:ea typeface="Patrick Hand"/>
                <a:cs typeface="Patrick Hand"/>
                <a:sym typeface="Patrick Hand"/>
              </a:rPr>
              <a:t>Friday, August 9:</a:t>
            </a:r>
            <a:endParaRPr lang="en-US" sz="2100" dirty="0">
              <a:solidFill>
                <a:srgbClr val="000000"/>
              </a:solidFill>
              <a:highlight>
                <a:srgbClr val="FFFF00"/>
              </a:highlight>
              <a:latin typeface="Patrick Hand"/>
              <a:ea typeface="Patrick Hand"/>
              <a:cs typeface="Patrick Hand"/>
            </a:endParaRPr>
          </a:p>
          <a:p>
            <a:pPr marL="914400" lvl="0" indent="-355600" algn="l" rtl="0">
              <a:lnSpc>
                <a:spcPct val="115000"/>
              </a:lnSpc>
              <a:spcBef>
                <a:spcPts val="0"/>
              </a:spcBef>
              <a:spcAft>
                <a:spcPts val="0"/>
              </a:spcAft>
              <a:buClr>
                <a:srgbClr val="000000"/>
              </a:buClr>
              <a:buSzPts val="2000"/>
              <a:buFont typeface="Patrick Hand"/>
              <a:buChar char="❏"/>
            </a:pPr>
            <a:r>
              <a:rPr lang="en" sz="2000" dirty="0">
                <a:solidFill>
                  <a:srgbClr val="000000"/>
                </a:solidFill>
                <a:highlight>
                  <a:srgbClr val="FFFFFF"/>
                </a:highlight>
                <a:latin typeface="Patrick Hand"/>
                <a:ea typeface="Patrick Hand"/>
                <a:cs typeface="Patrick Hand"/>
                <a:sym typeface="Patrick Hand"/>
              </a:rPr>
              <a:t>White Emergency Card</a:t>
            </a:r>
            <a:endParaRPr sz="2000" dirty="0">
              <a:solidFill>
                <a:srgbClr val="000000"/>
              </a:solidFill>
              <a:highlight>
                <a:srgbClr val="FFFFFF"/>
              </a:highlight>
              <a:latin typeface="Patrick Hand"/>
              <a:ea typeface="Patrick Hand"/>
              <a:cs typeface="Patrick Hand"/>
            </a:endParaRPr>
          </a:p>
          <a:p>
            <a:pPr marL="914400" lvl="0" indent="-355600" algn="l" rtl="0">
              <a:lnSpc>
                <a:spcPct val="115000"/>
              </a:lnSpc>
              <a:spcBef>
                <a:spcPts val="0"/>
              </a:spcBef>
              <a:spcAft>
                <a:spcPts val="0"/>
              </a:spcAft>
              <a:buClr>
                <a:srgbClr val="000000"/>
              </a:buClr>
              <a:buSzPts val="2000"/>
              <a:buFont typeface="Patrick Hand"/>
              <a:buChar char="❏"/>
            </a:pPr>
            <a:r>
              <a:rPr lang="en" sz="2000" dirty="0">
                <a:solidFill>
                  <a:srgbClr val="000000"/>
                </a:solidFill>
                <a:highlight>
                  <a:srgbClr val="FFFFFF"/>
                </a:highlight>
                <a:latin typeface="Patrick Hand"/>
                <a:ea typeface="Patrick Hand"/>
                <a:cs typeface="Patrick Hand"/>
                <a:sym typeface="Patrick Hand"/>
              </a:rPr>
              <a:t>Photo/Video Form (Autauga Co Handbook)</a:t>
            </a:r>
            <a:endParaRPr sz="2000" dirty="0">
              <a:solidFill>
                <a:srgbClr val="000000"/>
              </a:solidFill>
              <a:highlight>
                <a:srgbClr val="FFFFFF"/>
              </a:highlight>
              <a:latin typeface="Patrick Hand"/>
              <a:ea typeface="Patrick Hand"/>
              <a:cs typeface="Patrick Hand"/>
              <a:sym typeface="Patrick Hand"/>
            </a:endParaRPr>
          </a:p>
          <a:p>
            <a:pPr marL="914400" indent="-355600">
              <a:lnSpc>
                <a:spcPct val="114999"/>
              </a:lnSpc>
              <a:buClr>
                <a:srgbClr val="000000"/>
              </a:buClr>
              <a:buSzPts val="2000"/>
              <a:buFont typeface="Patrick Hand"/>
              <a:buChar char="❏"/>
            </a:pPr>
            <a:r>
              <a:rPr lang="en" sz="2000" dirty="0">
                <a:solidFill>
                  <a:srgbClr val="000000"/>
                </a:solidFill>
                <a:highlight>
                  <a:srgbClr val="FFFFFF"/>
                </a:highlight>
                <a:latin typeface="Patrick Hand"/>
              </a:rPr>
              <a:t>Student Information </a:t>
            </a:r>
            <a:r>
              <a:rPr lang="en" sz="2000" dirty="0" smtClean="0">
                <a:solidFill>
                  <a:srgbClr val="000000"/>
                </a:solidFill>
                <a:highlight>
                  <a:srgbClr val="FFFFFF"/>
                </a:highlight>
                <a:latin typeface="Patrick Hand"/>
              </a:rPr>
              <a:t>Sheet</a:t>
            </a:r>
          </a:p>
          <a:p>
            <a:pPr marL="914400" indent="-355600">
              <a:lnSpc>
                <a:spcPct val="114999"/>
              </a:lnSpc>
              <a:buClr>
                <a:srgbClr val="000000"/>
              </a:buClr>
              <a:buSzPts val="2000"/>
              <a:buFont typeface="Patrick Hand"/>
              <a:buChar char="❏"/>
            </a:pPr>
            <a:r>
              <a:rPr lang="en" sz="2000" dirty="0" smtClean="0">
                <a:solidFill>
                  <a:srgbClr val="000000"/>
                </a:solidFill>
                <a:highlight>
                  <a:srgbClr val="FFFFFF"/>
                </a:highlight>
                <a:latin typeface="Patrick Hand"/>
              </a:rPr>
              <a:t>Starbase Permission Slip</a:t>
            </a:r>
            <a:endParaRPr lang="en" sz="2000" dirty="0">
              <a:solidFill>
                <a:srgbClr val="000000"/>
              </a:solidFill>
              <a:highlight>
                <a:srgbClr val="FFFFFF"/>
              </a:highlight>
              <a:latin typeface="Patrick Hand"/>
            </a:endParaRPr>
          </a:p>
          <a:p>
            <a:pPr marL="914400" indent="0">
              <a:spcBef>
                <a:spcPts val="1000"/>
              </a:spcBef>
              <a:spcAft>
                <a:spcPts val="1600"/>
              </a:spcAft>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Forms (Cont’d.)</a:t>
            </a:r>
            <a:endParaRPr>
              <a:latin typeface="Patrick Hand"/>
              <a:ea typeface="Patrick Hand"/>
              <a:cs typeface="Patrick Hand"/>
              <a:sym typeface="Patrick Hand"/>
            </a:endParaRPr>
          </a:p>
        </p:txBody>
      </p:sp>
      <p:sp>
        <p:nvSpPr>
          <p:cNvPr id="190" name="Google Shape;190;p16"/>
          <p:cNvSpPr txBox="1">
            <a:spLocks noGrp="1"/>
          </p:cNvSpPr>
          <p:nvPr>
            <p:ph type="body" idx="1"/>
          </p:nvPr>
        </p:nvSpPr>
        <p:spPr>
          <a:xfrm>
            <a:off x="311700" y="1228675"/>
            <a:ext cx="3647741" cy="33402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oto Sans Symbols"/>
              <a:buChar char="❑"/>
            </a:pPr>
            <a:r>
              <a:rPr lang="en" dirty="0">
                <a:solidFill>
                  <a:schemeClr val="accent1"/>
                </a:solidFill>
                <a:latin typeface="Patrick Hand"/>
                <a:ea typeface="Patrick Hand"/>
                <a:cs typeface="Patrick Hand"/>
                <a:sym typeface="Patrick Hand"/>
              </a:rPr>
              <a:t>Please fill out and leave the student information sheet that was provided </a:t>
            </a:r>
            <a:r>
              <a:rPr lang="en" dirty="0" smtClean="0">
                <a:solidFill>
                  <a:schemeClr val="accent1"/>
                </a:solidFill>
                <a:latin typeface="Patrick Hand"/>
                <a:ea typeface="Patrick Hand"/>
                <a:cs typeface="Patrick Hand"/>
                <a:sym typeface="Patrick Hand"/>
              </a:rPr>
              <a:t>today.</a:t>
            </a:r>
            <a:endParaRPr dirty="0">
              <a:solidFill>
                <a:schemeClr val="accent1"/>
              </a:solidFill>
            </a:endParaRPr>
          </a:p>
          <a:p>
            <a:pPr marL="457200" lvl="0" indent="-228600" algn="l" rtl="0">
              <a:lnSpc>
                <a:spcPct val="115000"/>
              </a:lnSpc>
              <a:spcBef>
                <a:spcPts val="0"/>
              </a:spcBef>
              <a:spcAft>
                <a:spcPts val="0"/>
              </a:spcAft>
              <a:buSzPts val="1800"/>
              <a:buFont typeface="Noto Sans Symbols"/>
              <a:buNone/>
            </a:pPr>
            <a:endParaRPr dirty="0">
              <a:solidFill>
                <a:schemeClr val="accent1"/>
              </a:solidFill>
              <a:latin typeface="Patrick Hand"/>
              <a:ea typeface="Patrick Hand"/>
              <a:cs typeface="Patrick Hand"/>
              <a:sym typeface="Patrick Hand"/>
            </a:endParaRPr>
          </a:p>
          <a:p>
            <a:pPr>
              <a:buFont typeface="Noto Sans Symbols"/>
              <a:buChar char="❑"/>
            </a:pPr>
            <a:r>
              <a:rPr lang="en" dirty="0">
                <a:solidFill>
                  <a:schemeClr val="accent1"/>
                </a:solidFill>
                <a:latin typeface="Patrick Hand"/>
                <a:ea typeface="Patrick Hand"/>
                <a:cs typeface="Patrick Hand"/>
                <a:sym typeface="Patrick Hand"/>
              </a:rPr>
              <a:t>We must know how your child will be getting to and from school If transportation changes we must be notified! Please write a note or send a message in Parent Square to </a:t>
            </a:r>
            <a:r>
              <a:rPr lang="en" dirty="0" smtClean="0">
                <a:solidFill>
                  <a:schemeClr val="accent1"/>
                </a:solidFill>
                <a:latin typeface="Patrick Hand"/>
                <a:ea typeface="Patrick Hand"/>
                <a:cs typeface="Patrick Hand"/>
                <a:sym typeface="Patrick Hand"/>
              </a:rPr>
              <a:t>their </a:t>
            </a:r>
            <a:r>
              <a:rPr lang="en" dirty="0">
                <a:solidFill>
                  <a:schemeClr val="accent1"/>
                </a:solidFill>
                <a:latin typeface="Patrick Hand"/>
                <a:ea typeface="Patrick Hand"/>
                <a:cs typeface="Patrick Hand"/>
                <a:sym typeface="Patrick Hand"/>
              </a:rPr>
              <a:t>afternoon teacher.</a:t>
            </a:r>
            <a:endParaRPr dirty="0">
              <a:solidFill>
                <a:schemeClr val="accent1"/>
              </a:solidFill>
              <a:latin typeface="Patrick Hand"/>
              <a:ea typeface="Patrick Hand"/>
              <a:cs typeface="Patrick Hand"/>
              <a:sym typeface="Patrick Hand"/>
            </a:endParaRPr>
          </a:p>
        </p:txBody>
      </p:sp>
      <p:pic>
        <p:nvPicPr>
          <p:cNvPr id="191" name="Google Shape;191;p16" descr="Urban transport: is flat rate the future? – Enrique Dans – Medium"/>
          <p:cNvPicPr preferRelativeResize="0"/>
          <p:nvPr/>
        </p:nvPicPr>
        <p:blipFill rotWithShape="1">
          <a:blip r:embed="rId3">
            <a:alphaModFix/>
          </a:blip>
          <a:srcRect/>
          <a:stretch/>
        </p:blipFill>
        <p:spPr>
          <a:xfrm>
            <a:off x="4572000" y="508524"/>
            <a:ext cx="4048125" cy="428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Classroom Locations</a:t>
            </a:r>
            <a:endParaRPr>
              <a:latin typeface="Patrick Hand"/>
              <a:ea typeface="Patrick Hand"/>
              <a:cs typeface="Patrick Hand"/>
              <a:sym typeface="Patrick Hand"/>
            </a:endParaRPr>
          </a:p>
        </p:txBody>
      </p:sp>
      <p:sp>
        <p:nvSpPr>
          <p:cNvPr id="197" name="Google Shape;197;p17"/>
          <p:cNvSpPr txBox="1">
            <a:spLocks noGrp="1"/>
          </p:cNvSpPr>
          <p:nvPr>
            <p:ph type="body" idx="1"/>
          </p:nvPr>
        </p:nvSpPr>
        <p:spPr>
          <a:xfrm>
            <a:off x="311700" y="1152375"/>
            <a:ext cx="8520600" cy="3794100"/>
          </a:xfrm>
          <a:prstGeom prst="rect">
            <a:avLst/>
          </a:prstGeom>
          <a:noFill/>
          <a:ln>
            <a:noFill/>
          </a:ln>
        </p:spPr>
        <p:txBody>
          <a:bodyPr spcFirstLastPara="1" wrap="square" lIns="91425" tIns="91425" rIns="91425" bIns="91425" anchor="t" anchorCtr="0">
            <a:noAutofit/>
          </a:bodyPr>
          <a:lstStyle/>
          <a:p>
            <a:pPr marL="914400" indent="-387350">
              <a:lnSpc>
                <a:spcPct val="100000"/>
              </a:lnSpc>
              <a:buClr>
                <a:srgbClr val="434343"/>
              </a:buClr>
              <a:buSzPts val="2500"/>
              <a:buFont typeface="Patrick Hand"/>
              <a:buChar char="❏"/>
            </a:pPr>
            <a:r>
              <a:rPr lang="en" sz="2500" dirty="0">
                <a:solidFill>
                  <a:srgbClr val="000000"/>
                </a:solidFill>
                <a:latin typeface="Patrick Hand"/>
                <a:ea typeface="Patrick Hand"/>
                <a:cs typeface="Patrick Hand"/>
                <a:sym typeface="Patrick Hand"/>
              </a:rPr>
              <a:t>Mrs. Douglas and </a:t>
            </a:r>
            <a:r>
              <a:rPr lang="en" sz="2500" dirty="0" err="1">
                <a:solidFill>
                  <a:srgbClr val="000000"/>
                </a:solidFill>
                <a:latin typeface="Patrick Hand"/>
                <a:ea typeface="Patrick Hand"/>
                <a:cs typeface="Patrick Hand"/>
                <a:sym typeface="Patrick Hand"/>
              </a:rPr>
              <a:t>Mrs</a:t>
            </a:r>
            <a:r>
              <a:rPr lang="en" sz="2500" dirty="0">
                <a:solidFill>
                  <a:srgbClr val="000000"/>
                </a:solidFill>
                <a:latin typeface="Patrick Hand"/>
                <a:ea typeface="Patrick Hand"/>
                <a:cs typeface="Patrick Hand"/>
                <a:sym typeface="Patrick Hand"/>
              </a:rPr>
              <a:t> Dunkerson’s rooms are located on the purple hall. </a:t>
            </a:r>
            <a:endParaRPr/>
          </a:p>
          <a:p>
            <a:pPr marL="1371600" lvl="1" indent="-387350">
              <a:lnSpc>
                <a:spcPct val="100000"/>
              </a:lnSpc>
              <a:buClr>
                <a:srgbClr val="434343"/>
              </a:buClr>
              <a:buSzPts val="2500"/>
              <a:buFont typeface="Patrick Hand"/>
              <a:buChar char="❏"/>
            </a:pPr>
            <a:r>
              <a:rPr lang="en" sz="2100" dirty="0">
                <a:solidFill>
                  <a:srgbClr val="000000"/>
                </a:solidFill>
                <a:latin typeface="Patrick Hand"/>
                <a:ea typeface="Patrick Hand"/>
                <a:cs typeface="Patrick Hand"/>
                <a:sym typeface="Patrick Hand"/>
              </a:rPr>
              <a:t>Mrs. Douglas is the first room on the right, room 602</a:t>
            </a:r>
            <a:endParaRPr dirty="0"/>
          </a:p>
          <a:p>
            <a:pPr marL="1371600" lvl="1" indent="-387350">
              <a:lnSpc>
                <a:spcPct val="100000"/>
              </a:lnSpc>
              <a:buClr>
                <a:srgbClr val="434343"/>
              </a:buClr>
              <a:buSzPts val="2500"/>
              <a:buFont typeface="Patrick Hand"/>
              <a:buChar char="❏"/>
            </a:pPr>
            <a:r>
              <a:rPr lang="en" sz="2100" dirty="0">
                <a:solidFill>
                  <a:srgbClr val="000000"/>
                </a:solidFill>
                <a:latin typeface="Patrick Hand"/>
                <a:ea typeface="Patrick Hand"/>
                <a:cs typeface="Patrick Hand"/>
                <a:sym typeface="Patrick Hand"/>
              </a:rPr>
              <a:t>Mrs. Dunkerson is across the hall, room 601.</a:t>
            </a:r>
            <a:endParaRPr dirty="0"/>
          </a:p>
          <a:p>
            <a:pPr marL="527050" lvl="0" indent="0" algn="l" rtl="0">
              <a:lnSpc>
                <a:spcPct val="100000"/>
              </a:lnSpc>
              <a:spcBef>
                <a:spcPts val="0"/>
              </a:spcBef>
              <a:spcAft>
                <a:spcPts val="0"/>
              </a:spcAft>
              <a:buClr>
                <a:srgbClr val="434343"/>
              </a:buClr>
              <a:buSzPts val="2500"/>
              <a:buNone/>
            </a:pPr>
            <a:endParaRPr sz="2500">
              <a:solidFill>
                <a:srgbClr val="000000"/>
              </a:solidFill>
              <a:latin typeface="Patrick Hand"/>
              <a:ea typeface="Patrick Hand"/>
              <a:cs typeface="Patrick Hand"/>
              <a:sym typeface="Patrick Hand"/>
            </a:endParaRPr>
          </a:p>
          <a:p>
            <a:pPr marL="914400" lvl="0" indent="-387350" algn="l" rtl="0">
              <a:lnSpc>
                <a:spcPct val="100000"/>
              </a:lnSpc>
              <a:spcBef>
                <a:spcPts val="0"/>
              </a:spcBef>
              <a:spcAft>
                <a:spcPts val="0"/>
              </a:spcAft>
              <a:buClr>
                <a:srgbClr val="434343"/>
              </a:buClr>
              <a:buSzPts val="2500"/>
              <a:buFont typeface="Patrick Hand"/>
              <a:buChar char="❏"/>
            </a:pPr>
            <a:r>
              <a:rPr lang="en" sz="2500" dirty="0">
                <a:solidFill>
                  <a:srgbClr val="000000"/>
                </a:solidFill>
                <a:latin typeface="Patrick Hand"/>
                <a:ea typeface="Patrick Hand"/>
                <a:cs typeface="Patrick Hand"/>
                <a:sym typeface="Patrick Hand"/>
              </a:rPr>
              <a:t>Look for our classroom hangers located above each door to help you find your way around DPES!</a:t>
            </a:r>
            <a:endParaRPr sz="2500">
              <a:solidFill>
                <a:srgbClr val="434343"/>
              </a:solidFill>
              <a:highlight>
                <a:srgbClr val="FFFFFF"/>
              </a:highlight>
              <a:latin typeface="Patrick Hand"/>
              <a:ea typeface="Patrick Hand"/>
              <a:cs typeface="Patrick Hand"/>
              <a:sym typeface="Patrick Hand"/>
            </a:endParaRPr>
          </a:p>
          <a:p>
            <a:pPr marL="914400" lvl="0" indent="0" algn="l" rtl="0">
              <a:lnSpc>
                <a:spcPct val="115000"/>
              </a:lnSpc>
              <a:spcBef>
                <a:spcPts val="0"/>
              </a:spcBef>
              <a:spcAft>
                <a:spcPts val="1600"/>
              </a:spcAft>
              <a:buSzPts val="1800"/>
              <a:buNone/>
            </a:pPr>
            <a:endParaRPr>
              <a:latin typeface="Patrick Hand"/>
              <a:ea typeface="Patrick Hand"/>
              <a:cs typeface="Patrick Hand"/>
              <a:sym typeface="Patrick Ha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Important Reminders</a:t>
            </a:r>
            <a:endParaRPr>
              <a:latin typeface="Patrick Hand"/>
              <a:ea typeface="Patrick Hand"/>
              <a:cs typeface="Patrick Hand"/>
              <a:sym typeface="Patrick Hand"/>
            </a:endParaRPr>
          </a:p>
        </p:txBody>
      </p:sp>
      <p:sp>
        <p:nvSpPr>
          <p:cNvPr id="203" name="Google Shape;203;p18"/>
          <p:cNvSpPr txBox="1">
            <a:spLocks noGrp="1"/>
          </p:cNvSpPr>
          <p:nvPr>
            <p:ph type="body" idx="1"/>
          </p:nvPr>
        </p:nvSpPr>
        <p:spPr>
          <a:xfrm>
            <a:off x="311700" y="1152375"/>
            <a:ext cx="8520600" cy="379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u="sng" dirty="0">
                <a:solidFill>
                  <a:srgbClr val="000000"/>
                </a:solidFill>
                <a:highlight>
                  <a:schemeClr val="lt1"/>
                </a:highlight>
                <a:latin typeface="Patrick Hand"/>
                <a:ea typeface="Patrick Hand"/>
                <a:cs typeface="Patrick Hand"/>
                <a:sym typeface="Patrick Hand"/>
              </a:rPr>
              <a:t>Weekly Happenings:</a:t>
            </a:r>
            <a:endParaRPr sz="2200" u="sng" dirty="0">
              <a:solidFill>
                <a:srgbClr val="000000"/>
              </a:solidFill>
              <a:highlight>
                <a:schemeClr val="lt1"/>
              </a:highlight>
              <a:latin typeface="Patrick Hand"/>
              <a:ea typeface="Patrick Hand"/>
              <a:cs typeface="Patrick Hand"/>
              <a:sym typeface="Patrick Hand"/>
            </a:endParaRPr>
          </a:p>
          <a:p>
            <a:pPr lvl="0" indent="0" algn="l" rtl="0">
              <a:lnSpc>
                <a:spcPct val="100000"/>
              </a:lnSpc>
              <a:spcBef>
                <a:spcPts val="0"/>
              </a:spcBef>
              <a:spcAft>
                <a:spcPts val="0"/>
              </a:spcAft>
              <a:buNone/>
            </a:pPr>
            <a:endParaRPr lang="en" sz="2200">
              <a:solidFill>
                <a:srgbClr val="000000"/>
              </a:solidFill>
              <a:highlight>
                <a:srgbClr val="01AFD1"/>
              </a:highlight>
              <a:latin typeface="Patrick Hand"/>
              <a:ea typeface="Patrick Hand"/>
              <a:cs typeface="Patrick Hand"/>
            </a:endParaRPr>
          </a:p>
          <a:p>
            <a:pPr indent="-368300">
              <a:lnSpc>
                <a:spcPct val="100000"/>
              </a:lnSpc>
              <a:buClr>
                <a:srgbClr val="000000"/>
              </a:buClr>
              <a:buSzPts val="2200"/>
              <a:buFont typeface="Patrick Hand"/>
              <a:buChar char="❏"/>
            </a:pPr>
            <a:r>
              <a:rPr lang="en" sz="2200" dirty="0">
                <a:solidFill>
                  <a:srgbClr val="000000"/>
                </a:solidFill>
                <a:highlight>
                  <a:schemeClr val="lt1"/>
                </a:highlight>
                <a:latin typeface="Patrick Hand"/>
                <a:ea typeface="Patrick Hand"/>
                <a:cs typeface="Patrick Hand"/>
                <a:sym typeface="Patrick Hand"/>
              </a:rPr>
              <a:t>Weekly information regarding what’s happening in the classroom will be available on our DPES staff webpage.</a:t>
            </a:r>
            <a:endParaRPr sz="2200" dirty="0">
              <a:solidFill>
                <a:srgbClr val="000000"/>
              </a:solidFill>
              <a:highlight>
                <a:schemeClr val="lt1"/>
              </a:highlight>
              <a:latin typeface="Patrick Hand"/>
              <a:ea typeface="Patrick Hand"/>
              <a:cs typeface="Patrick Hand"/>
              <a:sym typeface="Patrick Hand"/>
            </a:endParaRPr>
          </a:p>
          <a:p>
            <a:pPr lvl="1" indent="-368300">
              <a:lnSpc>
                <a:spcPct val="100000"/>
              </a:lnSpc>
              <a:buClr>
                <a:srgbClr val="000000"/>
              </a:buClr>
              <a:buSzPts val="2200"/>
              <a:buFont typeface="Courier New"/>
              <a:buChar char="o"/>
            </a:pPr>
            <a:r>
              <a:rPr lang="en" sz="1800" dirty="0">
                <a:solidFill>
                  <a:srgbClr val="000000"/>
                </a:solidFill>
                <a:highlight>
                  <a:srgbClr val="01AFD1"/>
                </a:highlight>
                <a:latin typeface="Patrick Hand"/>
                <a:ea typeface="Patrick Hand"/>
                <a:cs typeface="Patrick Hand"/>
                <a:hlinkClick r:id="rId3"/>
              </a:rPr>
              <a:t>www.dpeseagles.com</a:t>
            </a:r>
            <a:endParaRPr lang="en" sz="1800" dirty="0">
              <a:solidFill>
                <a:srgbClr val="000000"/>
              </a:solidFill>
              <a:highlight>
                <a:srgbClr val="01AFD1"/>
              </a:highlight>
              <a:latin typeface="Patrick Hand"/>
              <a:ea typeface="Patrick Hand"/>
              <a:cs typeface="Patrick Hand"/>
            </a:endParaRPr>
          </a:p>
          <a:p>
            <a:pPr lvl="1" indent="-368300">
              <a:lnSpc>
                <a:spcPct val="100000"/>
              </a:lnSpc>
              <a:buClr>
                <a:srgbClr val="000000"/>
              </a:buClr>
              <a:buSzPts val="2200"/>
              <a:buFont typeface="Courier New"/>
              <a:buChar char="o"/>
            </a:pPr>
            <a:r>
              <a:rPr lang="en" sz="1800" dirty="0">
                <a:solidFill>
                  <a:srgbClr val="000000"/>
                </a:solidFill>
                <a:highlight>
                  <a:srgbClr val="01AFD1"/>
                </a:highlight>
                <a:latin typeface="Patrick Hand"/>
                <a:ea typeface="Patrick Hand"/>
                <a:cs typeface="Patrick Hand"/>
              </a:rPr>
              <a:t>Click School Staff</a:t>
            </a:r>
          </a:p>
          <a:p>
            <a:pPr lvl="1" indent="-368300">
              <a:lnSpc>
                <a:spcPct val="100000"/>
              </a:lnSpc>
              <a:buClr>
                <a:srgbClr val="000000"/>
              </a:buClr>
              <a:buSzPts val="2200"/>
              <a:buFont typeface="Courier New"/>
              <a:buChar char="o"/>
            </a:pPr>
            <a:r>
              <a:rPr lang="en" sz="1800" dirty="0">
                <a:solidFill>
                  <a:srgbClr val="000000"/>
                </a:solidFill>
                <a:highlight>
                  <a:srgbClr val="01AFD1"/>
                </a:highlight>
                <a:latin typeface="Patrick Hand"/>
                <a:ea typeface="Patrick Hand"/>
                <a:cs typeface="Patrick Hand"/>
              </a:rPr>
              <a:t>Find our names. </a:t>
            </a:r>
          </a:p>
          <a:p>
            <a:pPr indent="-368300">
              <a:lnSpc>
                <a:spcPct val="100000"/>
              </a:lnSpc>
              <a:buClr>
                <a:srgbClr val="000000"/>
              </a:buClr>
              <a:buSzPts val="2200"/>
              <a:buFont typeface="Patrick Hand"/>
              <a:buChar char="❏"/>
            </a:pPr>
            <a:r>
              <a:rPr lang="en" sz="2200" dirty="0">
                <a:solidFill>
                  <a:srgbClr val="000000"/>
                </a:solidFill>
                <a:highlight>
                  <a:srgbClr val="01AFD1"/>
                </a:highlight>
                <a:latin typeface="Patrick Hand"/>
                <a:ea typeface="Patrick Hand"/>
                <a:cs typeface="Patrick Hand"/>
              </a:rPr>
              <a:t>Study resources will be listed on our staff webpage too!</a:t>
            </a:r>
            <a:endParaRPr lang="en" sz="2200" dirty="0">
              <a:solidFill>
                <a:srgbClr val="000000"/>
              </a:solidFill>
              <a:highlight>
                <a:srgbClr val="01AFD1"/>
              </a:highlight>
              <a:latin typeface="Patrick Hand"/>
              <a:ea typeface="Patrick Hand"/>
              <a:cs typeface="Patrick Hand"/>
              <a:sym typeface="Patrick Hand"/>
            </a:endParaRPr>
          </a:p>
          <a:p>
            <a:pPr marL="0" lvl="0" indent="0" algn="l" rtl="0">
              <a:lnSpc>
                <a:spcPct val="115000"/>
              </a:lnSpc>
              <a:spcBef>
                <a:spcPts val="1600"/>
              </a:spcBef>
              <a:spcAft>
                <a:spcPts val="0"/>
              </a:spcAft>
              <a:buSzPts val="1800"/>
              <a:buNone/>
            </a:pPr>
            <a:r>
              <a:rPr lang="en" b="1" dirty="0">
                <a:solidFill>
                  <a:srgbClr val="000000"/>
                </a:solidFill>
                <a:latin typeface="Patrick Hand"/>
                <a:ea typeface="Patrick Hand"/>
                <a:cs typeface="Patrick Hand"/>
                <a:sym typeface="Patrick Hand"/>
              </a:rPr>
              <a:t>*Disclaimer: All posted plans are subject to change.  </a:t>
            </a:r>
            <a:endParaRPr b="1" dirty="0">
              <a:solidFill>
                <a:srgbClr val="000000"/>
              </a:solidFill>
              <a:latin typeface="Patrick Hand"/>
              <a:ea typeface="Patrick Hand"/>
              <a:cs typeface="Patrick Hand"/>
              <a:sym typeface="Patrick Hand"/>
            </a:endParaRPr>
          </a:p>
          <a:p>
            <a:pPr marL="0" lvl="0" indent="0" algn="l" rtl="0">
              <a:lnSpc>
                <a:spcPct val="115000"/>
              </a:lnSpc>
              <a:spcBef>
                <a:spcPts val="1600"/>
              </a:spcBef>
              <a:spcAft>
                <a:spcPts val="1600"/>
              </a:spcAft>
              <a:buSzPts val="1800"/>
              <a:buNone/>
            </a:pPr>
            <a:endParaRPr b="1">
              <a:latin typeface="Amatic SC"/>
              <a:ea typeface="Amatic SC"/>
              <a:cs typeface="Amatic SC"/>
              <a:sym typeface="Amatic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Important Reminders (Cont’d.)</a:t>
            </a:r>
            <a:endParaRPr/>
          </a:p>
        </p:txBody>
      </p:sp>
      <p:sp>
        <p:nvSpPr>
          <p:cNvPr id="209" name="Google Shape;209;p19"/>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546100" lvl="0" indent="0" algn="l" rtl="0">
              <a:lnSpc>
                <a:spcPct val="100000"/>
              </a:lnSpc>
              <a:spcBef>
                <a:spcPts val="0"/>
              </a:spcBef>
              <a:spcAft>
                <a:spcPts val="0"/>
              </a:spcAft>
              <a:buClr>
                <a:srgbClr val="000000"/>
              </a:buClr>
              <a:buSzPts val="2200"/>
              <a:buNone/>
            </a:pPr>
            <a:r>
              <a:rPr lang="en" sz="2400" b="1" u="sng" dirty="0">
                <a:solidFill>
                  <a:srgbClr val="000000"/>
                </a:solidFill>
                <a:highlight>
                  <a:schemeClr val="lt1"/>
                </a:highlight>
                <a:latin typeface="Patrick Hand"/>
                <a:ea typeface="Patrick Hand"/>
                <a:cs typeface="Patrick Hand"/>
                <a:sym typeface="Patrick Hand"/>
              </a:rPr>
              <a:t>Please Check the Following Things on the DPES Website:</a:t>
            </a:r>
            <a:endParaRPr dirty="0">
              <a:highlight>
                <a:schemeClr val="lt1"/>
              </a:highlight>
            </a:endParaRPr>
          </a:p>
          <a:p>
            <a:pPr marL="914400" lvl="0" indent="-228600" algn="l" rtl="0">
              <a:lnSpc>
                <a:spcPct val="100000"/>
              </a:lnSpc>
              <a:spcBef>
                <a:spcPts val="0"/>
              </a:spcBef>
              <a:spcAft>
                <a:spcPts val="0"/>
              </a:spcAft>
              <a:buClr>
                <a:srgbClr val="000000"/>
              </a:buClr>
              <a:buSzPts val="2200"/>
              <a:buFont typeface="Patrick Hand"/>
              <a:buNone/>
            </a:pPr>
            <a:endParaRPr sz="2400">
              <a:solidFill>
                <a:srgbClr val="000000"/>
              </a:solidFill>
              <a:highlight>
                <a:schemeClr val="lt1"/>
              </a:highlight>
              <a:latin typeface="Patrick Hand"/>
              <a:ea typeface="Patrick Hand"/>
              <a:cs typeface="Patrick Hand"/>
              <a:sym typeface="Patrick Hand"/>
            </a:endParaRPr>
          </a:p>
          <a:p>
            <a:pPr marL="914400" lvl="0" indent="-368300" algn="l" rtl="0">
              <a:lnSpc>
                <a:spcPct val="100000"/>
              </a:lnSpc>
              <a:spcBef>
                <a:spcPts val="0"/>
              </a:spcBef>
              <a:spcAft>
                <a:spcPts val="0"/>
              </a:spcAft>
              <a:buClr>
                <a:srgbClr val="000000"/>
              </a:buClr>
              <a:buSzPts val="2200"/>
              <a:buFont typeface="Patrick Hand"/>
              <a:buChar char="❏"/>
            </a:pPr>
            <a:r>
              <a:rPr lang="en" sz="2400" dirty="0">
                <a:solidFill>
                  <a:srgbClr val="000000"/>
                </a:solidFill>
                <a:highlight>
                  <a:schemeClr val="lt1"/>
                </a:highlight>
                <a:latin typeface="Patrick Hand"/>
                <a:ea typeface="Patrick Hand"/>
                <a:cs typeface="Patrick Hand"/>
                <a:sym typeface="Patrick Hand"/>
              </a:rPr>
              <a:t>For news and updates</a:t>
            </a:r>
            <a:endParaRPr dirty="0">
              <a:highlight>
                <a:schemeClr val="lt1"/>
              </a:highlight>
            </a:endParaRPr>
          </a:p>
          <a:p>
            <a:pPr marL="546100" lvl="0" indent="0" algn="l" rtl="0">
              <a:lnSpc>
                <a:spcPct val="100000"/>
              </a:lnSpc>
              <a:spcBef>
                <a:spcPts val="0"/>
              </a:spcBef>
              <a:spcAft>
                <a:spcPts val="0"/>
              </a:spcAft>
              <a:buClr>
                <a:srgbClr val="000000"/>
              </a:buClr>
              <a:buSzPts val="2200"/>
              <a:buNone/>
            </a:pPr>
            <a:endParaRPr sz="2400">
              <a:solidFill>
                <a:srgbClr val="000000"/>
              </a:solidFill>
              <a:highlight>
                <a:schemeClr val="lt1"/>
              </a:highlight>
              <a:latin typeface="Patrick Hand"/>
              <a:ea typeface="Patrick Hand"/>
              <a:cs typeface="Patrick Hand"/>
              <a:sym typeface="Patrick Hand"/>
            </a:endParaRPr>
          </a:p>
          <a:p>
            <a:pPr marL="914400" indent="-368300">
              <a:lnSpc>
                <a:spcPct val="100000"/>
              </a:lnSpc>
              <a:buClr>
                <a:srgbClr val="333333"/>
              </a:buClr>
              <a:buSzPts val="2200"/>
              <a:buFont typeface="Patrick Hand"/>
              <a:buChar char="❏"/>
            </a:pPr>
            <a:r>
              <a:rPr lang="en" sz="2400" dirty="0">
                <a:solidFill>
                  <a:srgbClr val="333333"/>
                </a:solidFill>
                <a:highlight>
                  <a:schemeClr val="lt1"/>
                </a:highlight>
                <a:latin typeface="Patrick Hand"/>
                <a:ea typeface="Patrick Hand"/>
                <a:cs typeface="Patrick Hand"/>
                <a:sym typeface="Patrick Hand"/>
              </a:rPr>
              <a:t>Sign up for Notify Me (on the school website) for important school information. There is a call out each week with upcoming events.</a:t>
            </a:r>
            <a:endParaRPr dirty="0">
              <a:solidFill>
                <a:srgbClr val="333333"/>
              </a:solidFill>
              <a:highlight>
                <a:schemeClr val="lt1"/>
              </a:highlight>
            </a:endParaRPr>
          </a:p>
          <a:p>
            <a:pPr lvl="0" indent="-228600" algn="l" rtl="0">
              <a:spcBef>
                <a:spcPts val="0"/>
              </a:spcBef>
              <a:spcAft>
                <a:spcPts val="0"/>
              </a:spcAft>
              <a:buClr>
                <a:srgbClr val="FFFFFF"/>
              </a:buClr>
              <a:buNone/>
            </a:pPr>
            <a:endParaRPr lang="en">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Google Shape;77;p3"/>
          <p:cNvGrpSpPr/>
          <p:nvPr/>
        </p:nvGrpSpPr>
        <p:grpSpPr>
          <a:xfrm>
            <a:off x="2150164" y="0"/>
            <a:ext cx="4285432" cy="2571780"/>
            <a:chOff x="2108800" y="0"/>
            <a:chExt cx="4776451" cy="3186050"/>
          </a:xfrm>
        </p:grpSpPr>
        <p:pic>
          <p:nvPicPr>
            <p:cNvPr id="78" name="Google Shape;78;p3"/>
            <p:cNvPicPr preferRelativeResize="0"/>
            <p:nvPr/>
          </p:nvPicPr>
          <p:blipFill rotWithShape="1">
            <a:blip r:embed="rId3">
              <a:alphaModFix/>
            </a:blip>
            <a:srcRect/>
            <a:stretch/>
          </p:blipFill>
          <p:spPr>
            <a:xfrm>
              <a:off x="2108800" y="0"/>
              <a:ext cx="4776451" cy="3186050"/>
            </a:xfrm>
            <a:prstGeom prst="rect">
              <a:avLst/>
            </a:prstGeom>
            <a:noFill/>
            <a:ln>
              <a:noFill/>
            </a:ln>
          </p:spPr>
        </p:pic>
        <p:sp>
          <p:nvSpPr>
            <p:cNvPr id="79" name="Google Shape;79;p3"/>
            <p:cNvSpPr txBox="1"/>
            <p:nvPr/>
          </p:nvSpPr>
          <p:spPr>
            <a:xfrm>
              <a:off x="2951200" y="1405325"/>
              <a:ext cx="3457200" cy="6885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en" sz="2900" b="0" i="0" u="none" strike="noStrike" cap="none">
                  <a:solidFill>
                    <a:srgbClr val="000000"/>
                  </a:solidFill>
                  <a:latin typeface="Pacifico"/>
                  <a:ea typeface="Pacifico"/>
                  <a:cs typeface="Pacifico"/>
                  <a:sym typeface="Pacifico"/>
                </a:rPr>
                <a:t>Meet the Teachers</a:t>
              </a:r>
              <a:endParaRPr sz="2900" b="0" i="0" u="none" strike="noStrike" cap="none">
                <a:solidFill>
                  <a:srgbClr val="000000"/>
                </a:solidFill>
                <a:latin typeface="Pacifico"/>
                <a:ea typeface="Pacifico"/>
                <a:cs typeface="Pacifico"/>
                <a:sym typeface="Pacifico"/>
              </a:endParaRPr>
            </a:p>
          </p:txBody>
        </p:sp>
      </p:grpSp>
      <p:sp>
        <p:nvSpPr>
          <p:cNvPr id="80" name="Google Shape;80;p3"/>
          <p:cNvSpPr txBox="1"/>
          <p:nvPr/>
        </p:nvSpPr>
        <p:spPr>
          <a:xfrm>
            <a:off x="0" y="2768500"/>
            <a:ext cx="8923800" cy="2375100"/>
          </a:xfrm>
          <a:prstGeom prst="rect">
            <a:avLst/>
          </a:prstGeom>
          <a:noFill/>
          <a:ln>
            <a:noFill/>
          </a:ln>
        </p:spPr>
        <p:txBody>
          <a:bodyPr spcFirstLastPara="1" wrap="square" lIns="91425" tIns="91425" rIns="91425" bIns="91425" anchor="t" anchorCtr="0">
            <a:noAutofit/>
          </a:bodyPr>
          <a:lstStyle/>
          <a:p>
            <a:pPr marL="457200">
              <a:buSzPts val="1600"/>
            </a:pPr>
            <a:r>
              <a:rPr lang="en" sz="1800" b="1" i="0" u="none" strike="noStrike" cap="none" dirty="0">
                <a:solidFill>
                  <a:srgbClr val="000000"/>
                </a:solidFill>
                <a:highlight>
                  <a:schemeClr val="lt1"/>
                </a:highlight>
                <a:latin typeface="Patrick Hand"/>
                <a:ea typeface="Patrick Hand"/>
                <a:cs typeface="Patrick Hand"/>
                <a:sym typeface="Patrick Hand"/>
              </a:rPr>
              <a:t>From Mrs. Douglas: I am a wife to my amazing husband, Eric. We have two boys. My oldest is </a:t>
            </a:r>
            <a:r>
              <a:rPr lang="en" sz="1800" b="1" dirty="0">
                <a:highlight>
                  <a:schemeClr val="lt1"/>
                </a:highlight>
                <a:latin typeface="Patrick Hand"/>
                <a:ea typeface="Patrick Hand"/>
                <a:cs typeface="Patrick Hand"/>
                <a:sym typeface="Patrick Hand"/>
              </a:rPr>
              <a:t>16 </a:t>
            </a:r>
            <a:r>
              <a:rPr lang="en" sz="1800" b="1" i="0" u="none" strike="noStrike" cap="none" dirty="0">
                <a:solidFill>
                  <a:srgbClr val="000000"/>
                </a:solidFill>
                <a:highlight>
                  <a:schemeClr val="lt1"/>
                </a:highlight>
                <a:latin typeface="Patrick Hand"/>
                <a:ea typeface="Patrick Hand"/>
                <a:cs typeface="Patrick Hand"/>
                <a:sym typeface="Patrick Hand"/>
              </a:rPr>
              <a:t>(</a:t>
            </a:r>
            <a:r>
              <a:rPr lang="en" sz="1800" b="1" dirty="0">
                <a:highlight>
                  <a:schemeClr val="lt1"/>
                </a:highlight>
                <a:latin typeface="Patrick Hand"/>
                <a:ea typeface="Patrick Hand"/>
                <a:cs typeface="Patrick Hand"/>
                <a:sym typeface="Patrick Hand"/>
              </a:rPr>
              <a:t>11th</a:t>
            </a:r>
            <a:r>
              <a:rPr lang="en" sz="1800" b="1" i="0" u="none" strike="noStrike" cap="none" dirty="0">
                <a:solidFill>
                  <a:srgbClr val="000000"/>
                </a:solidFill>
                <a:highlight>
                  <a:schemeClr val="lt1"/>
                </a:highlight>
                <a:latin typeface="Patrick Hand"/>
                <a:ea typeface="Patrick Hand"/>
                <a:cs typeface="Patrick Hand"/>
                <a:sym typeface="Patrick Hand"/>
              </a:rPr>
              <a:t> grade) and my youngest is </a:t>
            </a:r>
            <a:r>
              <a:rPr lang="en" sz="1800" b="1" dirty="0">
                <a:highlight>
                  <a:schemeClr val="lt1"/>
                </a:highlight>
                <a:latin typeface="Patrick Hand"/>
                <a:ea typeface="Patrick Hand"/>
                <a:cs typeface="Patrick Hand"/>
                <a:sym typeface="Patrick Hand"/>
              </a:rPr>
              <a:t>14</a:t>
            </a:r>
            <a:r>
              <a:rPr lang="en" sz="1800" b="1" i="0" u="none" strike="noStrike" cap="none" dirty="0">
                <a:solidFill>
                  <a:srgbClr val="000000"/>
                </a:solidFill>
                <a:highlight>
                  <a:schemeClr val="lt1"/>
                </a:highlight>
                <a:latin typeface="Patrick Hand"/>
                <a:ea typeface="Patrick Hand"/>
                <a:cs typeface="Patrick Hand"/>
                <a:sym typeface="Patrick Hand"/>
              </a:rPr>
              <a:t> (</a:t>
            </a:r>
            <a:r>
              <a:rPr lang="en" sz="1800" b="1" dirty="0">
                <a:highlight>
                  <a:schemeClr val="lt1"/>
                </a:highlight>
                <a:latin typeface="Patrick Hand"/>
                <a:ea typeface="Patrick Hand"/>
                <a:cs typeface="Patrick Hand"/>
                <a:sym typeface="Patrick Hand"/>
              </a:rPr>
              <a:t>9th</a:t>
            </a:r>
            <a:r>
              <a:rPr lang="en" sz="1800" b="1" i="0" u="none" strike="noStrike" cap="none" dirty="0">
                <a:solidFill>
                  <a:srgbClr val="000000"/>
                </a:solidFill>
                <a:highlight>
                  <a:schemeClr val="lt1"/>
                </a:highlight>
                <a:latin typeface="Patrick Hand"/>
                <a:ea typeface="Patrick Hand"/>
                <a:cs typeface="Patrick Hand"/>
                <a:sym typeface="Patrick Hand"/>
              </a:rPr>
              <a:t> grade). My oldest is at </a:t>
            </a:r>
            <a:r>
              <a:rPr lang="en" sz="1800" b="1" dirty="0">
                <a:highlight>
                  <a:schemeClr val="lt1"/>
                </a:highlight>
                <a:latin typeface="Patrick Hand"/>
                <a:ea typeface="Patrick Hand"/>
                <a:cs typeface="Patrick Hand"/>
                <a:sym typeface="Patrick Hand"/>
              </a:rPr>
              <a:t>Prattville </a:t>
            </a:r>
            <a:r>
              <a:rPr lang="en" sz="1800" b="1" i="0" u="none" strike="noStrike" cap="none" dirty="0">
                <a:solidFill>
                  <a:srgbClr val="000000"/>
                </a:solidFill>
                <a:highlight>
                  <a:schemeClr val="lt1"/>
                </a:highlight>
                <a:latin typeface="Patrick Hand"/>
                <a:ea typeface="Patrick Hand"/>
                <a:cs typeface="Patrick Hand"/>
                <a:sym typeface="Patrick Hand"/>
              </a:rPr>
              <a:t>High School and plays </a:t>
            </a:r>
            <a:r>
              <a:rPr lang="en" sz="1800" b="1" dirty="0">
                <a:highlight>
                  <a:schemeClr val="lt1"/>
                </a:highlight>
                <a:latin typeface="Patrick Hand"/>
                <a:ea typeface="Patrick Hand"/>
                <a:cs typeface="Patrick Hand"/>
                <a:sym typeface="Patrick Hand"/>
              </a:rPr>
              <a:t>on the Varsity </a:t>
            </a:r>
            <a:r>
              <a:rPr lang="en" sz="1800" b="1" i="0" u="none" strike="noStrike" cap="none" dirty="0">
                <a:solidFill>
                  <a:srgbClr val="000000"/>
                </a:solidFill>
                <a:highlight>
                  <a:schemeClr val="lt1"/>
                </a:highlight>
                <a:latin typeface="Patrick Hand"/>
                <a:ea typeface="Patrick Hand"/>
                <a:cs typeface="Patrick Hand"/>
                <a:sym typeface="Patrick Hand"/>
              </a:rPr>
              <a:t>baseball team. My youngest is </a:t>
            </a:r>
            <a:r>
              <a:rPr lang="en" sz="1800" b="1" dirty="0">
                <a:highlight>
                  <a:schemeClr val="lt1"/>
                </a:highlight>
                <a:latin typeface="Patrick Hand"/>
                <a:ea typeface="Patrick Hand"/>
                <a:cs typeface="Patrick Hand"/>
                <a:sym typeface="Patrick Hand"/>
              </a:rPr>
              <a:t>also at Prattville High School</a:t>
            </a:r>
            <a:r>
              <a:rPr lang="en" sz="1800" b="1" i="0" u="none" strike="noStrike" cap="none" dirty="0">
                <a:solidFill>
                  <a:srgbClr val="000000"/>
                </a:solidFill>
                <a:highlight>
                  <a:schemeClr val="lt1"/>
                </a:highlight>
                <a:latin typeface="Patrick Hand"/>
                <a:ea typeface="Patrick Hand"/>
                <a:cs typeface="Patrick Hand"/>
                <a:sym typeface="Patrick Hand"/>
              </a:rPr>
              <a:t> and he plays </a:t>
            </a:r>
            <a:r>
              <a:rPr lang="en" sz="1800" b="1" dirty="0">
                <a:highlight>
                  <a:schemeClr val="lt1"/>
                </a:highlight>
                <a:latin typeface="Patrick Hand"/>
                <a:ea typeface="Patrick Hand"/>
                <a:cs typeface="Patrick Hand"/>
                <a:sym typeface="Patrick Hand"/>
              </a:rPr>
              <a:t>football and</a:t>
            </a:r>
            <a:r>
              <a:rPr lang="en" sz="1800" b="1" i="0" u="none" strike="noStrike" cap="none" dirty="0">
                <a:solidFill>
                  <a:srgbClr val="000000"/>
                </a:solidFill>
                <a:highlight>
                  <a:schemeClr val="lt1"/>
                </a:highlight>
                <a:latin typeface="Patrick Hand"/>
                <a:ea typeface="Patrick Hand"/>
                <a:cs typeface="Patrick Hand"/>
                <a:sym typeface="Patrick Hand"/>
              </a:rPr>
              <a:t> baseball. This is my </a:t>
            </a:r>
            <a:r>
              <a:rPr lang="en" sz="1800" b="1" dirty="0">
                <a:highlight>
                  <a:schemeClr val="lt1"/>
                </a:highlight>
                <a:latin typeface="Patrick Hand"/>
                <a:ea typeface="Patrick Hand"/>
                <a:cs typeface="Patrick Hand"/>
                <a:sym typeface="Patrick Hand"/>
              </a:rPr>
              <a:t>22nd</a:t>
            </a:r>
            <a:r>
              <a:rPr lang="en" sz="1800" b="1" i="0" u="none" strike="noStrike" cap="none" dirty="0">
                <a:solidFill>
                  <a:srgbClr val="000000"/>
                </a:solidFill>
                <a:highlight>
                  <a:schemeClr val="lt1"/>
                </a:highlight>
                <a:latin typeface="Patrick Hand"/>
                <a:ea typeface="Patrick Hand"/>
                <a:cs typeface="Patrick Hand"/>
                <a:sym typeface="Patrick Hand"/>
              </a:rPr>
              <a:t> year teaching. I have taught 3rd for 15 years, 2nd grade for a year, </a:t>
            </a:r>
            <a:r>
              <a:rPr lang="en" sz="1800" b="1" dirty="0">
                <a:highlight>
                  <a:schemeClr val="lt1"/>
                </a:highlight>
                <a:latin typeface="Patrick Hand"/>
                <a:ea typeface="Patrick Hand"/>
                <a:cs typeface="Patrick Hand"/>
                <a:sym typeface="Patrick Hand"/>
              </a:rPr>
              <a:t>4 years in 4th grade, and this is my third year in 5th grade</a:t>
            </a:r>
            <a:r>
              <a:rPr lang="en" sz="1800" b="1" i="0" u="none" strike="noStrike" cap="none" dirty="0">
                <a:solidFill>
                  <a:srgbClr val="000000"/>
                </a:solidFill>
                <a:highlight>
                  <a:schemeClr val="lt1"/>
                </a:highlight>
                <a:latin typeface="Patrick Hand"/>
                <a:ea typeface="Patrick Hand"/>
                <a:cs typeface="Patrick Hand"/>
                <a:sym typeface="Patrick Hand"/>
              </a:rPr>
              <a:t>! I previously taught in Montgomery County Public Schools before transferring to Autauga County. I am excited for this school year and can't wait to see what all it brings!</a:t>
            </a:r>
            <a:r>
              <a:rPr lang="en" sz="1800" b="1" dirty="0">
                <a:highlight>
                  <a:schemeClr val="lt1"/>
                </a:highlight>
                <a:latin typeface="Patrick Hand"/>
                <a:ea typeface="Patrick Hand"/>
                <a:cs typeface="Patrick Hand"/>
                <a:sym typeface="Patrick Hand"/>
              </a:rPr>
              <a:t> </a:t>
            </a:r>
            <a:endParaRPr sz="1800" b="1" i="0" u="none" strike="noStrike" cap="none" dirty="0">
              <a:solidFill>
                <a:srgbClr val="000000"/>
              </a:solidFill>
              <a:highlight>
                <a:schemeClr val="lt1"/>
              </a:highlight>
              <a:latin typeface="Patrick Hand"/>
              <a:ea typeface="Patrick Hand"/>
              <a:cs typeface="Patrick Hand"/>
              <a:sym typeface="Patrick Hand"/>
            </a:endParaRPr>
          </a:p>
        </p:txBody>
      </p:sp>
      <p:sp>
        <p:nvSpPr>
          <p:cNvPr id="81" name="Google Shape;81;p3"/>
          <p:cNvSpPr txBox="1"/>
          <p:nvPr/>
        </p:nvSpPr>
        <p:spPr>
          <a:xfrm>
            <a:off x="6492675" y="238900"/>
            <a:ext cx="2515500" cy="262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Code Pro"/>
              <a:ea typeface="Source Code Pro"/>
              <a:cs typeface="Source Code Pro"/>
              <a:sym typeface="Source Code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r>
              <a:rPr lang="en" dirty="0">
                <a:latin typeface="Patrick Hand"/>
                <a:sym typeface="Patrick Hand"/>
              </a:rPr>
              <a:t>Grading Policy</a:t>
            </a:r>
            <a:endParaRPr lang="en-US" dirty="0"/>
          </a:p>
        </p:txBody>
      </p:sp>
      <p:sp>
        <p:nvSpPr>
          <p:cNvPr id="209" name="Google Shape;209;p19"/>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546100" indent="0">
              <a:lnSpc>
                <a:spcPct val="100000"/>
              </a:lnSpc>
              <a:buClr>
                <a:srgbClr val="000000"/>
              </a:buClr>
              <a:buSzPts val="2200"/>
              <a:buNone/>
            </a:pPr>
            <a:r>
              <a:rPr lang="en" sz="2400" b="1" u="sng" dirty="0">
                <a:solidFill>
                  <a:srgbClr val="000000"/>
                </a:solidFill>
                <a:highlight>
                  <a:srgbClr val="01AFD1"/>
                </a:highlight>
                <a:latin typeface="Patrick Hand"/>
              </a:rPr>
              <a:t>All subjects will be 60/40.</a:t>
            </a:r>
          </a:p>
          <a:p>
            <a:pPr>
              <a:lnSpc>
                <a:spcPct val="114999"/>
              </a:lnSpc>
            </a:pPr>
            <a:r>
              <a:rPr lang="en" sz="2400" dirty="0">
                <a:solidFill>
                  <a:srgbClr val="000000"/>
                </a:solidFill>
                <a:highlight>
                  <a:srgbClr val="01AFD1"/>
                </a:highlight>
              </a:rPr>
              <a:t>60% ~ Major Grades (tests, projects, writing projects,</a:t>
            </a:r>
            <a:endParaRPr lang="en" dirty="0"/>
          </a:p>
          <a:p>
            <a:pPr marL="114300" indent="0">
              <a:lnSpc>
                <a:spcPct val="114999"/>
              </a:lnSpc>
              <a:buNone/>
            </a:pPr>
            <a:r>
              <a:rPr lang="en" sz="2400">
                <a:solidFill>
                  <a:srgbClr val="000000"/>
                </a:solidFill>
                <a:highlight>
                  <a:srgbClr val="01AFD1"/>
                </a:highlight>
              </a:rPr>
              <a:t>     presentations, etc.)</a:t>
            </a:r>
            <a:endParaRPr lang="en"/>
          </a:p>
          <a:p>
            <a:pPr>
              <a:lnSpc>
                <a:spcPct val="114999"/>
              </a:lnSpc>
            </a:pPr>
            <a:r>
              <a:rPr lang="en" sz="2400" dirty="0">
                <a:solidFill>
                  <a:srgbClr val="000000"/>
                </a:solidFill>
                <a:highlight>
                  <a:srgbClr val="01AFD1"/>
                </a:highlight>
              </a:rPr>
              <a:t>40% ~ Minor Grades (skills practice, fluency assessments, quizzes, DMR, homework, etc.)</a:t>
            </a:r>
            <a:endParaRPr lang="en" dirty="0"/>
          </a:p>
          <a:p>
            <a:pPr indent="-228600">
              <a:buClr>
                <a:srgbClr val="FFFFFF"/>
              </a:buClr>
              <a:buNone/>
            </a:pPr>
            <a:endParaRPr lang="en">
              <a:solidFill>
                <a:srgbClr val="FFFFFF"/>
              </a:solidFill>
            </a:endParaRPr>
          </a:p>
        </p:txBody>
      </p:sp>
    </p:spTree>
    <p:extLst>
      <p:ext uri="{BB962C8B-B14F-4D97-AF65-F5344CB8AC3E}">
        <p14:creationId xmlns:p14="http://schemas.microsoft.com/office/powerpoint/2010/main" val="354242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Transportation Information</a:t>
            </a:r>
            <a:endParaRPr/>
          </a:p>
        </p:txBody>
      </p:sp>
      <p:sp>
        <p:nvSpPr>
          <p:cNvPr id="215" name="Google Shape;215;p20"/>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Font typeface="Noto Sans Symbols"/>
              <a:buNone/>
            </a:pPr>
            <a:endParaRPr>
              <a:latin typeface="Amatic SC"/>
              <a:ea typeface="Amatic SC"/>
              <a:cs typeface="Amatic SC"/>
              <a:sym typeface="Amatic SC"/>
            </a:endParaRPr>
          </a:p>
          <a:p>
            <a:pPr marL="457200" lvl="0" indent="-342900" algn="l" rtl="0">
              <a:lnSpc>
                <a:spcPct val="115000"/>
              </a:lnSpc>
              <a:spcBef>
                <a:spcPts val="0"/>
              </a:spcBef>
              <a:spcAft>
                <a:spcPts val="0"/>
              </a:spcAft>
              <a:buClr>
                <a:srgbClr val="333333"/>
              </a:buClr>
              <a:buSzPts val="1800"/>
              <a:buFont typeface="Noto Sans Symbols"/>
              <a:buChar char="❑"/>
            </a:pPr>
            <a:r>
              <a:rPr lang="en" sz="2800" b="1" u="sng" dirty="0">
                <a:solidFill>
                  <a:srgbClr val="333333"/>
                </a:solidFill>
                <a:latin typeface="Patrick Hand"/>
                <a:ea typeface="Patrick Hand"/>
                <a:cs typeface="Patrick Hand"/>
                <a:sym typeface="Patrick Hand"/>
              </a:rPr>
              <a:t>Car riders:</a:t>
            </a:r>
            <a:endParaRPr>
              <a:solidFill>
                <a:srgbClr val="333333"/>
              </a:solidFill>
            </a:endParaRPr>
          </a:p>
          <a:p>
            <a:pPr lvl="1">
              <a:spcBef>
                <a:spcPts val="1600"/>
              </a:spcBef>
              <a:buClr>
                <a:srgbClr val="333333"/>
              </a:buClr>
              <a:buFont typeface="Noto Sans Symbols"/>
              <a:buChar char="❑"/>
            </a:pPr>
            <a:r>
              <a:rPr lang="en" sz="2800" dirty="0">
                <a:solidFill>
                  <a:srgbClr val="333333"/>
                </a:solidFill>
                <a:latin typeface="Patrick Hand"/>
                <a:ea typeface="Patrick Hand"/>
                <a:cs typeface="Patrick Hand"/>
                <a:sym typeface="Patrick Hand"/>
              </a:rPr>
              <a:t>Carpool tags are mandatory (Pink sign in your folder)</a:t>
            </a:r>
            <a:endParaRPr dirty="0">
              <a:solidFill>
                <a:srgbClr val="333333"/>
              </a:solidFill>
            </a:endParaRPr>
          </a:p>
          <a:p>
            <a:pPr marL="914400" lvl="1" indent="-317500" algn="l" rtl="0">
              <a:lnSpc>
                <a:spcPct val="115000"/>
              </a:lnSpc>
              <a:spcBef>
                <a:spcPts val="1600"/>
              </a:spcBef>
              <a:spcAft>
                <a:spcPts val="0"/>
              </a:spcAft>
              <a:buClr>
                <a:srgbClr val="333333"/>
              </a:buClr>
              <a:buSzPts val="1400"/>
              <a:buFont typeface="Noto Sans Symbols"/>
              <a:buChar char="❑"/>
            </a:pPr>
            <a:r>
              <a:rPr lang="en" sz="2800" dirty="0">
                <a:solidFill>
                  <a:srgbClr val="333333"/>
                </a:solidFill>
                <a:latin typeface="Patrick Hand"/>
                <a:ea typeface="Patrick Hand"/>
                <a:cs typeface="Patrick Hand"/>
                <a:sym typeface="Patrick Hand"/>
              </a:rPr>
              <a:t>Front parking lot closed until 8:00 A.M. daily</a:t>
            </a:r>
            <a:endParaRPr>
              <a:solidFill>
                <a:srgbClr val="333333"/>
              </a:solidFill>
            </a:endParaRPr>
          </a:p>
          <a:p>
            <a:pPr marL="914400" lvl="1" indent="-317500" algn="l" rtl="0">
              <a:lnSpc>
                <a:spcPct val="115000"/>
              </a:lnSpc>
              <a:spcBef>
                <a:spcPts val="1600"/>
              </a:spcBef>
              <a:spcAft>
                <a:spcPts val="0"/>
              </a:spcAft>
              <a:buClr>
                <a:srgbClr val="333333"/>
              </a:buClr>
              <a:buSzPts val="1400"/>
              <a:buFont typeface="Noto Sans Symbols"/>
              <a:buChar char="❑"/>
            </a:pPr>
            <a:r>
              <a:rPr lang="en" sz="2800" dirty="0">
                <a:solidFill>
                  <a:srgbClr val="333333"/>
                </a:solidFill>
                <a:latin typeface="Patrick Hand"/>
                <a:ea typeface="Patrick Hand"/>
                <a:cs typeface="Patrick Hand"/>
                <a:sym typeface="Patrick Hand"/>
              </a:rPr>
              <a:t>Front parking lot closed from 2:30 P.M. – 3:15 P.M. daily</a:t>
            </a:r>
            <a:endParaRPr>
              <a:solidFill>
                <a:srgbClr val="333333"/>
              </a:solidFill>
            </a:endParaRPr>
          </a:p>
          <a:p>
            <a:pPr marL="914400" lvl="1" indent="-228600" algn="l" rtl="0">
              <a:lnSpc>
                <a:spcPct val="115000"/>
              </a:lnSpc>
              <a:spcBef>
                <a:spcPts val="1600"/>
              </a:spcBef>
              <a:spcAft>
                <a:spcPts val="0"/>
              </a:spcAft>
              <a:buSzPts val="1400"/>
              <a:buFont typeface="Noto Sans Symbols"/>
              <a:buNone/>
            </a:pPr>
            <a:endParaRPr>
              <a:latin typeface="Amatic SC"/>
              <a:ea typeface="Amatic SC"/>
              <a:cs typeface="Amatic SC"/>
              <a:sym typeface="Amatic SC"/>
            </a:endParaRPr>
          </a:p>
        </p:txBody>
      </p:sp>
      <p:pic>
        <p:nvPicPr>
          <p:cNvPr id="216" name="Google Shape;216;p20" descr="Clipart - Beetle (car)"/>
          <p:cNvPicPr preferRelativeResize="0"/>
          <p:nvPr/>
        </p:nvPicPr>
        <p:blipFill rotWithShape="1">
          <a:blip r:embed="rId3">
            <a:alphaModFix/>
          </a:blip>
          <a:srcRect/>
          <a:stretch/>
        </p:blipFill>
        <p:spPr>
          <a:xfrm>
            <a:off x="5132071" y="941294"/>
            <a:ext cx="3602652" cy="17848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1"/>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Change in Transportation </a:t>
            </a:r>
            <a:endParaRPr>
              <a:latin typeface="Patrick Hand"/>
              <a:ea typeface="Patrick Hand"/>
              <a:cs typeface="Patrick Hand"/>
              <a:sym typeface="Patrick Hand"/>
            </a:endParaRPr>
          </a:p>
        </p:txBody>
      </p:sp>
      <p:sp>
        <p:nvSpPr>
          <p:cNvPr id="222" name="Google Shape;222;p21"/>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Font typeface="Noto Sans Symbols"/>
              <a:buChar char="❑"/>
            </a:pPr>
            <a:r>
              <a:rPr lang="en" sz="2100">
                <a:solidFill>
                  <a:srgbClr val="000000"/>
                </a:solidFill>
                <a:latin typeface="Patrick Hand"/>
                <a:ea typeface="Patrick Hand"/>
                <a:cs typeface="Patrick Hand"/>
                <a:sym typeface="Patrick Hand"/>
              </a:rPr>
              <a:t>Please send a note with your child</a:t>
            </a:r>
            <a:endParaRPr/>
          </a:p>
          <a:p>
            <a:pPr marL="0" lvl="0" indent="0" algn="l" rtl="0">
              <a:lnSpc>
                <a:spcPct val="115000"/>
              </a:lnSpc>
              <a:spcBef>
                <a:spcPts val="0"/>
              </a:spcBef>
              <a:spcAft>
                <a:spcPts val="0"/>
              </a:spcAft>
              <a:buSzPts val="1800"/>
              <a:buNone/>
            </a:pPr>
            <a:endParaRPr sz="2100">
              <a:solidFill>
                <a:srgbClr val="000000"/>
              </a:solidFill>
              <a:latin typeface="Patrick Hand"/>
              <a:ea typeface="Patrick Hand"/>
              <a:cs typeface="Patrick Hand"/>
              <a:sym typeface="Patrick Hand"/>
            </a:endParaRPr>
          </a:p>
          <a:p>
            <a:pPr marL="342900" lvl="0" indent="-342900" algn="l" rtl="0">
              <a:lnSpc>
                <a:spcPct val="115000"/>
              </a:lnSpc>
              <a:spcBef>
                <a:spcPts val="0"/>
              </a:spcBef>
              <a:spcAft>
                <a:spcPts val="0"/>
              </a:spcAft>
              <a:buSzPts val="1800"/>
              <a:buFont typeface="Noto Sans Symbols"/>
              <a:buChar char="❑"/>
            </a:pPr>
            <a:r>
              <a:rPr lang="en" sz="2100">
                <a:solidFill>
                  <a:srgbClr val="000000"/>
                </a:solidFill>
                <a:latin typeface="Patrick Hand"/>
                <a:ea typeface="Patrick Hand"/>
                <a:cs typeface="Patrick Hand"/>
                <a:sym typeface="Patrick Hand"/>
              </a:rPr>
              <a:t>Your child will need to give the note to me upon arrival to school &amp; should include:</a:t>
            </a:r>
            <a:endParaRPr/>
          </a:p>
          <a:p>
            <a:pPr marL="342900" lvl="0" indent="-228600" algn="l" rtl="0">
              <a:lnSpc>
                <a:spcPct val="115000"/>
              </a:lnSpc>
              <a:spcBef>
                <a:spcPts val="0"/>
              </a:spcBef>
              <a:spcAft>
                <a:spcPts val="0"/>
              </a:spcAft>
              <a:buSzPts val="1800"/>
              <a:buFont typeface="Noto Sans Symbols"/>
              <a:buNone/>
            </a:pPr>
            <a:endParaRPr sz="2100">
              <a:solidFill>
                <a:srgbClr val="000000"/>
              </a:solidFill>
              <a:latin typeface="Patrick Hand"/>
              <a:ea typeface="Patrick Hand"/>
              <a:cs typeface="Patrick Hand"/>
              <a:sym typeface="Patrick Hand"/>
            </a:endParaRPr>
          </a:p>
          <a:p>
            <a:pPr marL="800100" lvl="1" indent="-317500" algn="l" rtl="0">
              <a:lnSpc>
                <a:spcPct val="115000"/>
              </a:lnSpc>
              <a:spcBef>
                <a:spcPts val="0"/>
              </a:spcBef>
              <a:spcAft>
                <a:spcPts val="0"/>
              </a:spcAft>
              <a:buSzPts val="1400"/>
              <a:buFont typeface="Noto Sans Symbols"/>
              <a:buChar char="❑"/>
            </a:pPr>
            <a:r>
              <a:rPr lang="en" sz="1700">
                <a:solidFill>
                  <a:srgbClr val="000000"/>
                </a:solidFill>
                <a:latin typeface="Patrick Hand"/>
                <a:ea typeface="Patrick Hand"/>
                <a:cs typeface="Patrick Hand"/>
                <a:sym typeface="Patrick Hand"/>
              </a:rPr>
              <a:t>Your name, his/her name, date and how he/she will be getting home that day </a:t>
            </a:r>
            <a:endParaRPr/>
          </a:p>
          <a:p>
            <a:pPr marL="482600" lvl="1" indent="0" algn="l" rtl="0">
              <a:lnSpc>
                <a:spcPct val="115000"/>
              </a:lnSpc>
              <a:spcBef>
                <a:spcPts val="0"/>
              </a:spcBef>
              <a:spcAft>
                <a:spcPts val="0"/>
              </a:spcAft>
              <a:buSzPts val="1400"/>
              <a:buNone/>
            </a:pPr>
            <a:endParaRPr sz="1700">
              <a:solidFill>
                <a:srgbClr val="000000"/>
              </a:solidFill>
              <a:latin typeface="Patrick Hand"/>
              <a:ea typeface="Patrick Hand"/>
              <a:cs typeface="Patrick Hand"/>
              <a:sym typeface="Patrick Hand"/>
            </a:endParaRPr>
          </a:p>
          <a:p>
            <a:pPr marL="768350" lvl="1" indent="-285750" algn="l" rtl="0">
              <a:lnSpc>
                <a:spcPct val="115000"/>
              </a:lnSpc>
              <a:spcBef>
                <a:spcPts val="0"/>
              </a:spcBef>
              <a:spcAft>
                <a:spcPts val="0"/>
              </a:spcAft>
              <a:buSzPts val="1400"/>
              <a:buFont typeface="Noto Sans Symbols"/>
              <a:buChar char="❑"/>
            </a:pPr>
            <a:r>
              <a:rPr lang="en" sz="1700">
                <a:solidFill>
                  <a:srgbClr val="000000"/>
                </a:solidFill>
                <a:latin typeface="Patrick Hand"/>
                <a:ea typeface="Patrick Hand"/>
                <a:cs typeface="Patrick Hand"/>
                <a:sym typeface="Patrick Hand"/>
              </a:rPr>
              <a:t>Only written changes of travel will be accepted</a:t>
            </a:r>
            <a:endParaRPr sz="1700">
              <a:solidFill>
                <a:srgbClr val="000000"/>
              </a:solidFill>
              <a:latin typeface="Patrick Hand"/>
              <a:ea typeface="Patrick Hand"/>
              <a:cs typeface="Patrick Hand"/>
              <a:sym typeface="Patrick Hand"/>
            </a:endParaRPr>
          </a:p>
          <a:p>
            <a:pPr marL="0" lvl="0" indent="0" algn="l" rtl="0">
              <a:lnSpc>
                <a:spcPct val="115000"/>
              </a:lnSpc>
              <a:spcBef>
                <a:spcPts val="1600"/>
              </a:spcBef>
              <a:spcAft>
                <a:spcPts val="0"/>
              </a:spcAft>
              <a:buSzPts val="1800"/>
              <a:buNone/>
            </a:pPr>
            <a:endParaRPr sz="2100">
              <a:solidFill>
                <a:srgbClr val="000000"/>
              </a:solidFill>
              <a:latin typeface="Patrick Hand"/>
              <a:ea typeface="Patrick Hand"/>
              <a:cs typeface="Patrick Hand"/>
              <a:sym typeface="Patrick Hand"/>
            </a:endParaRPr>
          </a:p>
          <a:p>
            <a:pPr marL="0" lvl="0" indent="0" algn="l" rtl="0">
              <a:lnSpc>
                <a:spcPct val="115000"/>
              </a:lnSpc>
              <a:spcBef>
                <a:spcPts val="1600"/>
              </a:spcBef>
              <a:spcAft>
                <a:spcPts val="1600"/>
              </a:spcAft>
              <a:buSzPts val="1800"/>
              <a:buNone/>
            </a:pPr>
            <a:endParaRPr sz="2100">
              <a:solidFill>
                <a:srgbClr val="000000"/>
              </a:solidFill>
              <a:latin typeface="Patrick Hand"/>
              <a:ea typeface="Patrick Hand"/>
              <a:cs typeface="Patrick Hand"/>
              <a:sym typeface="Patrick Hand"/>
            </a:endParaRPr>
          </a:p>
        </p:txBody>
      </p:sp>
      <p:pic>
        <p:nvPicPr>
          <p:cNvPr id="223" name="Google Shape;223;p21"/>
          <p:cNvPicPr preferRelativeResize="0"/>
          <p:nvPr/>
        </p:nvPicPr>
        <p:blipFill rotWithShape="1">
          <a:blip r:embed="rId3">
            <a:alphaModFix/>
          </a:blip>
          <a:srcRect/>
          <a:stretch/>
        </p:blipFill>
        <p:spPr>
          <a:xfrm>
            <a:off x="5469288" y="3427509"/>
            <a:ext cx="3603048" cy="17862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2"/>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a:buSzPts val="4200"/>
            </a:pPr>
            <a:r>
              <a:rPr lang="en" dirty="0">
                <a:solidFill>
                  <a:srgbClr val="333333"/>
                </a:solidFill>
                <a:highlight>
                  <a:schemeClr val="lt1"/>
                </a:highlight>
                <a:latin typeface="Patrick Hand"/>
                <a:ea typeface="Patrick Hand"/>
                <a:cs typeface="Patrick Hand"/>
                <a:sym typeface="Patrick Hand"/>
              </a:rPr>
              <a:t>Quick Reminders Per Mr. Thornton</a:t>
            </a:r>
            <a:endParaRPr dirty="0">
              <a:solidFill>
                <a:srgbClr val="333333"/>
              </a:solidFill>
              <a:highlight>
                <a:schemeClr val="lt1"/>
              </a:highlight>
            </a:endParaRPr>
          </a:p>
        </p:txBody>
      </p:sp>
      <p:sp>
        <p:nvSpPr>
          <p:cNvPr id="229" name="Google Shape;229;p22"/>
          <p:cNvSpPr txBox="1">
            <a:spLocks noGrp="1"/>
          </p:cNvSpPr>
          <p:nvPr>
            <p:ph type="body" idx="1"/>
          </p:nvPr>
        </p:nvSpPr>
        <p:spPr>
          <a:xfrm>
            <a:off x="311700" y="1228674"/>
            <a:ext cx="4287194" cy="35563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33333"/>
              </a:buClr>
              <a:buSzPts val="1800"/>
              <a:buFont typeface="Noto Sans Symbols"/>
              <a:buChar char="❑"/>
            </a:pPr>
            <a:r>
              <a:rPr lang="en" dirty="0">
                <a:solidFill>
                  <a:srgbClr val="333333"/>
                </a:solidFill>
                <a:highlight>
                  <a:schemeClr val="lt1"/>
                </a:highlight>
                <a:latin typeface="Patrick Hand"/>
                <a:ea typeface="Patrick Hand"/>
                <a:cs typeface="Patrick Hand"/>
                <a:sym typeface="Patrick Hand"/>
              </a:rPr>
              <a:t>Day 1 : Walking child(ren) to class</a:t>
            </a:r>
            <a:endParaRPr dirty="0">
              <a:solidFill>
                <a:srgbClr val="333333"/>
              </a:solidFill>
              <a:highlight>
                <a:schemeClr val="lt1"/>
              </a:highlight>
            </a:endParaRPr>
          </a:p>
          <a:p>
            <a:pPr lvl="1" indent="-342900" algn="l">
              <a:lnSpc>
                <a:spcPct val="114999"/>
              </a:lnSpc>
              <a:spcBef>
                <a:spcPts val="0"/>
              </a:spcBef>
              <a:spcAft>
                <a:spcPts val="0"/>
              </a:spcAft>
              <a:buClr>
                <a:srgbClr val="333333"/>
              </a:buClr>
              <a:buSzPts val="1800"/>
              <a:buFont typeface="Courier New"/>
              <a:buChar char="o"/>
            </a:pPr>
            <a:r>
              <a:rPr lang="en" dirty="0">
                <a:solidFill>
                  <a:srgbClr val="333333"/>
                </a:solidFill>
                <a:highlight>
                  <a:srgbClr val="01AFD1"/>
                </a:highlight>
                <a:latin typeface="Patrick Hand"/>
                <a:ea typeface="Patrick Hand"/>
                <a:cs typeface="Patrick Hand"/>
              </a:rPr>
              <a:t>8:00-8:30</a:t>
            </a:r>
          </a:p>
          <a:p>
            <a:pPr lvl="1" indent="-342900">
              <a:lnSpc>
                <a:spcPct val="114999"/>
              </a:lnSpc>
              <a:buClr>
                <a:srgbClr val="333333"/>
              </a:buClr>
              <a:buSzPts val="1800"/>
              <a:buFont typeface="Courier New"/>
              <a:buChar char="o"/>
            </a:pPr>
            <a:r>
              <a:rPr lang="en" dirty="0">
                <a:solidFill>
                  <a:srgbClr val="333333"/>
                </a:solidFill>
                <a:highlight>
                  <a:srgbClr val="01AFD1"/>
                </a:highlight>
                <a:latin typeface="Patrick Hand"/>
                <a:ea typeface="Patrick Hand"/>
                <a:cs typeface="Patrick Hand"/>
              </a:rPr>
              <a:t>Enter through Purple Hall doors</a:t>
            </a:r>
          </a:p>
          <a:p>
            <a:pPr indent="-228600">
              <a:buClr>
                <a:srgbClr val="FFFFFF"/>
              </a:buClr>
              <a:buNone/>
            </a:pPr>
            <a:endParaRPr lang="en">
              <a:solidFill>
                <a:srgbClr val="333333"/>
              </a:solidFill>
              <a:highlight>
                <a:schemeClr val="lt1"/>
              </a:highlight>
              <a:latin typeface="Patrick Hand"/>
              <a:ea typeface="Patrick Hand"/>
              <a:cs typeface="Patrick Hand"/>
              <a:sym typeface="Patrick Hand"/>
            </a:endParaRPr>
          </a:p>
          <a:p>
            <a:pPr marL="457200" lvl="0" indent="-342900" algn="l" rtl="0">
              <a:lnSpc>
                <a:spcPct val="115000"/>
              </a:lnSpc>
              <a:spcBef>
                <a:spcPts val="0"/>
              </a:spcBef>
              <a:spcAft>
                <a:spcPts val="0"/>
              </a:spcAft>
              <a:buClr>
                <a:srgbClr val="333333"/>
              </a:buClr>
              <a:buSzPts val="1800"/>
              <a:buFont typeface="Noto Sans Symbols"/>
              <a:buChar char="❑"/>
            </a:pPr>
            <a:r>
              <a:rPr lang="en" dirty="0">
                <a:solidFill>
                  <a:srgbClr val="333333"/>
                </a:solidFill>
                <a:highlight>
                  <a:schemeClr val="lt1"/>
                </a:highlight>
                <a:latin typeface="Patrick Hand"/>
                <a:ea typeface="Patrick Hand"/>
                <a:cs typeface="Patrick Hand"/>
                <a:sym typeface="Patrick Hand"/>
              </a:rPr>
              <a:t>Per Student Handbook, please no fidget spinners, poppers, etc. in school</a:t>
            </a:r>
            <a:endParaRPr dirty="0">
              <a:solidFill>
                <a:srgbClr val="333333"/>
              </a:solidFill>
              <a:highlight>
                <a:schemeClr val="lt1"/>
              </a:highlight>
            </a:endParaRPr>
          </a:p>
          <a:p>
            <a:pPr>
              <a:buClr>
                <a:srgbClr val="333333"/>
              </a:buClr>
              <a:buFont typeface="Noto Sans Symbols"/>
              <a:buChar char="❑"/>
            </a:pPr>
            <a:r>
              <a:rPr lang="en" dirty="0">
                <a:solidFill>
                  <a:srgbClr val="333333"/>
                </a:solidFill>
                <a:highlight>
                  <a:schemeClr val="lt1"/>
                </a:highlight>
                <a:latin typeface="Patrick Hand"/>
                <a:ea typeface="Patrick Hand"/>
                <a:cs typeface="Patrick Hand"/>
                <a:sym typeface="Patrick Hand"/>
              </a:rPr>
              <a:t>All deadlines for turning in funds are final! No money will be accepted in the office.</a:t>
            </a:r>
            <a:endParaRPr dirty="0">
              <a:solidFill>
                <a:srgbClr val="333333"/>
              </a:solidFill>
              <a:highlight>
                <a:schemeClr val="lt1"/>
              </a:highlight>
            </a:endParaRPr>
          </a:p>
          <a:p>
            <a:pPr marL="457200" lvl="0" indent="-342900" algn="l" rtl="0">
              <a:lnSpc>
                <a:spcPct val="115000"/>
              </a:lnSpc>
              <a:spcBef>
                <a:spcPts val="0"/>
              </a:spcBef>
              <a:spcAft>
                <a:spcPts val="0"/>
              </a:spcAft>
              <a:buClr>
                <a:srgbClr val="333333"/>
              </a:buClr>
              <a:buSzPts val="1800"/>
              <a:buFont typeface="Noto Sans Symbols"/>
              <a:buChar char="❑"/>
            </a:pPr>
            <a:r>
              <a:rPr lang="en" dirty="0">
                <a:solidFill>
                  <a:srgbClr val="333333"/>
                </a:solidFill>
                <a:highlight>
                  <a:schemeClr val="lt1"/>
                </a:highlight>
                <a:latin typeface="Patrick Hand"/>
                <a:ea typeface="Patrick Hand"/>
                <a:cs typeface="Patrick Hand"/>
                <a:sym typeface="Patrick Hand"/>
              </a:rPr>
              <a:t>To receive the Sunday Call-Out messages, you must have the correct number in PowerSchool</a:t>
            </a:r>
            <a:endParaRPr dirty="0">
              <a:solidFill>
                <a:srgbClr val="333333"/>
              </a:solidFill>
              <a:highlight>
                <a:schemeClr val="lt1"/>
              </a:highlight>
            </a:endParaRPr>
          </a:p>
          <a:p>
            <a:pPr marL="457200" lvl="0" indent="-228600" algn="l" rtl="0">
              <a:lnSpc>
                <a:spcPct val="115000"/>
              </a:lnSpc>
              <a:spcBef>
                <a:spcPts val="0"/>
              </a:spcBef>
              <a:spcAft>
                <a:spcPts val="0"/>
              </a:spcAft>
              <a:buSzPts val="1800"/>
              <a:buFont typeface="Noto Sans Symbols"/>
              <a:buNone/>
            </a:pPr>
            <a:endParaRPr>
              <a:solidFill>
                <a:schemeClr val="accent1"/>
              </a:solidFill>
              <a:latin typeface="Patrick Hand"/>
              <a:ea typeface="Patrick Hand"/>
              <a:cs typeface="Patrick Hand"/>
              <a:sym typeface="Patrick Hand"/>
            </a:endParaRPr>
          </a:p>
          <a:p>
            <a:pPr marL="457200" lvl="0" indent="-228600" algn="l" rtl="0">
              <a:lnSpc>
                <a:spcPct val="115000"/>
              </a:lnSpc>
              <a:spcBef>
                <a:spcPts val="0"/>
              </a:spcBef>
              <a:spcAft>
                <a:spcPts val="0"/>
              </a:spcAft>
              <a:buSzPts val="1800"/>
              <a:buFont typeface="Noto Sans Symbols"/>
              <a:buNone/>
            </a:pPr>
            <a:endParaRPr>
              <a:solidFill>
                <a:schemeClr val="accent1"/>
              </a:solidFill>
              <a:latin typeface="Patrick Hand"/>
              <a:ea typeface="Patrick Hand"/>
              <a:cs typeface="Patrick Hand"/>
              <a:sym typeface="Patrick Hand"/>
            </a:endParaRPr>
          </a:p>
          <a:p>
            <a:pPr marL="457200" lvl="0" indent="-228600" algn="l" rtl="0">
              <a:lnSpc>
                <a:spcPct val="115000"/>
              </a:lnSpc>
              <a:spcBef>
                <a:spcPts val="0"/>
              </a:spcBef>
              <a:spcAft>
                <a:spcPts val="0"/>
              </a:spcAft>
              <a:buSzPts val="1800"/>
              <a:buFont typeface="Noto Sans Symbols"/>
              <a:buNone/>
            </a:pPr>
            <a:endParaRPr>
              <a:solidFill>
                <a:schemeClr val="accent1"/>
              </a:solidFill>
              <a:latin typeface="Patrick Hand"/>
              <a:ea typeface="Patrick Hand"/>
              <a:cs typeface="Patrick Hand"/>
              <a:sym typeface="Patrick Hand"/>
            </a:endParaRPr>
          </a:p>
          <a:p>
            <a:pPr marL="457200" lvl="0" indent="-228600" algn="l" rtl="0">
              <a:lnSpc>
                <a:spcPct val="115000"/>
              </a:lnSpc>
              <a:spcBef>
                <a:spcPts val="0"/>
              </a:spcBef>
              <a:spcAft>
                <a:spcPts val="0"/>
              </a:spcAft>
              <a:buSzPts val="1800"/>
              <a:buFont typeface="Noto Sans Symbols"/>
              <a:buNone/>
            </a:pPr>
            <a:endParaRPr>
              <a:solidFill>
                <a:schemeClr val="accent1"/>
              </a:solidFill>
              <a:latin typeface="Patrick Hand"/>
              <a:ea typeface="Patrick Hand"/>
              <a:cs typeface="Patrick Hand"/>
              <a:sym typeface="Patrick Hand"/>
            </a:endParaRPr>
          </a:p>
        </p:txBody>
      </p:sp>
      <p:pic>
        <p:nvPicPr>
          <p:cNvPr id="230" name="Google Shape;230;p22" descr="5 Paragraph Essay Checklist - Freeology"/>
          <p:cNvPicPr preferRelativeResize="0"/>
          <p:nvPr/>
        </p:nvPicPr>
        <p:blipFill rotWithShape="1">
          <a:blip r:embed="rId3">
            <a:alphaModFix/>
          </a:blip>
          <a:srcRect/>
          <a:stretch/>
        </p:blipFill>
        <p:spPr>
          <a:xfrm>
            <a:off x="5424256" y="1162975"/>
            <a:ext cx="3098307" cy="3405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23"/>
          <p:cNvSpPr txBox="1">
            <a:spLocks noGrp="1"/>
          </p:cNvSpPr>
          <p:nvPr>
            <p:ph type="ctrTitle"/>
          </p:nvPr>
        </p:nvSpPr>
        <p:spPr>
          <a:xfrm>
            <a:off x="587829" y="696838"/>
            <a:ext cx="7618912" cy="12301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2430"/>
              <a:buFont typeface="Patrick Hand"/>
              <a:buNone/>
            </a:pPr>
            <a:r>
              <a:rPr lang="en" sz="2230">
                <a:latin typeface="Patrick Hand"/>
                <a:ea typeface="Patrick Hand"/>
                <a:cs typeface="Patrick Hand"/>
                <a:sym typeface="Patrick Hand"/>
              </a:rPr>
              <a:t>We would love to have you present </a:t>
            </a:r>
            <a:br>
              <a:rPr lang="en" sz="2230">
                <a:latin typeface="Patrick Hand"/>
                <a:ea typeface="Patrick Hand"/>
                <a:cs typeface="Patrick Hand"/>
                <a:sym typeface="Patrick Hand"/>
              </a:rPr>
            </a:br>
            <a:r>
              <a:rPr lang="en" sz="2230">
                <a:latin typeface="Patrick Hand"/>
                <a:ea typeface="Patrick Hand"/>
                <a:cs typeface="Patrick Hand"/>
                <a:sym typeface="Patrick Hand"/>
              </a:rPr>
              <a:t>about your career at our next </a:t>
            </a:r>
            <a:br>
              <a:rPr lang="en" sz="2230">
                <a:latin typeface="Patrick Hand"/>
                <a:ea typeface="Patrick Hand"/>
                <a:cs typeface="Patrick Hand"/>
                <a:sym typeface="Patrick Hand"/>
              </a:rPr>
            </a:br>
            <a:r>
              <a:rPr lang="en" sz="4322">
                <a:latin typeface="Patrick Hand"/>
                <a:ea typeface="Patrick Hand"/>
                <a:cs typeface="Patrick Hand"/>
                <a:sym typeface="Patrick Hand"/>
              </a:rPr>
              <a:t>Career Day!  </a:t>
            </a:r>
            <a:r>
              <a:rPr lang="en" sz="2230">
                <a:latin typeface="Patrick Hand"/>
                <a:ea typeface="Patrick Hand"/>
                <a:cs typeface="Patrick Hand"/>
                <a:sym typeface="Patrick Hand"/>
              </a:rPr>
              <a:t/>
            </a:r>
            <a:br>
              <a:rPr lang="en" sz="2230">
                <a:latin typeface="Patrick Hand"/>
                <a:ea typeface="Patrick Hand"/>
                <a:cs typeface="Patrick Hand"/>
                <a:sym typeface="Patrick Hand"/>
              </a:rPr>
            </a:br>
            <a:r>
              <a:rPr lang="en" sz="2230">
                <a:latin typeface="Patrick Hand"/>
                <a:ea typeface="Patrick Hand"/>
                <a:cs typeface="Patrick Hand"/>
                <a:sym typeface="Patrick Hand"/>
              </a:rPr>
              <a:t>If you would like information please complete this form.</a:t>
            </a:r>
            <a:endParaRPr sz="4120"/>
          </a:p>
        </p:txBody>
      </p:sp>
      <p:sp>
        <p:nvSpPr>
          <p:cNvPr id="236" name="Google Shape;236;p23"/>
          <p:cNvSpPr txBox="1">
            <a:spLocks noGrp="1"/>
          </p:cNvSpPr>
          <p:nvPr>
            <p:ph type="subTitle" idx="1"/>
          </p:nvPr>
        </p:nvSpPr>
        <p:spPr>
          <a:xfrm>
            <a:off x="450625" y="4263750"/>
            <a:ext cx="8291700" cy="1395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 u="sng">
                <a:solidFill>
                  <a:schemeClr val="dk2"/>
                </a:solidFill>
                <a:latin typeface="Patrick Hand"/>
                <a:ea typeface="Patrick Hand"/>
                <a:cs typeface="Patrick Hand"/>
                <a:sym typeface="Patrick Hand"/>
                <a:hlinkClick r:id="rId3">
                  <a:extLst>
                    <a:ext uri="{A12FA001-AC4F-418D-AE19-62706E023703}">
                      <ahyp:hlinkClr xmlns:ahyp="http://schemas.microsoft.com/office/drawing/2018/hyperlinkcolor" xmlns="" val="tx"/>
                    </a:ext>
                  </a:extLst>
                </a:hlinkClick>
              </a:rPr>
              <a:t>https://forms.gle/91H4nZ4DNmM7BQp39</a:t>
            </a:r>
            <a:endParaRPr>
              <a:solidFill>
                <a:schemeClr val="dk2"/>
              </a:solidFill>
              <a:latin typeface="Patrick Hand"/>
              <a:ea typeface="Patrick Hand"/>
              <a:cs typeface="Patrick Hand"/>
              <a:sym typeface="Patrick Hand"/>
            </a:endParaRPr>
          </a:p>
          <a:p>
            <a:pPr marL="0" lvl="0" indent="0" algn="ctr" rtl="0">
              <a:lnSpc>
                <a:spcPct val="90000"/>
              </a:lnSpc>
              <a:spcBef>
                <a:spcPts val="750"/>
              </a:spcBef>
              <a:spcAft>
                <a:spcPts val="0"/>
              </a:spcAft>
              <a:buClr>
                <a:schemeClr val="dk1"/>
              </a:buClr>
              <a:buSzPts val="1800"/>
              <a:buNone/>
            </a:pPr>
            <a:r>
              <a:rPr lang="en" sz="2200">
                <a:solidFill>
                  <a:schemeClr val="dk2"/>
                </a:solidFill>
                <a:latin typeface="Patrick Hand"/>
                <a:ea typeface="Patrick Hand"/>
                <a:cs typeface="Patrick Hand"/>
                <a:sym typeface="Patrick Hand"/>
              </a:rPr>
              <a:t>This link is also available on the DPES website under the Counselor’s page !</a:t>
            </a:r>
            <a:endParaRPr sz="2200">
              <a:solidFill>
                <a:schemeClr val="dk2"/>
              </a:solidFill>
            </a:endParaRPr>
          </a:p>
        </p:txBody>
      </p:sp>
      <p:pic>
        <p:nvPicPr>
          <p:cNvPr id="237" name="Google Shape;237;p23"/>
          <p:cNvPicPr preferRelativeResize="0"/>
          <p:nvPr/>
        </p:nvPicPr>
        <p:blipFill rotWithShape="1">
          <a:blip r:embed="rId4">
            <a:alphaModFix/>
          </a:blip>
          <a:srcRect/>
          <a:stretch/>
        </p:blipFill>
        <p:spPr>
          <a:xfrm>
            <a:off x="3398812" y="1926976"/>
            <a:ext cx="2346375" cy="22602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a:solidFill>
                  <a:srgbClr val="000000"/>
                </a:solidFill>
                <a:latin typeface="Patrick Hand"/>
                <a:ea typeface="Patrick Hand"/>
                <a:cs typeface="Patrick Hand"/>
                <a:sym typeface="Patrick Hand"/>
              </a:rPr>
              <a:t>The End!</a:t>
            </a:r>
            <a:endParaRPr>
              <a:solidFill>
                <a:srgbClr val="000000"/>
              </a:solidFill>
              <a:latin typeface="Patrick Hand"/>
              <a:ea typeface="Patrick Hand"/>
              <a:cs typeface="Patrick Hand"/>
              <a:sym typeface="Patrick Hand"/>
            </a:endParaRPr>
          </a:p>
        </p:txBody>
      </p:sp>
      <p:sp>
        <p:nvSpPr>
          <p:cNvPr id="243" name="Google Shape;243;p24"/>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2600">
                <a:solidFill>
                  <a:srgbClr val="000000"/>
                </a:solidFill>
                <a:latin typeface="Patrick Hand"/>
                <a:ea typeface="Patrick Hand"/>
                <a:cs typeface="Patrick Hand"/>
                <a:sym typeface="Patrick Hand"/>
              </a:rPr>
              <a:t>We look forward to seeing you on the first day of school!</a:t>
            </a:r>
            <a:endParaRPr sz="2600">
              <a:solidFill>
                <a:srgbClr val="000000"/>
              </a:solidFill>
              <a:latin typeface="Patrick Hand"/>
              <a:ea typeface="Patrick Hand"/>
              <a:cs typeface="Patrick Hand"/>
              <a:sym typeface="Patrick Hand"/>
            </a:endParaRPr>
          </a:p>
          <a:p>
            <a:pPr marL="0" lvl="0" indent="0" algn="ctr" rtl="0">
              <a:lnSpc>
                <a:spcPct val="115000"/>
              </a:lnSpc>
              <a:spcBef>
                <a:spcPts val="1600"/>
              </a:spcBef>
              <a:spcAft>
                <a:spcPts val="1600"/>
              </a:spcAft>
              <a:buSzPts val="1800"/>
              <a:buNone/>
            </a:pPr>
            <a:endParaRPr sz="2600">
              <a:solidFill>
                <a:srgbClr val="000000"/>
              </a:solidFill>
              <a:latin typeface="Patrick Hand"/>
              <a:ea typeface="Patrick Hand"/>
              <a:cs typeface="Patrick Hand"/>
              <a:sym typeface="Patrick Hand"/>
            </a:endParaRPr>
          </a:p>
        </p:txBody>
      </p:sp>
      <p:pic>
        <p:nvPicPr>
          <p:cNvPr id="2" name="Picture 1" descr="5th Grade | Aue Elementary School Northside Independent School District">
            <a:extLst>
              <a:ext uri="{FF2B5EF4-FFF2-40B4-BE49-F238E27FC236}">
                <a16:creationId xmlns:a16="http://schemas.microsoft.com/office/drawing/2014/main" id="{EB6ACDA6-B140-AE21-1FFB-E453FA3901D1}"/>
              </a:ext>
            </a:extLst>
          </p:cNvPr>
          <p:cNvPicPr>
            <a:picLocks noChangeAspect="1"/>
          </p:cNvPicPr>
          <p:nvPr/>
        </p:nvPicPr>
        <p:blipFill>
          <a:blip r:embed="rId3"/>
          <a:stretch>
            <a:fillRect/>
          </a:stretch>
        </p:blipFill>
        <p:spPr>
          <a:xfrm>
            <a:off x="1775963" y="2284653"/>
            <a:ext cx="5602856" cy="20299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pSp>
        <p:nvGrpSpPr>
          <p:cNvPr id="86" name="Google Shape;86;p4"/>
          <p:cNvGrpSpPr/>
          <p:nvPr/>
        </p:nvGrpSpPr>
        <p:grpSpPr>
          <a:xfrm>
            <a:off x="2304750" y="0"/>
            <a:ext cx="3990325" cy="2394675"/>
            <a:chOff x="2281098" y="0"/>
            <a:chExt cx="4447532" cy="2966644"/>
          </a:xfrm>
        </p:grpSpPr>
        <p:pic>
          <p:nvPicPr>
            <p:cNvPr id="87" name="Google Shape;87;p4"/>
            <p:cNvPicPr preferRelativeResize="0"/>
            <p:nvPr/>
          </p:nvPicPr>
          <p:blipFill rotWithShape="1">
            <a:blip r:embed="rId3">
              <a:alphaModFix/>
            </a:blip>
            <a:srcRect/>
            <a:stretch/>
          </p:blipFill>
          <p:spPr>
            <a:xfrm>
              <a:off x="2281098" y="0"/>
              <a:ext cx="4447532" cy="2966644"/>
            </a:xfrm>
            <a:prstGeom prst="rect">
              <a:avLst/>
            </a:prstGeom>
            <a:noFill/>
            <a:ln>
              <a:noFill/>
            </a:ln>
          </p:spPr>
        </p:pic>
        <p:sp>
          <p:nvSpPr>
            <p:cNvPr id="88" name="Google Shape;88;p4"/>
            <p:cNvSpPr txBox="1"/>
            <p:nvPr/>
          </p:nvSpPr>
          <p:spPr>
            <a:xfrm>
              <a:off x="2904193" y="1213831"/>
              <a:ext cx="3457200" cy="796343"/>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en" sz="2900" b="0" i="0" u="none" strike="noStrike" cap="none">
                  <a:solidFill>
                    <a:srgbClr val="000000"/>
                  </a:solidFill>
                  <a:latin typeface="Pacifico"/>
                  <a:ea typeface="Pacifico"/>
                  <a:cs typeface="Pacifico"/>
                  <a:sym typeface="Pacifico"/>
                </a:rPr>
                <a:t>Meet the Teachers</a:t>
              </a:r>
              <a:endParaRPr sz="2900" b="0" i="0" u="none" strike="noStrike" cap="none">
                <a:solidFill>
                  <a:srgbClr val="000000"/>
                </a:solidFill>
                <a:latin typeface="Pacifico"/>
                <a:ea typeface="Pacifico"/>
                <a:cs typeface="Pacifico"/>
                <a:sym typeface="Pacifico"/>
              </a:endParaRPr>
            </a:p>
          </p:txBody>
        </p:sp>
      </p:grpSp>
      <p:sp>
        <p:nvSpPr>
          <p:cNvPr id="2" name="TextBox 1">
            <a:extLst>
              <a:ext uri="{FF2B5EF4-FFF2-40B4-BE49-F238E27FC236}">
                <a16:creationId xmlns:a16="http://schemas.microsoft.com/office/drawing/2014/main" id="{8F5CA323-7273-2F8D-EEC6-EAB0F7A49494}"/>
              </a:ext>
            </a:extLst>
          </p:cNvPr>
          <p:cNvSpPr txBox="1"/>
          <p:nvPr/>
        </p:nvSpPr>
        <p:spPr>
          <a:xfrm>
            <a:off x="451184" y="2646947"/>
            <a:ext cx="828675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About Mrs. Dunkerson:</a:t>
            </a:r>
          </a:p>
          <a:p>
            <a:endParaRPr lang="en-US" dirty="0"/>
          </a:p>
          <a:p>
            <a:r>
              <a:rPr lang="en-US" dirty="0"/>
              <a:t>My name is </a:t>
            </a:r>
            <a:r>
              <a:rPr lang="en-US" dirty="0" err="1"/>
              <a:t>Breannan</a:t>
            </a:r>
            <a:r>
              <a:rPr lang="en-US" dirty="0"/>
              <a:t> Dunkerson and I am from Prattville. I am married to my husband Corey, and we have two boys, Collin and Cole. I graduated from Auburn University Montgomery, with a bachelor's degree in Early Childhood Education (birth-6th grade). I received my master's degree in Elementary Education from University of West Alabama. During my free time, I enjoy traveling, cooking new things, and spending time with my family and friends. I am so excited to meet your student and look forward to getting to know them this year.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800"/>
              <a:buNone/>
            </a:pPr>
            <a:r>
              <a:rPr lang="en" sz="1700" dirty="0">
                <a:solidFill>
                  <a:srgbClr val="333333"/>
                </a:solidFill>
                <a:latin typeface="Verdana"/>
                <a:ea typeface="Verdana"/>
                <a:cs typeface="Verdana"/>
                <a:sym typeface="Verdana"/>
              </a:rPr>
              <a:t>-</a:t>
            </a:r>
            <a:r>
              <a:rPr lang="en" sz="2200" b="1" dirty="0">
                <a:solidFill>
                  <a:srgbClr val="333333"/>
                </a:solidFill>
                <a:latin typeface="Patrick Hand"/>
                <a:ea typeface="Patrick Hand"/>
                <a:cs typeface="Patrick Hand"/>
                <a:sym typeface="Patrick Hand"/>
              </a:rPr>
              <a:t>Throughout the year, we will keep you informed of things going on in the classroom and of your child's progress. Which includes:</a:t>
            </a:r>
            <a:endParaRPr sz="2200" b="1" dirty="0">
              <a:solidFill>
                <a:srgbClr val="333333"/>
              </a:solidFill>
              <a:latin typeface="Patrick Hand"/>
              <a:ea typeface="Patrick Hand"/>
              <a:cs typeface="Patrick Hand"/>
              <a:sym typeface="Patrick Hand"/>
            </a:endParaRPr>
          </a:p>
          <a:p>
            <a:pPr marL="0" indent="0">
              <a:spcBef>
                <a:spcPts val="1000"/>
              </a:spcBef>
              <a:buNone/>
            </a:pPr>
            <a:r>
              <a:rPr lang="en" sz="2200" b="1" dirty="0">
                <a:solidFill>
                  <a:srgbClr val="333333"/>
                </a:solidFill>
                <a:latin typeface="Patrick Hand"/>
                <a:ea typeface="Patrick Hand"/>
                <a:cs typeface="Patrick Hand"/>
                <a:sym typeface="Patrick Hand"/>
              </a:rPr>
              <a:t>- </a:t>
            </a:r>
            <a:r>
              <a:rPr lang="en" sz="2200" b="1" dirty="0">
                <a:solidFill>
                  <a:schemeClr val="tx1"/>
                </a:solidFill>
                <a:latin typeface="Patrick Hand"/>
                <a:ea typeface="Patrick Hand"/>
                <a:cs typeface="Patrick Hand"/>
                <a:sym typeface="Patrick Hand"/>
              </a:rPr>
              <a:t>Parent Square</a:t>
            </a:r>
            <a:r>
              <a:rPr lang="en" sz="2200" b="1" dirty="0">
                <a:solidFill>
                  <a:srgbClr val="333333"/>
                </a:solidFill>
                <a:latin typeface="Patrick Hand"/>
                <a:ea typeface="Patrick Hand"/>
                <a:cs typeface="Patrick Hand"/>
                <a:sym typeface="Patrick Hand"/>
              </a:rPr>
              <a:t>- Is our primary means of communicating with you. </a:t>
            </a:r>
            <a:endParaRPr sz="2200" b="1" dirty="0">
              <a:latin typeface="Patrick Hand"/>
              <a:ea typeface="Patrick Hand"/>
              <a:cs typeface="Patrick Hand"/>
              <a:sym typeface="Patrick Hand"/>
            </a:endParaRPr>
          </a:p>
          <a:p>
            <a:pPr marL="0" indent="0">
              <a:spcBef>
                <a:spcPts val="1000"/>
              </a:spcBef>
              <a:buNone/>
            </a:pPr>
            <a:r>
              <a:rPr lang="en" sz="2200" b="1" dirty="0">
                <a:latin typeface="Patrick Hand"/>
                <a:ea typeface="Patrick Hand"/>
                <a:cs typeface="Patrick Hand"/>
                <a:sym typeface="Patrick Hand"/>
              </a:rPr>
              <a:t>-Friday Folders-</a:t>
            </a:r>
            <a:r>
              <a:rPr lang="en" sz="2200" b="1" dirty="0">
                <a:solidFill>
                  <a:srgbClr val="333333"/>
                </a:solidFill>
                <a:latin typeface="Patrick Hand"/>
                <a:ea typeface="Patrick Hand"/>
                <a:cs typeface="Patrick Hand"/>
                <a:sym typeface="Patrick Hand"/>
              </a:rPr>
              <a:t> Graded assignments for the week. Please review the graded papers, sign any sheets that are 69% or below and return the folders on Mondays. These folders will go over every two weeks.</a:t>
            </a:r>
            <a:endParaRPr sz="2200" b="1" dirty="0">
              <a:solidFill>
                <a:srgbClr val="333333"/>
              </a:solidFill>
              <a:latin typeface="Patrick Hand"/>
              <a:ea typeface="Patrick Hand"/>
              <a:cs typeface="Patrick Hand"/>
              <a:sym typeface="Patrick Hand"/>
            </a:endParaRPr>
          </a:p>
          <a:p>
            <a:pPr marL="0" indent="0">
              <a:spcBef>
                <a:spcPts val="1000"/>
              </a:spcBef>
              <a:buNone/>
            </a:pPr>
            <a:r>
              <a:rPr lang="en" sz="2200" b="1" dirty="0">
                <a:solidFill>
                  <a:srgbClr val="333333"/>
                </a:solidFill>
                <a:latin typeface="Patrick Hand"/>
                <a:ea typeface="Patrick Hand"/>
                <a:cs typeface="Patrick Hand"/>
                <a:sym typeface="Patrick Hand"/>
              </a:rPr>
              <a:t>-</a:t>
            </a:r>
            <a:r>
              <a:rPr lang="en" sz="2200" b="1" dirty="0">
                <a:latin typeface="Patrick Hand"/>
                <a:ea typeface="Patrick Hand"/>
                <a:cs typeface="Patrick Hand"/>
                <a:sym typeface="Patrick Hand"/>
              </a:rPr>
              <a:t>Power School-</a:t>
            </a:r>
            <a:r>
              <a:rPr lang="en" sz="2200" b="1" dirty="0">
                <a:solidFill>
                  <a:srgbClr val="333333"/>
                </a:solidFill>
                <a:latin typeface="Patrick Hand"/>
                <a:ea typeface="Patrick Hand"/>
                <a:cs typeface="Patrick Hand"/>
                <a:sym typeface="Patrick Hand"/>
              </a:rPr>
              <a:t> Is also available (for FREE) for you to check your child's grades. </a:t>
            </a:r>
            <a:endParaRPr sz="2200" b="1" dirty="0">
              <a:solidFill>
                <a:srgbClr val="333333"/>
              </a:solidFill>
              <a:latin typeface="Patrick Hand"/>
              <a:ea typeface="Patrick Hand"/>
              <a:cs typeface="Patrick Hand"/>
              <a:sym typeface="Patrick Hand"/>
            </a:endParaRPr>
          </a:p>
          <a:p>
            <a:pPr marL="0" lvl="0" indent="0" algn="l" rtl="0">
              <a:lnSpc>
                <a:spcPct val="115000"/>
              </a:lnSpc>
              <a:spcBef>
                <a:spcPts val="1000"/>
              </a:spcBef>
              <a:spcAft>
                <a:spcPts val="0"/>
              </a:spcAft>
              <a:buSzPts val="1800"/>
              <a:buNone/>
            </a:pPr>
            <a:endParaRPr sz="2200" b="1" dirty="0">
              <a:solidFill>
                <a:srgbClr val="333333"/>
              </a:solidFill>
              <a:latin typeface="Patrick Hand"/>
              <a:ea typeface="Patrick Hand"/>
              <a:cs typeface="Patrick Hand"/>
              <a:sym typeface="Patrick Hand"/>
            </a:endParaRPr>
          </a:p>
          <a:p>
            <a:pPr marL="0" lvl="0" indent="0" algn="l" rtl="0">
              <a:lnSpc>
                <a:spcPct val="115000"/>
              </a:lnSpc>
              <a:spcBef>
                <a:spcPts val="1000"/>
              </a:spcBef>
              <a:spcAft>
                <a:spcPts val="0"/>
              </a:spcAft>
              <a:buSzPts val="1800"/>
              <a:buNone/>
            </a:pPr>
            <a:endParaRPr sz="1600" b="1" dirty="0">
              <a:solidFill>
                <a:srgbClr val="333333"/>
              </a:solidFill>
              <a:latin typeface="Patrick Hand"/>
              <a:ea typeface="Patrick Hand"/>
              <a:cs typeface="Patrick Hand"/>
              <a:sym typeface="Patrick Hand"/>
            </a:endParaRPr>
          </a:p>
          <a:p>
            <a:pPr marL="0" indent="0">
              <a:spcBef>
                <a:spcPts val="1000"/>
              </a:spcBef>
              <a:buNone/>
            </a:pPr>
            <a:endParaRPr sz="1600" dirty="0">
              <a:solidFill>
                <a:srgbClr val="333333"/>
              </a:solidFill>
              <a:latin typeface="Patrick Hand"/>
              <a:ea typeface="Patrick Hand"/>
              <a:cs typeface="Patrick Hand"/>
              <a:sym typeface="Patrick Hand"/>
            </a:endParaRPr>
          </a:p>
          <a:p>
            <a:pPr marL="0" lvl="0" indent="0" algn="l" rtl="0">
              <a:lnSpc>
                <a:spcPct val="115000"/>
              </a:lnSpc>
              <a:spcBef>
                <a:spcPts val="1000"/>
              </a:spcBef>
              <a:spcAft>
                <a:spcPts val="1600"/>
              </a:spcAft>
              <a:buSzPts val="1800"/>
              <a:buNone/>
            </a:pPr>
            <a:endParaRPr dirty="0"/>
          </a:p>
        </p:txBody>
      </p:sp>
      <p:sp>
        <p:nvSpPr>
          <p:cNvPr id="95" name="Google Shape;95;p2"/>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atrick Hand"/>
                <a:ea typeface="Patrick Hand"/>
                <a:cs typeface="Patrick Hand"/>
                <a:sym typeface="Patrick Hand"/>
              </a:rPr>
              <a:t>Communication</a:t>
            </a:r>
            <a:endParaRPr dirty="0">
              <a:latin typeface="Patrick Hand"/>
              <a:ea typeface="Patrick Hand"/>
              <a:cs typeface="Patrick Hand"/>
              <a:sym typeface="Patrick H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34b1b589cc_0_6"/>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dirty="0">
                <a:latin typeface="Patrick Hand"/>
                <a:ea typeface="Patrick Hand"/>
                <a:cs typeface="Patrick Hand"/>
                <a:sym typeface="Patrick Hand"/>
              </a:rPr>
              <a:t>Communication Cont’d./ Parent Square</a:t>
            </a:r>
            <a:endParaRPr dirty="0">
              <a:latin typeface="Patrick Hand"/>
              <a:ea typeface="Patrick Hand"/>
              <a:cs typeface="Patrick Hand"/>
              <a:sym typeface="Patrick Hand"/>
            </a:endParaRPr>
          </a:p>
        </p:txBody>
      </p:sp>
      <p:sp>
        <p:nvSpPr>
          <p:cNvPr id="101" name="Google Shape;101;g134b1b589cc_0_6"/>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SzPts val="1800"/>
              <a:buFont typeface="Noto Sans Symbols"/>
              <a:buChar char="❑"/>
            </a:pPr>
            <a:r>
              <a:rPr lang="en" sz="2100" dirty="0">
                <a:solidFill>
                  <a:srgbClr val="000000"/>
                </a:solidFill>
                <a:latin typeface="Patrick Hand"/>
                <a:ea typeface="Patrick Hand"/>
                <a:cs typeface="Patrick Hand"/>
                <a:sym typeface="Patrick Hand"/>
              </a:rPr>
              <a:t>We will be using Parent Square as a primary tool for communication. (e.g. events, behavior, reminders, etc.)</a:t>
            </a:r>
            <a:endParaRPr sz="2100" dirty="0">
              <a:solidFill>
                <a:srgbClr val="000000"/>
              </a:solidFill>
              <a:latin typeface="Patrick Hand"/>
              <a:ea typeface="Patrick Hand"/>
              <a:cs typeface="Patrick Hand"/>
              <a:sym typeface="Patrick Hand"/>
            </a:endParaRPr>
          </a:p>
          <a:p>
            <a:pPr marL="457200" lvl="0" indent="0" algn="l" rtl="0">
              <a:lnSpc>
                <a:spcPct val="115000"/>
              </a:lnSpc>
              <a:spcBef>
                <a:spcPts val="0"/>
              </a:spcBef>
              <a:spcAft>
                <a:spcPts val="0"/>
              </a:spcAft>
              <a:buNone/>
            </a:pPr>
            <a:endParaRPr sz="2100" dirty="0">
              <a:solidFill>
                <a:srgbClr val="000000"/>
              </a:solidFill>
              <a:latin typeface="Patrick Hand"/>
              <a:ea typeface="Patrick Hand"/>
              <a:cs typeface="Patrick Hand"/>
              <a:sym typeface="Patrick Hand"/>
            </a:endParaRPr>
          </a:p>
          <a:p>
            <a:pPr marL="342900" lvl="0" indent="-342900" algn="l" rtl="0">
              <a:lnSpc>
                <a:spcPct val="115000"/>
              </a:lnSpc>
              <a:spcBef>
                <a:spcPts val="0"/>
              </a:spcBef>
              <a:spcAft>
                <a:spcPts val="0"/>
              </a:spcAft>
              <a:buSzPts val="1800"/>
              <a:buFont typeface="Noto Sans Symbols"/>
              <a:buChar char="❑"/>
            </a:pPr>
            <a:r>
              <a:rPr lang="en" sz="2100" dirty="0">
                <a:solidFill>
                  <a:srgbClr val="000000"/>
                </a:solidFill>
                <a:latin typeface="Patrick Hand"/>
                <a:ea typeface="Patrick Hand"/>
                <a:cs typeface="Patrick Hand"/>
                <a:sym typeface="Patrick Hand"/>
              </a:rPr>
              <a:t>Please be sure to join our classes to receive updates </a:t>
            </a:r>
            <a:endParaRPr sz="2100" dirty="0">
              <a:solidFill>
                <a:srgbClr val="000000"/>
              </a:solidFill>
              <a:latin typeface="Patrick Hand"/>
              <a:ea typeface="Patrick Hand"/>
              <a:cs typeface="Patrick Hand"/>
              <a:sym typeface="Patrick Hand"/>
            </a:endParaRPr>
          </a:p>
          <a:p>
            <a:pPr marL="0" lvl="0" indent="0" algn="l" rtl="0">
              <a:lnSpc>
                <a:spcPct val="115000"/>
              </a:lnSpc>
              <a:spcBef>
                <a:spcPts val="0"/>
              </a:spcBef>
              <a:spcAft>
                <a:spcPts val="0"/>
              </a:spcAft>
              <a:buSzPts val="1800"/>
              <a:buNone/>
            </a:pPr>
            <a:endParaRPr sz="2100" dirty="0">
              <a:solidFill>
                <a:srgbClr val="000000"/>
              </a:solidFill>
              <a:latin typeface="Patrick Hand"/>
              <a:ea typeface="Patrick Hand"/>
              <a:cs typeface="Patrick Hand"/>
              <a:sym typeface="Patrick Hand"/>
            </a:endParaRPr>
          </a:p>
          <a:p>
            <a:pPr marL="0" lvl="0" indent="0" algn="l" rtl="0">
              <a:lnSpc>
                <a:spcPct val="115000"/>
              </a:lnSpc>
              <a:spcBef>
                <a:spcPts val="0"/>
              </a:spcBef>
              <a:spcAft>
                <a:spcPts val="0"/>
              </a:spcAft>
              <a:buSzPts val="1800"/>
              <a:buNone/>
            </a:pPr>
            <a:endParaRPr sz="2100" dirty="0">
              <a:solidFill>
                <a:srgbClr val="000000"/>
              </a:solidFill>
              <a:latin typeface="Patrick Hand"/>
              <a:ea typeface="Patrick Hand"/>
              <a:cs typeface="Patrick Hand"/>
              <a:sym typeface="Patrick Hand"/>
            </a:endParaRPr>
          </a:p>
          <a:p>
            <a:pPr marL="0" lvl="0" indent="0" algn="l" rtl="0">
              <a:lnSpc>
                <a:spcPct val="115000"/>
              </a:lnSpc>
              <a:spcBef>
                <a:spcPts val="0"/>
              </a:spcBef>
              <a:spcAft>
                <a:spcPts val="0"/>
              </a:spcAft>
              <a:buNone/>
            </a:pPr>
            <a:endParaRPr dirty="0"/>
          </a:p>
          <a:p>
            <a:pPr marL="0" lvl="0" indent="0" algn="ctr" rtl="0">
              <a:lnSpc>
                <a:spcPct val="115000"/>
              </a:lnSpc>
              <a:spcBef>
                <a:spcPts val="0"/>
              </a:spcBef>
              <a:spcAft>
                <a:spcPts val="1600"/>
              </a:spcAft>
              <a:buSzPts val="1800"/>
              <a:buNone/>
            </a:pPr>
            <a:endParaRPr dirty="0"/>
          </a:p>
        </p:txBody>
      </p:sp>
      <p:pic>
        <p:nvPicPr>
          <p:cNvPr id="102" name="Google Shape;102;g134b1b589cc_0_6"/>
          <p:cNvPicPr preferRelativeResize="0"/>
          <p:nvPr/>
        </p:nvPicPr>
        <p:blipFill rotWithShape="1">
          <a:blip r:embed="rId3">
            <a:alphaModFix/>
          </a:blip>
          <a:srcRect/>
          <a:stretch/>
        </p:blipFill>
        <p:spPr>
          <a:xfrm>
            <a:off x="7031652" y="265525"/>
            <a:ext cx="1238250" cy="123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34b1b589cc_0_1"/>
          <p:cNvSpPr txBox="1">
            <a:spLocks noGrp="1"/>
          </p:cNvSpPr>
          <p:nvPr>
            <p:ph type="title"/>
          </p:nvPr>
        </p:nvSpPr>
        <p:spPr>
          <a:xfrm>
            <a:off x="311700" y="372725"/>
            <a:ext cx="8520600" cy="64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Patrick Hand"/>
                <a:ea typeface="Patrick Hand"/>
                <a:cs typeface="Patrick Hand"/>
                <a:sym typeface="Patrick Hand"/>
              </a:rPr>
              <a:t>Communication Cont’d.</a:t>
            </a:r>
            <a:endParaRPr/>
          </a:p>
        </p:txBody>
      </p:sp>
      <p:sp>
        <p:nvSpPr>
          <p:cNvPr id="108" name="Google Shape;108;g134b1b589cc_0_1"/>
          <p:cNvSpPr txBox="1">
            <a:spLocks noGrp="1"/>
          </p:cNvSpPr>
          <p:nvPr>
            <p:ph type="body" idx="1"/>
          </p:nvPr>
        </p:nvSpPr>
        <p:spPr>
          <a:xfrm>
            <a:off x="311700" y="1417800"/>
            <a:ext cx="8520600" cy="3150900"/>
          </a:xfrm>
          <a:prstGeom prst="rect">
            <a:avLst/>
          </a:prstGeom>
        </p:spPr>
        <p:txBody>
          <a:bodyPr spcFirstLastPara="1" wrap="square" lIns="91425" tIns="91425" rIns="91425" bIns="91425" anchor="t" anchorCtr="0">
            <a:normAutofit lnSpcReduction="10000"/>
          </a:bodyPr>
          <a:lstStyle/>
          <a:p>
            <a:pPr marL="0" indent="0">
              <a:spcBef>
                <a:spcPts val="1000"/>
              </a:spcBef>
              <a:buNone/>
            </a:pPr>
            <a:r>
              <a:rPr lang="en" sz="2500" b="1" dirty="0">
                <a:solidFill>
                  <a:srgbClr val="333333"/>
                </a:solidFill>
                <a:latin typeface="Patrick Hand"/>
                <a:ea typeface="Patrick Hand"/>
                <a:cs typeface="Patrick Hand"/>
                <a:sym typeface="Patrick Hand"/>
              </a:rPr>
              <a:t> - Positive interactions between the teachers and parents strengthens the feeling of support all children need for success in school. </a:t>
            </a:r>
            <a:endParaRPr sz="2500" b="1" dirty="0">
              <a:solidFill>
                <a:srgbClr val="333333"/>
              </a:solidFill>
              <a:latin typeface="Patrick Hand"/>
              <a:ea typeface="Patrick Hand"/>
              <a:cs typeface="Patrick Hand"/>
              <a:sym typeface="Patrick Hand"/>
            </a:endParaRPr>
          </a:p>
          <a:p>
            <a:pPr marL="0" indent="0">
              <a:spcBef>
                <a:spcPts val="1000"/>
              </a:spcBef>
              <a:buClr>
                <a:srgbClr val="000000"/>
              </a:buClr>
              <a:buNone/>
            </a:pPr>
            <a:r>
              <a:rPr lang="en" sz="2500" b="1" dirty="0">
                <a:solidFill>
                  <a:srgbClr val="333333"/>
                </a:solidFill>
                <a:latin typeface="Patrick Hand"/>
                <a:ea typeface="Patrick Hand"/>
                <a:cs typeface="Patrick Hand"/>
                <a:sym typeface="Patrick Hand"/>
              </a:rPr>
              <a:t>- Contact us if you have any questions or concerns. </a:t>
            </a:r>
            <a:endParaRPr sz="2500" b="1" dirty="0">
              <a:solidFill>
                <a:srgbClr val="333333"/>
              </a:solidFill>
              <a:latin typeface="Patrick Hand"/>
              <a:ea typeface="Patrick Hand"/>
              <a:cs typeface="Patrick Hand"/>
              <a:sym typeface="Patrick Hand"/>
            </a:endParaRPr>
          </a:p>
          <a:p>
            <a:pPr marL="0" indent="0">
              <a:spcBef>
                <a:spcPts val="1000"/>
              </a:spcBef>
              <a:buClr>
                <a:srgbClr val="000000"/>
              </a:buClr>
              <a:buNone/>
            </a:pPr>
            <a:r>
              <a:rPr lang="en" sz="2500" b="1" dirty="0">
                <a:solidFill>
                  <a:srgbClr val="333333"/>
                </a:solidFill>
                <a:latin typeface="Patrick Hand"/>
                <a:ea typeface="Patrick Hand"/>
                <a:cs typeface="Patrick Hand"/>
                <a:sym typeface="Patrick Hand"/>
              </a:rPr>
              <a:t>-Our planning time is 9:25-10:05 if you need to contact us during the school day. You can also reach us by Parent Square or email.</a:t>
            </a:r>
          </a:p>
          <a:p>
            <a:pPr marL="0" indent="0">
              <a:lnSpc>
                <a:spcPct val="114999"/>
              </a:lnSpc>
              <a:spcBef>
                <a:spcPts val="1000"/>
              </a:spcBef>
              <a:buNone/>
            </a:pPr>
            <a:r>
              <a:rPr lang="en" sz="2500" b="1" dirty="0">
                <a:solidFill>
                  <a:srgbClr val="333333"/>
                </a:solidFill>
                <a:latin typeface="Patrick Hand"/>
                <a:hlinkClick r:id="rId3"/>
              </a:rPr>
              <a:t>*meredith.douglas@acboe.net</a:t>
            </a:r>
            <a:r>
              <a:rPr lang="en" sz="2500" b="1" dirty="0">
                <a:solidFill>
                  <a:srgbClr val="333333"/>
                </a:solidFill>
                <a:latin typeface="Patrick Hand"/>
              </a:rPr>
              <a:t> and </a:t>
            </a:r>
            <a:r>
              <a:rPr lang="en" sz="2500" b="1" dirty="0">
                <a:solidFill>
                  <a:srgbClr val="333333"/>
                </a:solidFill>
                <a:latin typeface="Patrick Hand"/>
                <a:hlinkClick r:id="rId4"/>
              </a:rPr>
              <a:t>breannan.dunkerson@acboe.net</a:t>
            </a:r>
            <a:r>
              <a:rPr lang="en" sz="2500" b="1" dirty="0">
                <a:solidFill>
                  <a:srgbClr val="333333"/>
                </a:solidFill>
                <a:latin typeface="Patrick Hand"/>
              </a:rPr>
              <a:t> </a:t>
            </a:r>
          </a:p>
          <a:p>
            <a:pPr marL="0" indent="0">
              <a:lnSpc>
                <a:spcPct val="114999"/>
              </a:lnSpc>
              <a:spcBef>
                <a:spcPts val="1000"/>
              </a:spcBef>
              <a:buNone/>
            </a:pPr>
            <a:endParaRPr lang="en" sz="2500" b="1" dirty="0">
              <a:solidFill>
                <a:srgbClr val="333333"/>
              </a:solidFill>
              <a:latin typeface="Patrick Ha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School Supplies</a:t>
            </a:r>
            <a:endParaRPr/>
          </a:p>
        </p:txBody>
      </p:sp>
      <p:sp>
        <p:nvSpPr>
          <p:cNvPr id="114" name="Google Shape;114;p5"/>
          <p:cNvSpPr txBox="1">
            <a:spLocks noGrp="1"/>
          </p:cNvSpPr>
          <p:nvPr>
            <p:ph type="body" idx="1"/>
          </p:nvPr>
        </p:nvSpPr>
        <p:spPr>
          <a:xfrm>
            <a:off x="311700" y="1417800"/>
            <a:ext cx="8520600" cy="3150900"/>
          </a:xfrm>
          <a:prstGeom prst="rect">
            <a:avLst/>
          </a:prstGeom>
          <a:noFill/>
          <a:ln>
            <a:noFill/>
          </a:ln>
        </p:spPr>
        <p:txBody>
          <a:bodyPr spcFirstLastPara="1" wrap="square" lIns="91425" tIns="91425" rIns="91425" bIns="91425" anchor="t" anchorCtr="0">
            <a:noAutofit/>
          </a:bodyPr>
          <a:lstStyle/>
          <a:p>
            <a:pPr marL="114300" lvl="0" indent="0" algn="l" rtl="0">
              <a:spcBef>
                <a:spcPts val="0"/>
              </a:spcBef>
              <a:spcAft>
                <a:spcPts val="0"/>
              </a:spcAft>
              <a:buSzPts val="1800"/>
              <a:buNone/>
            </a:pPr>
            <a:endParaRPr lang="en-US">
              <a:solidFill>
                <a:srgbClr val="000000"/>
              </a:solidFill>
              <a:latin typeface="Patrick Hand"/>
              <a:ea typeface="Patrick Hand"/>
              <a:cs typeface="Patrick Hand"/>
            </a:endParaRPr>
          </a:p>
          <a:p>
            <a:pPr>
              <a:buClr>
                <a:schemeClr val="dk2"/>
              </a:buClr>
              <a:buFont typeface="Noto Sans Symbols"/>
              <a:buChar char="❑"/>
            </a:pPr>
            <a:r>
              <a:rPr lang="en" dirty="0">
                <a:solidFill>
                  <a:srgbClr val="000000"/>
                </a:solidFill>
                <a:latin typeface="Patrick Hand"/>
                <a:ea typeface="Patrick Hand"/>
                <a:cs typeface="Patrick Hand"/>
                <a:sym typeface="Patrick Hand"/>
              </a:rPr>
              <a:t>Planners will be provided- Students are</a:t>
            </a:r>
            <a:endParaRPr dirty="0">
              <a:solidFill>
                <a:schemeClr val="dk2"/>
              </a:solidFill>
              <a:latin typeface="Patrick Hand"/>
              <a:ea typeface="Patrick Hand"/>
              <a:cs typeface="Patrick Hand"/>
              <a:sym typeface="Patrick Hand"/>
            </a:endParaRPr>
          </a:p>
          <a:p>
            <a:pPr marL="114300" indent="0">
              <a:lnSpc>
                <a:spcPct val="114999"/>
              </a:lnSpc>
              <a:buClr>
                <a:srgbClr val="1E2D31"/>
              </a:buClr>
              <a:buNone/>
            </a:pPr>
            <a:r>
              <a:rPr lang="en" dirty="0">
                <a:solidFill>
                  <a:srgbClr val="000000"/>
                </a:solidFill>
                <a:latin typeface="Patrick Hand"/>
              </a:rPr>
              <a:t>       responsible for writing down all </a:t>
            </a:r>
          </a:p>
          <a:p>
            <a:pPr marL="114300" indent="0">
              <a:lnSpc>
                <a:spcPct val="114999"/>
              </a:lnSpc>
              <a:buNone/>
            </a:pPr>
            <a:r>
              <a:rPr lang="en" dirty="0">
                <a:solidFill>
                  <a:srgbClr val="000000"/>
                </a:solidFill>
                <a:latin typeface="Patrick Hand"/>
              </a:rPr>
              <a:t>       important assignments and due dates </a:t>
            </a:r>
          </a:p>
          <a:p>
            <a:pPr marL="114300" indent="0">
              <a:lnSpc>
                <a:spcPct val="114999"/>
              </a:lnSpc>
              <a:buNone/>
            </a:pPr>
            <a:r>
              <a:rPr lang="en" dirty="0">
                <a:solidFill>
                  <a:srgbClr val="000000"/>
                </a:solidFill>
                <a:latin typeface="Patrick Hand"/>
              </a:rPr>
              <a:t>       each week.</a:t>
            </a:r>
          </a:p>
          <a:p>
            <a:pPr marL="114300" indent="0">
              <a:buClr>
                <a:srgbClr val="FFFFFF"/>
              </a:buClr>
              <a:buNone/>
            </a:pPr>
            <a:endParaRPr lang="en">
              <a:solidFill>
                <a:schemeClr val="dk2"/>
              </a:solidFill>
              <a:sym typeface="Patrick Hand"/>
            </a:endParaRPr>
          </a:p>
          <a:p>
            <a:pPr>
              <a:buClr>
                <a:schemeClr val="dk2"/>
              </a:buClr>
              <a:buFont typeface="Noto Sans Symbols"/>
              <a:buChar char="❑"/>
            </a:pPr>
            <a:r>
              <a:rPr lang="en" dirty="0">
                <a:solidFill>
                  <a:schemeClr val="dk2"/>
                </a:solidFill>
                <a:latin typeface="Patrick Hand"/>
                <a:sym typeface="Patrick Hand"/>
              </a:rPr>
              <a:t>School supply lists are on the DPES </a:t>
            </a:r>
            <a:endParaRPr lang="en" dirty="0">
              <a:solidFill>
                <a:schemeClr val="dk2"/>
              </a:solidFill>
              <a:sym typeface="Patrick Hand"/>
            </a:endParaRPr>
          </a:p>
          <a:p>
            <a:pPr marL="114300" indent="0">
              <a:lnSpc>
                <a:spcPct val="114999"/>
              </a:lnSpc>
              <a:buClr>
                <a:schemeClr val="dk2"/>
              </a:buClr>
              <a:buNone/>
            </a:pPr>
            <a:r>
              <a:rPr lang="en" dirty="0">
                <a:solidFill>
                  <a:schemeClr val="dk2"/>
                </a:solidFill>
                <a:latin typeface="Patrick Hand"/>
                <a:sym typeface="Patrick Hand"/>
              </a:rPr>
              <a:t>       Website..</a:t>
            </a:r>
            <a:endParaRPr lang="en" dirty="0">
              <a:solidFill>
                <a:schemeClr val="dk2"/>
              </a:solidFill>
            </a:endParaRPr>
          </a:p>
          <a:p>
            <a:pPr marL="114300" lvl="0" indent="0" algn="l" rtl="0">
              <a:lnSpc>
                <a:spcPct val="115000"/>
              </a:lnSpc>
              <a:spcBef>
                <a:spcPts val="0"/>
              </a:spcBef>
              <a:spcAft>
                <a:spcPts val="0"/>
              </a:spcAft>
              <a:buNone/>
            </a:pPr>
            <a:endParaRPr>
              <a:solidFill>
                <a:srgbClr val="1E2D31"/>
              </a:solidFill>
              <a:latin typeface="Patrick Hand"/>
              <a:ea typeface="Patrick Hand"/>
              <a:cs typeface="Patrick Hand"/>
            </a:endParaRPr>
          </a:p>
          <a:p>
            <a:pPr lvl="0" indent="0" algn="l" rtl="0">
              <a:lnSpc>
                <a:spcPct val="115000"/>
              </a:lnSpc>
              <a:spcBef>
                <a:spcPts val="0"/>
              </a:spcBef>
              <a:spcAft>
                <a:spcPts val="0"/>
              </a:spcAft>
              <a:buSzPts val="1800"/>
              <a:buNone/>
            </a:pPr>
            <a:endParaRPr>
              <a:solidFill>
                <a:srgbClr val="000000"/>
              </a:solidFill>
              <a:latin typeface="Patrick Hand"/>
              <a:ea typeface="Patrick Hand"/>
              <a:cs typeface="Patrick Hand"/>
            </a:endParaRPr>
          </a:p>
          <a:p>
            <a:pPr lvl="0" indent="0" algn="l" rtl="0">
              <a:lnSpc>
                <a:spcPct val="115000"/>
              </a:lnSpc>
              <a:spcBef>
                <a:spcPts val="0"/>
              </a:spcBef>
              <a:spcAft>
                <a:spcPts val="0"/>
              </a:spcAft>
              <a:buSzPts val="1800"/>
              <a:buNone/>
            </a:pPr>
            <a:endParaRPr>
              <a:solidFill>
                <a:srgbClr val="000000"/>
              </a:solidFill>
              <a:latin typeface="Patrick Hand"/>
              <a:ea typeface="Patrick Hand"/>
              <a:cs typeface="Patrick Hand"/>
            </a:endParaRPr>
          </a:p>
          <a:p>
            <a:pPr marL="114300" lvl="0" indent="0" algn="l" rtl="0">
              <a:lnSpc>
                <a:spcPct val="115000"/>
              </a:lnSpc>
              <a:spcBef>
                <a:spcPts val="0"/>
              </a:spcBef>
              <a:spcAft>
                <a:spcPts val="0"/>
              </a:spcAft>
              <a:buSzPts val="1800"/>
              <a:buNone/>
            </a:pPr>
            <a:endParaRPr>
              <a:solidFill>
                <a:srgbClr val="000000"/>
              </a:solidFill>
              <a:latin typeface="Patrick Hand"/>
              <a:ea typeface="Patrick Hand"/>
              <a:cs typeface="Patrick Hand"/>
              <a:sym typeface="Patrick Hand"/>
            </a:endParaRPr>
          </a:p>
          <a:p>
            <a:pPr marL="114300" indent="0">
              <a:buNone/>
            </a:pPr>
            <a:endParaRPr lang="en">
              <a:solidFill>
                <a:srgbClr val="000000"/>
              </a:solidFill>
              <a:latin typeface="Patrick Hand"/>
            </a:endParaRPr>
          </a:p>
          <a:p>
            <a:pPr marL="114300" indent="0">
              <a:buNone/>
            </a:pPr>
            <a:endParaRPr lang="en">
              <a:solidFill>
                <a:srgbClr val="000000"/>
              </a:solidFill>
              <a:latin typeface="Patrick Hand"/>
            </a:endParaRPr>
          </a:p>
          <a:p>
            <a:pPr marL="114300" lvl="0" indent="0" algn="l" rtl="0">
              <a:lnSpc>
                <a:spcPct val="115000"/>
              </a:lnSpc>
              <a:spcBef>
                <a:spcPts val="0"/>
              </a:spcBef>
              <a:spcAft>
                <a:spcPts val="0"/>
              </a:spcAft>
              <a:buSzPts val="1800"/>
              <a:buNone/>
            </a:pPr>
            <a:endParaRPr lang="en"/>
          </a:p>
          <a:p>
            <a:pPr marL="114300" indent="0">
              <a:buNone/>
            </a:pPr>
            <a:endParaRPr lang="en-US"/>
          </a:p>
          <a:p>
            <a:pPr marL="114300" indent="0">
              <a:buNone/>
            </a:pPr>
            <a:endParaRPr lang="en-US">
              <a:latin typeface="Patrick Hand"/>
              <a:ea typeface="Patrick Hand"/>
              <a:cs typeface="Patrick Hand"/>
            </a:endParaRPr>
          </a:p>
        </p:txBody>
      </p:sp>
      <p:pic>
        <p:nvPicPr>
          <p:cNvPr id="115" name="Google Shape;115;p5"/>
          <p:cNvPicPr preferRelativeResize="0"/>
          <p:nvPr/>
        </p:nvPicPr>
        <p:blipFill rotWithShape="1">
          <a:blip r:embed="rId3">
            <a:alphaModFix/>
          </a:blip>
          <a:srcRect/>
          <a:stretch/>
        </p:blipFill>
        <p:spPr>
          <a:xfrm>
            <a:off x="4126419" y="445160"/>
            <a:ext cx="4769224" cy="3944470"/>
          </a:xfrm>
          <a:prstGeom prst="rect">
            <a:avLst/>
          </a:prstGeom>
          <a:noFill/>
          <a:ln>
            <a:noFill/>
          </a:ln>
        </p:spPr>
      </p:pic>
      <p:pic>
        <p:nvPicPr>
          <p:cNvPr id="116" name="Google Shape;116;p5"/>
          <p:cNvPicPr preferRelativeResize="0"/>
          <p:nvPr/>
        </p:nvPicPr>
        <p:blipFill rotWithShape="1">
          <a:blip r:embed="rId4">
            <a:alphaModFix/>
          </a:blip>
          <a:srcRect l="9428" t="52870" r="55414" b="33008"/>
          <a:stretch/>
        </p:blipFill>
        <p:spPr>
          <a:xfrm>
            <a:off x="4975411" y="2151529"/>
            <a:ext cx="3214675" cy="9054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latin typeface="Patrick Hand"/>
                <a:ea typeface="Patrick Hand"/>
                <a:cs typeface="Patrick Hand"/>
                <a:sym typeface="Patrick Hand"/>
              </a:rPr>
              <a:t>Teacher Wish List</a:t>
            </a:r>
            <a:endParaRPr/>
          </a:p>
        </p:txBody>
      </p:sp>
      <p:sp>
        <p:nvSpPr>
          <p:cNvPr id="122" name="Google Shape;122;p6"/>
          <p:cNvSpPr txBox="1">
            <a:spLocks noGrp="1"/>
          </p:cNvSpPr>
          <p:nvPr>
            <p:ph type="body" idx="1"/>
          </p:nvPr>
        </p:nvSpPr>
        <p:spPr>
          <a:xfrm>
            <a:off x="311700" y="1093850"/>
            <a:ext cx="8520600" cy="34870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FFFF"/>
              </a:buClr>
              <a:buSzPts val="1800"/>
              <a:buNone/>
            </a:pPr>
            <a:endParaRPr lang="en-US" sz="1400">
              <a:solidFill>
                <a:schemeClr val="dk2"/>
              </a:solidFill>
              <a:latin typeface="Patrick Hand"/>
              <a:ea typeface="Patrick Hand"/>
              <a:cs typeface="Patrick Hand"/>
            </a:endParaRPr>
          </a:p>
          <a:p>
            <a:pPr marL="400050" indent="-285750">
              <a:lnSpc>
                <a:spcPct val="100000"/>
              </a:lnSpc>
              <a:buClr>
                <a:srgbClr val="1E2D31"/>
              </a:buClr>
              <a:buFont typeface="Wingdings"/>
              <a:buChar char="q"/>
            </a:pPr>
            <a:r>
              <a:rPr lang="en" dirty="0">
                <a:solidFill>
                  <a:schemeClr val="dk2"/>
                </a:solidFill>
                <a:latin typeface="Patrick Hand"/>
                <a:ea typeface="Patrick Hand"/>
                <a:cs typeface="Patrick Hand"/>
                <a:sym typeface="Patrick Hand"/>
              </a:rPr>
              <a:t>Boys: Gallon size Ziploc bags</a:t>
            </a:r>
            <a:endParaRPr lang="en">
              <a:solidFill>
                <a:schemeClr val="dk2"/>
              </a:solidFill>
            </a:endParaRPr>
          </a:p>
          <a:p>
            <a:pPr marL="400050" lvl="0" indent="-285750" algn="l">
              <a:lnSpc>
                <a:spcPct val="100000"/>
              </a:lnSpc>
              <a:spcBef>
                <a:spcPts val="0"/>
              </a:spcBef>
              <a:spcAft>
                <a:spcPts val="0"/>
              </a:spcAft>
              <a:buClr>
                <a:srgbClr val="1E2D31"/>
              </a:buClr>
              <a:buSzPts val="1800"/>
              <a:buFont typeface="Wingdings"/>
              <a:buChar char="q"/>
            </a:pPr>
            <a:r>
              <a:rPr lang="en" dirty="0">
                <a:solidFill>
                  <a:schemeClr val="dk2"/>
                </a:solidFill>
                <a:latin typeface="Patrick Hand"/>
                <a:ea typeface="Patrick Hand"/>
                <a:cs typeface="Patrick Hand"/>
                <a:sym typeface="Patrick Hand"/>
              </a:rPr>
              <a:t>Girls: Sandwich size Ziploc bags</a:t>
            </a:r>
            <a:endParaRPr lang="en">
              <a:solidFill>
                <a:schemeClr val="dk2"/>
              </a:solidFill>
            </a:endParaRPr>
          </a:p>
          <a:p>
            <a:pPr marL="457200" lvl="0" indent="-342900" algn="l">
              <a:lnSpc>
                <a:spcPct val="100000"/>
              </a:lnSpc>
              <a:spcBef>
                <a:spcPts val="0"/>
              </a:spcBef>
              <a:spcAft>
                <a:spcPts val="0"/>
              </a:spcAft>
              <a:buClr>
                <a:schemeClr val="dk2"/>
              </a:buClr>
              <a:buSzPts val="1800"/>
              <a:buFont typeface="Noto Sans Symbols"/>
              <a:buChar char="❑"/>
            </a:pPr>
            <a:r>
              <a:rPr lang="en" dirty="0">
                <a:solidFill>
                  <a:schemeClr val="dk2"/>
                </a:solidFill>
                <a:latin typeface="Patrick Hand"/>
                <a:ea typeface="Patrick Hand"/>
                <a:cs typeface="Patrick Hand"/>
                <a:sym typeface="Patrick Hand"/>
              </a:rPr>
              <a:t>Hand sanitizer</a:t>
            </a:r>
            <a:endParaRPr>
              <a:solidFill>
                <a:schemeClr val="dk2"/>
              </a:solidFill>
              <a:latin typeface="Patrick Hand"/>
            </a:endParaRPr>
          </a:p>
          <a:p>
            <a:pPr>
              <a:lnSpc>
                <a:spcPct val="100000"/>
              </a:lnSpc>
              <a:buClr>
                <a:srgbClr val="1E2D31"/>
              </a:buClr>
              <a:buFont typeface="Noto Sans Symbols"/>
              <a:buChar char="❑"/>
            </a:pPr>
            <a:r>
              <a:rPr lang="en" b="1" dirty="0">
                <a:solidFill>
                  <a:schemeClr val="dk2"/>
                </a:solidFill>
                <a:latin typeface="Patrick Hand"/>
              </a:rPr>
              <a:t>Plug Ins- Air Wick (cinnamon or vanilla)</a:t>
            </a:r>
          </a:p>
          <a:p>
            <a:pPr>
              <a:lnSpc>
                <a:spcPct val="100000"/>
              </a:lnSpc>
              <a:buClr>
                <a:srgbClr val="1E2D31"/>
              </a:buClr>
              <a:buFont typeface="Noto Sans Symbols"/>
              <a:buChar char="❑"/>
            </a:pPr>
            <a:r>
              <a:rPr lang="en" dirty="0">
                <a:solidFill>
                  <a:schemeClr val="dk2"/>
                </a:solidFill>
                <a:latin typeface="Patrick Hand"/>
              </a:rPr>
              <a:t>Kleenex Tissues</a:t>
            </a:r>
          </a:p>
          <a:p>
            <a:pPr>
              <a:lnSpc>
                <a:spcPct val="100000"/>
              </a:lnSpc>
              <a:buClr>
                <a:srgbClr val="1E2D31"/>
              </a:buClr>
              <a:buFont typeface="Noto Sans Symbols"/>
              <a:buChar char="❑"/>
            </a:pPr>
            <a:r>
              <a:rPr lang="en" dirty="0">
                <a:solidFill>
                  <a:schemeClr val="dk2"/>
                </a:solidFill>
                <a:latin typeface="Patrick Hand"/>
              </a:rPr>
              <a:t>Board games for room</a:t>
            </a:r>
          </a:p>
          <a:p>
            <a:pPr>
              <a:lnSpc>
                <a:spcPct val="100000"/>
              </a:lnSpc>
              <a:buClr>
                <a:srgbClr val="1E2D31"/>
              </a:buClr>
              <a:buFont typeface="Noto Sans Symbols"/>
              <a:buChar char="❑"/>
            </a:pPr>
            <a:r>
              <a:rPr lang="en" b="1" dirty="0">
                <a:solidFill>
                  <a:schemeClr val="dk2"/>
                </a:solidFill>
                <a:latin typeface="Patrick Hand"/>
              </a:rPr>
              <a:t>Band Aids</a:t>
            </a:r>
          </a:p>
          <a:p>
            <a:pPr>
              <a:lnSpc>
                <a:spcPct val="100000"/>
              </a:lnSpc>
              <a:buClr>
                <a:srgbClr val="1E2D31"/>
              </a:buClr>
              <a:buFont typeface="Noto Sans Symbols"/>
              <a:buChar char="❑"/>
            </a:pPr>
            <a:r>
              <a:rPr lang="en" b="1" dirty="0">
                <a:solidFill>
                  <a:schemeClr val="dk2"/>
                </a:solidFill>
                <a:latin typeface="Patrick Hand"/>
              </a:rPr>
              <a:t>Swiffer Wet Jet and refills</a:t>
            </a:r>
          </a:p>
          <a:p>
            <a:pPr>
              <a:lnSpc>
                <a:spcPct val="100000"/>
              </a:lnSpc>
              <a:buClr>
                <a:srgbClr val="1E2D31"/>
              </a:buClr>
              <a:buFont typeface="Noto Sans Symbols"/>
              <a:buChar char="❑"/>
            </a:pPr>
            <a:r>
              <a:rPr lang="en" b="1" dirty="0">
                <a:solidFill>
                  <a:schemeClr val="dk2"/>
                </a:solidFill>
                <a:latin typeface="Patrick Hand"/>
              </a:rPr>
              <a:t>Clorox Wipes</a:t>
            </a:r>
          </a:p>
          <a:p>
            <a:pPr>
              <a:lnSpc>
                <a:spcPct val="100000"/>
              </a:lnSpc>
              <a:buClr>
                <a:srgbClr val="1E2D31"/>
              </a:buClr>
              <a:buFont typeface="Noto Sans Symbols"/>
              <a:buChar char="❑"/>
            </a:pPr>
            <a:endParaRPr lang="en" dirty="0">
              <a:solidFill>
                <a:srgbClr val="1E2D31"/>
              </a:solidFill>
              <a:latin typeface="Patrick Hand"/>
            </a:endParaRPr>
          </a:p>
          <a:p>
            <a:pPr>
              <a:lnSpc>
                <a:spcPct val="100000"/>
              </a:lnSpc>
              <a:buClr>
                <a:srgbClr val="1E2D31"/>
              </a:buClr>
              <a:buFont typeface="Noto Sans Symbols"/>
              <a:buChar char="❑"/>
            </a:pPr>
            <a:endParaRPr lang="en" sz="1400" dirty="0">
              <a:solidFill>
                <a:srgbClr val="1E2D31"/>
              </a:solidFill>
              <a:latin typeface="Patrick Hand"/>
            </a:endParaRPr>
          </a:p>
          <a:p>
            <a:pPr>
              <a:lnSpc>
                <a:spcPct val="100000"/>
              </a:lnSpc>
              <a:buClr>
                <a:srgbClr val="1E2D31"/>
              </a:buClr>
              <a:buFont typeface="Noto Sans Symbols"/>
              <a:buChar char="❑"/>
            </a:pPr>
            <a:endParaRPr lang="en" sz="1400" dirty="0">
              <a:solidFill>
                <a:srgbClr val="1E2D31"/>
              </a:solidFill>
              <a:latin typeface="Patrick Hand"/>
            </a:endParaRPr>
          </a:p>
          <a:p>
            <a:pPr>
              <a:lnSpc>
                <a:spcPct val="100000"/>
              </a:lnSpc>
              <a:buClr>
                <a:srgbClr val="1E2D31"/>
              </a:buClr>
              <a:buFont typeface="Noto Sans Symbols"/>
              <a:buChar char="❑"/>
            </a:pPr>
            <a:endParaRPr lang="en" sz="1400" dirty="0">
              <a:solidFill>
                <a:srgbClr val="1E2D31"/>
              </a:solidFill>
              <a:latin typeface="Patrick Hand"/>
            </a:endParaRPr>
          </a:p>
          <a:p>
            <a:pPr>
              <a:lnSpc>
                <a:spcPct val="100000"/>
              </a:lnSpc>
              <a:buClr>
                <a:srgbClr val="1E2D31"/>
              </a:buClr>
              <a:buFont typeface="Noto Sans Symbols"/>
              <a:buChar char="❑"/>
            </a:pPr>
            <a:endParaRPr lang="en" sz="1400" dirty="0">
              <a:solidFill>
                <a:srgbClr val="1E2D31"/>
              </a:solidFill>
              <a:latin typeface="Patrick Hand"/>
            </a:endParaRPr>
          </a:p>
          <a:p>
            <a:pPr>
              <a:lnSpc>
                <a:spcPct val="100000"/>
              </a:lnSpc>
              <a:buClr>
                <a:srgbClr val="1E2D31"/>
              </a:buClr>
              <a:buFont typeface="Noto Sans Symbols"/>
              <a:buChar char="❑"/>
            </a:pPr>
            <a:endParaRPr lang="en" sz="1400" dirty="0">
              <a:solidFill>
                <a:srgbClr val="1E2D31"/>
              </a:solidFill>
              <a:latin typeface="Patrick Hand"/>
            </a:endParaRPr>
          </a:p>
          <a:p>
            <a:pPr indent="0">
              <a:buNone/>
            </a:pPr>
            <a:endParaRPr lang="en-US">
              <a:solidFill>
                <a:srgbClr val="FFFFFF"/>
              </a:solidFill>
            </a:endParaRPr>
          </a:p>
          <a:p>
            <a:pPr marL="114300" indent="0">
              <a:buNone/>
            </a:pPr>
            <a:endParaRPr lang="en-US">
              <a:solidFill>
                <a:schemeClr val="accent5"/>
              </a:solidFill>
              <a:latin typeface="Patrick Hand"/>
              <a:ea typeface="Patrick Hand"/>
              <a:cs typeface="Patrick Ha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311700" y="372725"/>
            <a:ext cx="8520600" cy="64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sz="4400">
                <a:solidFill>
                  <a:srgbClr val="000000"/>
                </a:solidFill>
                <a:latin typeface="Patrick Hand"/>
                <a:ea typeface="Patrick Hand"/>
                <a:cs typeface="Patrick Hand"/>
                <a:sym typeface="Patrick Hand"/>
              </a:rPr>
              <a:t>A Few Important Facts</a:t>
            </a:r>
            <a:br>
              <a:rPr lang="en" sz="4400">
                <a:solidFill>
                  <a:srgbClr val="000000"/>
                </a:solidFill>
                <a:latin typeface="Patrick Hand"/>
                <a:ea typeface="Patrick Hand"/>
                <a:cs typeface="Patrick Hand"/>
                <a:sym typeface="Patrick Hand"/>
              </a:rPr>
            </a:br>
            <a:endParaRPr/>
          </a:p>
        </p:txBody>
      </p:sp>
      <p:sp>
        <p:nvSpPr>
          <p:cNvPr id="134" name="Google Shape;134;p7"/>
          <p:cNvSpPr txBox="1">
            <a:spLocks noGrp="1"/>
          </p:cNvSpPr>
          <p:nvPr>
            <p:ph type="body" idx="1"/>
          </p:nvPr>
        </p:nvSpPr>
        <p:spPr>
          <a:xfrm>
            <a:off x="311700" y="1417950"/>
            <a:ext cx="3999900" cy="3150900"/>
          </a:xfrm>
          <a:prstGeom prst="rect">
            <a:avLst/>
          </a:prstGeom>
          <a:noFill/>
          <a:ln>
            <a:noFill/>
          </a:ln>
        </p:spPr>
        <p:txBody>
          <a:bodyPr spcFirstLastPara="1" wrap="square" lIns="91425" tIns="91425" rIns="91425" bIns="91425" anchor="t" anchorCtr="0">
            <a:noAutofit/>
          </a:bodyPr>
          <a:lstStyle/>
          <a:p>
            <a:pPr marL="342900" lvl="0" indent="-317500" algn="l" rtl="0">
              <a:lnSpc>
                <a:spcPct val="115000"/>
              </a:lnSpc>
              <a:spcBef>
                <a:spcPts val="0"/>
              </a:spcBef>
              <a:spcAft>
                <a:spcPts val="1600"/>
              </a:spcAft>
              <a:buSzPts val="1400"/>
              <a:buFont typeface="Noto Sans Symbols"/>
              <a:buChar char="❑"/>
            </a:pPr>
            <a:r>
              <a:rPr lang="en" sz="2100" dirty="0">
                <a:solidFill>
                  <a:srgbClr val="000000"/>
                </a:solidFill>
                <a:latin typeface="Patrick Hand"/>
                <a:ea typeface="Patrick Hand"/>
                <a:cs typeface="Patrick Hand"/>
                <a:sym typeface="Patrick Hand"/>
              </a:rPr>
              <a:t>Breakfast is from 7:10 A.M. - 7:55 A.M. in the lunchroom</a:t>
            </a:r>
            <a:endParaRPr dirty="0"/>
          </a:p>
        </p:txBody>
      </p:sp>
      <p:sp>
        <p:nvSpPr>
          <p:cNvPr id="135" name="Google Shape;135;p7"/>
          <p:cNvSpPr txBox="1">
            <a:spLocks noGrp="1"/>
          </p:cNvSpPr>
          <p:nvPr>
            <p:ph type="body" idx="2"/>
          </p:nvPr>
        </p:nvSpPr>
        <p:spPr>
          <a:xfrm>
            <a:off x="4832400" y="1417950"/>
            <a:ext cx="3999900" cy="3150900"/>
          </a:xfrm>
          <a:prstGeom prst="rect">
            <a:avLst/>
          </a:prstGeom>
          <a:noFill/>
          <a:ln>
            <a:noFill/>
          </a:ln>
        </p:spPr>
        <p:txBody>
          <a:bodyPr spcFirstLastPara="1" wrap="square" lIns="91425" tIns="91425" rIns="91425" bIns="91425" anchor="t" anchorCtr="0">
            <a:noAutofit/>
          </a:bodyPr>
          <a:lstStyle/>
          <a:p>
            <a:pPr marL="342900" lvl="0" indent="-342900" algn="l" rtl="0">
              <a:lnSpc>
                <a:spcPct val="115000"/>
              </a:lnSpc>
              <a:spcBef>
                <a:spcPts val="0"/>
              </a:spcBef>
              <a:spcAft>
                <a:spcPts val="0"/>
              </a:spcAft>
              <a:buClr>
                <a:srgbClr val="666666"/>
              </a:buClr>
              <a:buSzPts val="1800"/>
              <a:buFont typeface="Noto Sans Symbols"/>
              <a:buChar char="❑"/>
            </a:pPr>
            <a:r>
              <a:rPr lang="en" sz="2100" dirty="0">
                <a:solidFill>
                  <a:srgbClr val="000000"/>
                </a:solidFill>
                <a:latin typeface="Patrick Hand"/>
                <a:ea typeface="Patrick Hand"/>
                <a:cs typeface="Patrick Hand"/>
                <a:sym typeface="Patrick Hand"/>
              </a:rPr>
              <a:t>Lunch at school at : 12:17P.M.</a:t>
            </a:r>
            <a:endParaRPr dirty="0"/>
          </a:p>
          <a:p>
            <a:pPr marL="0" lvl="0" indent="0" algn="l" rtl="0">
              <a:lnSpc>
                <a:spcPct val="115000"/>
              </a:lnSpc>
              <a:spcBef>
                <a:spcPts val="0"/>
              </a:spcBef>
              <a:spcAft>
                <a:spcPts val="0"/>
              </a:spcAft>
              <a:buClr>
                <a:srgbClr val="666666"/>
              </a:buClr>
              <a:buSzPts val="1800"/>
              <a:buNone/>
            </a:pPr>
            <a:endParaRPr lang="en-US" sz="2100" dirty="0">
              <a:solidFill>
                <a:srgbClr val="000000"/>
              </a:solidFill>
              <a:latin typeface="Patrick Hand"/>
              <a:ea typeface="Patrick Hand"/>
              <a:cs typeface="Patrick Hand"/>
              <a:sym typeface="Patrick Hand"/>
            </a:endParaRPr>
          </a:p>
          <a:p>
            <a:pPr marL="0" lvl="0" indent="0" algn="ctr" rtl="0">
              <a:lnSpc>
                <a:spcPct val="115000"/>
              </a:lnSpc>
              <a:spcBef>
                <a:spcPts val="0"/>
              </a:spcBef>
              <a:spcAft>
                <a:spcPts val="0"/>
              </a:spcAft>
              <a:buClr>
                <a:srgbClr val="666666"/>
              </a:buClr>
              <a:buSzPts val="1800"/>
              <a:buNone/>
            </a:pPr>
            <a:r>
              <a:rPr lang="en-US" sz="3200" dirty="0">
                <a:solidFill>
                  <a:srgbClr val="000000"/>
                </a:solidFill>
                <a:latin typeface="Patrick Hand"/>
                <a:ea typeface="Patrick Hand"/>
                <a:cs typeface="Patrick Hand"/>
                <a:sym typeface="Patrick Hand"/>
              </a:rPr>
              <a:t>*Breakfast and lunch are FREE this year!!!!!!!</a:t>
            </a:r>
            <a:endParaRPr sz="3200" dirty="0">
              <a:solidFill>
                <a:srgbClr val="000000"/>
              </a:solidFill>
              <a:latin typeface="Patrick Hand"/>
              <a:ea typeface="Patrick Hand"/>
              <a:cs typeface="Patrick Hand"/>
              <a:sym typeface="Patrick Hand"/>
            </a:endParaRPr>
          </a:p>
        </p:txBody>
      </p:sp>
      <p:pic>
        <p:nvPicPr>
          <p:cNvPr id="136" name="Google Shape;136;p7"/>
          <p:cNvPicPr preferRelativeResize="0"/>
          <p:nvPr/>
        </p:nvPicPr>
        <p:blipFill rotWithShape="1">
          <a:blip r:embed="rId3">
            <a:alphaModFix/>
          </a:blip>
          <a:srcRect/>
          <a:stretch/>
        </p:blipFill>
        <p:spPr>
          <a:xfrm>
            <a:off x="735106" y="2599765"/>
            <a:ext cx="3191435" cy="1703293"/>
          </a:xfrm>
          <a:prstGeom prst="rect">
            <a:avLst/>
          </a:prstGeom>
          <a:noFill/>
          <a:ln>
            <a:noFill/>
          </a:ln>
        </p:spPr>
      </p:pic>
      <p:pic>
        <p:nvPicPr>
          <p:cNvPr id="137" name="Google Shape;137;p7"/>
          <p:cNvPicPr preferRelativeResize="0"/>
          <p:nvPr/>
        </p:nvPicPr>
        <p:blipFill rotWithShape="1">
          <a:blip r:embed="rId4">
            <a:alphaModFix/>
          </a:blip>
          <a:srcRect l="7871" t="6719" r="3389" b="5782"/>
          <a:stretch/>
        </p:blipFill>
        <p:spPr>
          <a:xfrm>
            <a:off x="5862917" y="89647"/>
            <a:ext cx="2300300" cy="1299881"/>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1432</Words>
  <Application>Microsoft Office PowerPoint</Application>
  <PresentationFormat>On-screen Show (16:9)</PresentationFormat>
  <Paragraphs>166</Paragraphs>
  <Slides>25</Slides>
  <Notes>25</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Courier New</vt:lpstr>
      <vt:lpstr>Lato</vt:lpstr>
      <vt:lpstr>Arial</vt:lpstr>
      <vt:lpstr>Noto Sans Symbols</vt:lpstr>
      <vt:lpstr>Source Code Pro</vt:lpstr>
      <vt:lpstr>Amatic SC</vt:lpstr>
      <vt:lpstr>Pacifico</vt:lpstr>
      <vt:lpstr>Playfair Display</vt:lpstr>
      <vt:lpstr>Wingdings</vt:lpstr>
      <vt:lpstr>Verdana</vt:lpstr>
      <vt:lpstr>Chewy</vt:lpstr>
      <vt:lpstr>Patrick Hand</vt:lpstr>
      <vt:lpstr>Blue &amp; Gold</vt:lpstr>
      <vt:lpstr>PowerPoint Presentation</vt:lpstr>
      <vt:lpstr>PowerPoint Presentation</vt:lpstr>
      <vt:lpstr>PowerPoint Presentation</vt:lpstr>
      <vt:lpstr>Communication</vt:lpstr>
      <vt:lpstr>Communication Cont’d./ Parent Square</vt:lpstr>
      <vt:lpstr>Communication Cont’d.</vt:lpstr>
      <vt:lpstr>School Supplies</vt:lpstr>
      <vt:lpstr>Teacher Wish List</vt:lpstr>
      <vt:lpstr>A Few Important Facts </vt:lpstr>
      <vt:lpstr>Lunch Information</vt:lpstr>
      <vt:lpstr>PowerPoint Presentation</vt:lpstr>
      <vt:lpstr>Water Bottles </vt:lpstr>
      <vt:lpstr>Classroom Information</vt:lpstr>
      <vt:lpstr>Homework </vt:lpstr>
      <vt:lpstr>Forms</vt:lpstr>
      <vt:lpstr>Forms (Cont’d.)</vt:lpstr>
      <vt:lpstr>Classroom Locations</vt:lpstr>
      <vt:lpstr>Important Reminders</vt:lpstr>
      <vt:lpstr>Important Reminders (Cont’d.)</vt:lpstr>
      <vt:lpstr>Grading Policy</vt:lpstr>
      <vt:lpstr>Transportation Information</vt:lpstr>
      <vt:lpstr>Change in Transportation </vt:lpstr>
      <vt:lpstr>Quick Reminders Per Mr. Thornton</vt:lpstr>
      <vt:lpstr>We would love to have you present  about your career at our next  Career Day!   If you would like information please complete this form.</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DPES Student</dc:creator>
  <cp:lastModifiedBy>Meredith Douglas</cp:lastModifiedBy>
  <cp:revision>283</cp:revision>
  <dcterms:modified xsi:type="dcterms:W3CDTF">2024-08-05T19:02:07Z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0x0101008E11D40B412D984998359478C170F734</vt:lpwstr>
  </property>
</Properties>
</file>