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77050" cy="9656763"/>
  <p:embeddedFontLst>
    <p:embeddedFont>
      <p:font typeface="Comic Sans MS" panose="030F0702030302020204" pitchFamily="66" charset="0"/>
      <p:regular r:id="rId5"/>
      <p:bold r:id="rId6"/>
      <p:italic r:id="rId7"/>
      <p:boldItalic r:id="rId8"/>
    </p:embeddedFont>
    <p:embeddedFont>
      <p:font typeface="Cordia New" panose="020B0304020202020204" pitchFamily="34" charset="-34"/>
      <p:regular r:id="rId9"/>
      <p:bold r:id="rId10"/>
      <p:italic r:id="rId11"/>
      <p:boldItalic r:id="rId12"/>
    </p:embeddedFont>
    <p:embeddedFont>
      <p:font typeface="HelloAntsClose" panose="02000603000000000000" pitchFamily="2" charset="0"/>
      <p:regular r:id="rId13"/>
    </p:embeddedFont>
    <p:embeddedFont>
      <p:font typeface="HelloHappy" panose="02000603000000000000" pitchFamily="2" charset="0"/>
      <p:regular r:id="rId14"/>
    </p:embeddedFont>
    <p:embeddedFont>
      <p:font typeface="HelloParis" panose="02000603000000000000" pitchFamily="2" charset="0"/>
      <p:regular r:id="rId15"/>
    </p:embeddedFont>
    <p:embeddedFont>
      <p:font typeface="Quicksand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iCQyNQPbuN2mN43CDOrNpDpgl56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60D6D9-6FE3-4816-8DD6-7032F0A397F2}" v="9" dt="2025-10-15T23:36:58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378" y="5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font" Target="fonts/font13.fntdata"/><Relationship Id="rId2" Type="http://schemas.openxmlformats.org/officeDocument/2006/relationships/slide" Target="slides/slide1.xml"/><Relationship Id="rId16" Type="http://schemas.openxmlformats.org/officeDocument/2006/relationships/font" Target="fonts/font1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24" Type="http://schemas.microsoft.com/office/2015/10/relationships/revisionInfo" Target="revisionInfo.xml"/><Relationship Id="rId5" Type="http://schemas.openxmlformats.org/officeDocument/2006/relationships/font" Target="fonts/font1.fntdata"/><Relationship Id="rId15" Type="http://schemas.openxmlformats.org/officeDocument/2006/relationships/font" Target="fonts/font11.fntdata"/><Relationship Id="rId23" Type="http://schemas.microsoft.com/office/2016/11/relationships/changesInfo" Target="changesInfos/changesInfo1.xml"/><Relationship Id="rId10" Type="http://schemas.openxmlformats.org/officeDocument/2006/relationships/font" Target="fonts/font6.fntdata"/><Relationship Id="rId19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Rowell" userId="b5c3a763d3bf517b" providerId="LiveId" clId="{42ED1B98-8C8A-4A90-88C7-926D4D04E2F7}"/>
    <pc:docChg chg="undo redo custSel modSld">
      <pc:chgData name="Stephanie Rowell" userId="b5c3a763d3bf517b" providerId="LiveId" clId="{42ED1B98-8C8A-4A90-88C7-926D4D04E2F7}" dt="2025-10-15T23:38:27.303" v="556" actId="1076"/>
      <pc:docMkLst>
        <pc:docMk/>
      </pc:docMkLst>
      <pc:sldChg chg="modSp mod">
        <pc:chgData name="Stephanie Rowell" userId="b5c3a763d3bf517b" providerId="LiveId" clId="{42ED1B98-8C8A-4A90-88C7-926D4D04E2F7}" dt="2025-10-15T23:38:27.303" v="556" actId="1076"/>
        <pc:sldMkLst>
          <pc:docMk/>
          <pc:sldMk cId="0" sldId="256"/>
        </pc:sldMkLst>
        <pc:spChg chg="mod">
          <ac:chgData name="Stephanie Rowell" userId="b5c3a763d3bf517b" providerId="LiveId" clId="{42ED1B98-8C8A-4A90-88C7-926D4D04E2F7}" dt="2025-10-15T23:38:27.303" v="556" actId="1076"/>
          <ac:spMkLst>
            <pc:docMk/>
            <pc:sldMk cId="0" sldId="256"/>
            <ac:spMk id="84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22:32.107" v="54" actId="2711"/>
          <ac:spMkLst>
            <pc:docMk/>
            <pc:sldMk cId="0" sldId="256"/>
            <ac:spMk id="85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3:50.164" v="480" actId="20577"/>
          <ac:spMkLst>
            <pc:docMk/>
            <pc:sldMk cId="0" sldId="256"/>
            <ac:spMk id="86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6:10.606" v="544" actId="2711"/>
          <ac:spMkLst>
            <pc:docMk/>
            <pc:sldMk cId="0" sldId="256"/>
            <ac:spMk id="87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5:59.561" v="543" actId="2711"/>
          <ac:spMkLst>
            <pc:docMk/>
            <pc:sldMk cId="0" sldId="256"/>
            <ac:spMk id="88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22:13.823" v="52" actId="2711"/>
          <ac:spMkLst>
            <pc:docMk/>
            <pc:sldMk cId="0" sldId="256"/>
            <ac:spMk id="89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5:09.913" v="493" actId="2711"/>
          <ac:spMkLst>
            <pc:docMk/>
            <pc:sldMk cId="0" sldId="256"/>
            <ac:spMk id="90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8:20.445" v="555" actId="113"/>
          <ac:spMkLst>
            <pc:docMk/>
            <pc:sldMk cId="0" sldId="256"/>
            <ac:spMk id="91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4:59.622" v="492" actId="2711"/>
          <ac:spMkLst>
            <pc:docMk/>
            <pc:sldMk cId="0" sldId="256"/>
            <ac:spMk id="92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35:42.535" v="542" actId="113"/>
          <ac:spMkLst>
            <pc:docMk/>
            <pc:sldMk cId="0" sldId="256"/>
            <ac:spMk id="93" creationId="{00000000-0000-0000-0000-000000000000}"/>
          </ac:spMkLst>
        </pc:spChg>
        <pc:spChg chg="mod">
          <ac:chgData name="Stephanie Rowell" userId="b5c3a763d3bf517b" providerId="LiveId" clId="{42ED1B98-8C8A-4A90-88C7-926D4D04E2F7}" dt="2025-10-15T23:24:10.990" v="241" actId="20577"/>
          <ac:spMkLst>
            <pc:docMk/>
            <pc:sldMk cId="0" sldId="256"/>
            <ac:spMk id="94" creationId="{00000000-0000-0000-0000-000000000000}"/>
          </ac:spMkLst>
        </pc:spChg>
      </pc:sldChg>
      <pc:sldChg chg="modSp mod">
        <pc:chgData name="Stephanie Rowell" userId="b5c3a763d3bf517b" providerId="LiveId" clId="{42ED1B98-8C8A-4A90-88C7-926D4D04E2F7}" dt="2025-10-15T23:37:24.944" v="550" actId="1076"/>
        <pc:sldMkLst>
          <pc:docMk/>
          <pc:sldMk cId="0" sldId="257"/>
        </pc:sldMkLst>
        <pc:spChg chg="mod">
          <ac:chgData name="Stephanie Rowell" userId="b5c3a763d3bf517b" providerId="LiveId" clId="{42ED1B98-8C8A-4A90-88C7-926D4D04E2F7}" dt="2025-10-15T23:37:24.944" v="550" actId="1076"/>
          <ac:spMkLst>
            <pc:docMk/>
            <pc:sldMk cId="0" sldId="257"/>
            <ac:spMk id="9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6400" y="724250"/>
            <a:ext cx="4584925" cy="3621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723900"/>
            <a:ext cx="279717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7700" y="4586950"/>
            <a:ext cx="5501625" cy="4345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723900"/>
            <a:ext cx="2797175" cy="3621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67161" y="2168420"/>
            <a:ext cx="6638079" cy="6995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-760373" y="6142051"/>
            <a:ext cx="12586970" cy="1485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3797815" y="4719810"/>
            <a:ext cx="12586970" cy="4330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330597" y="3441277"/>
            <a:ext cx="2907903" cy="973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368040" y="3441277"/>
            <a:ext cx="2907904" cy="973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388620" y="3189817"/>
            <a:ext cx="3434160" cy="5795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948272" y="2251499"/>
            <a:ext cx="3435509" cy="938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948272" y="3189817"/>
            <a:ext cx="3435509" cy="5795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038792" y="400474"/>
            <a:ext cx="4344988" cy="85845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388620" y="2104814"/>
            <a:ext cx="2557066" cy="6880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523445" y="898737"/>
            <a:ext cx="4663440" cy="603504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523445" y="7872096"/>
            <a:ext cx="4663440" cy="1180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72239" y="989944"/>
            <a:ext cx="4576120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dirty="0">
                <a:solidFill>
                  <a:schemeClr val="dk1"/>
                </a:solidFill>
                <a:latin typeface="HelloParis" panose="02000603000000000000" pitchFamily="2" charset="0"/>
                <a:ea typeface="HelloParis" panose="02000603000000000000" pitchFamily="2" charset="0"/>
                <a:cs typeface="Quicksand"/>
                <a:sym typeface="Quicksand"/>
              </a:rPr>
              <a:t>Mrs. Walters</a:t>
            </a:r>
            <a:endParaRPr dirty="0">
              <a:latin typeface="HelloParis" panose="02000603000000000000" pitchFamily="2" charset="0"/>
              <a:ea typeface="HelloParis" panose="02000603000000000000" pitchFamily="2" charset="0"/>
              <a:cs typeface="Quicksand"/>
              <a:sym typeface="Quicksand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-702866" y="1646559"/>
            <a:ext cx="65595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i="0" u="none" strike="noStrike" cap="none" dirty="0">
                <a:solidFill>
                  <a:schemeClr val="lt1"/>
                </a:solidFill>
                <a:latin typeface="Quicksand"/>
                <a:ea typeface="Quicksand"/>
                <a:cs typeface="Quicksand"/>
                <a:sym typeface="Quicksand"/>
              </a:rPr>
              <a:t>          </a:t>
            </a:r>
            <a:r>
              <a:rPr lang="en-US" sz="2600" dirty="0">
                <a:solidFill>
                  <a:schemeClr val="lt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October 20 </a:t>
            </a:r>
            <a:r>
              <a:rPr lang="en-US" sz="2600" i="0" u="none" strike="noStrike" cap="none" dirty="0">
                <a:solidFill>
                  <a:schemeClr val="lt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– </a:t>
            </a:r>
            <a:r>
              <a:rPr lang="en-US" sz="2600" dirty="0">
                <a:solidFill>
                  <a:schemeClr val="lt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October 24</a:t>
            </a:r>
            <a:endParaRPr dirty="0">
              <a:latin typeface="HelloHappy" panose="02000603000000000000" pitchFamily="2" charset="0"/>
              <a:ea typeface="HelloHappy" panose="02000603000000000000" pitchFamily="2" charset="0"/>
              <a:cs typeface="Quicksand"/>
              <a:sym typeface="Quicksand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4429031" y="2759252"/>
            <a:ext cx="2855400" cy="5109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br>
              <a:rPr lang="en-US" sz="1800" b="1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Story of the Week: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 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i="1" dirty="0">
                <a:latin typeface="HelloHappy" panose="02000603000000000000" pitchFamily="2" charset="0"/>
                <a:ea typeface="HelloHappy" panose="02000603000000000000" pitchFamily="2" charset="0"/>
              </a:rPr>
              <a:t>What Makes the Earth Shake?</a:t>
            </a:r>
            <a:br>
              <a:rPr lang="en-US" sz="1100" i="1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100" i="1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Comprehension  Skill: </a:t>
            </a:r>
            <a:endParaRPr lang="en-US" sz="1100" dirty="0">
              <a:latin typeface="HelloHappy" panose="02000603000000000000" pitchFamily="2" charset="0"/>
              <a:ea typeface="HelloHappy" panose="02000603000000000000" pitchFamily="2" charset="0"/>
            </a:endParaRPr>
          </a:p>
          <a:p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- compare and  contrast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- sequence events</a:t>
            </a:r>
          </a:p>
          <a:p>
            <a:br>
              <a:rPr lang="en-US" sz="1100" b="1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Phonics Skill: </a:t>
            </a:r>
            <a:b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b="1" dirty="0">
                <a:latin typeface="HelloHappy" panose="02000603000000000000" pitchFamily="2" charset="0"/>
                <a:ea typeface="HelloHappy" panose="02000603000000000000" pitchFamily="2" charset="0"/>
              </a:rPr>
              <a:t>– 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long a spelled a and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a_e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, long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i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spelled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i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and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 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i_e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, long o spelled o and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o_e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, and long u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  spelled u and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u_e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- inflectional endings – er and –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est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- /n/ spelled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kn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 and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gn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- /r/ spelled </a:t>
            </a:r>
            <a:r>
              <a:rPr lang="en-US" sz="1100" dirty="0" err="1">
                <a:latin typeface="HelloHappy" panose="02000603000000000000" pitchFamily="2" charset="0"/>
                <a:ea typeface="HelloHappy" panose="02000603000000000000" pitchFamily="2" charset="0"/>
              </a:rPr>
              <a:t>wr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Spelling words</a:t>
            </a:r>
            <a:r>
              <a:rPr lang="en-US" sz="1100" u="sng" dirty="0">
                <a:latin typeface="HelloHappy" panose="02000603000000000000" pitchFamily="2" charset="0"/>
                <a:ea typeface="HelloHappy" panose="02000603000000000000" pitchFamily="2" charset="0"/>
              </a:rPr>
              <a:t>:</a:t>
            </a:r>
            <a:endParaRPr lang="en-US" sz="1100" dirty="0">
              <a:latin typeface="HelloHappy" panose="02000603000000000000" pitchFamily="2" charset="0"/>
              <a:ea typeface="HelloHappy" panose="02000603000000000000" pitchFamily="2" charset="0"/>
            </a:endParaRPr>
          </a:p>
          <a:p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1. wren            6. fastest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2. knot            7. gnat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3. knife           8. sign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4. write           9. longer 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5. sharper    10. thickest</a:t>
            </a: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endParaRPr lang="en-US" sz="1100" dirty="0">
              <a:latin typeface="HelloHappy" panose="02000603000000000000" pitchFamily="2" charset="0"/>
              <a:ea typeface="HelloHappy" panose="02000603000000000000" pitchFamily="2" charset="0"/>
            </a:endParaRPr>
          </a:p>
          <a:p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Grammar</a:t>
            </a:r>
            <a:r>
              <a:rPr lang="en-US" sz="1100" u="sng" dirty="0">
                <a:latin typeface="HelloHappy" panose="02000603000000000000" pitchFamily="2" charset="0"/>
                <a:ea typeface="HelloHappy" panose="02000603000000000000" pitchFamily="2" charset="0"/>
              </a:rPr>
              <a:t> 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– use ending marks and capitalize proper nouns </a:t>
            </a:r>
          </a:p>
          <a:p>
            <a:b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100" b="1" u="sng" dirty="0">
                <a:latin typeface="HelloHappy" panose="02000603000000000000" pitchFamily="2" charset="0"/>
                <a:ea typeface="HelloHappy" panose="02000603000000000000" pitchFamily="2" charset="0"/>
              </a:rPr>
              <a:t>Math</a:t>
            </a:r>
            <a:r>
              <a:rPr lang="en-US" sz="1100" dirty="0">
                <a:latin typeface="HelloHappy" panose="02000603000000000000" pitchFamily="2" charset="0"/>
                <a:ea typeface="HelloHappy" panose="02000603000000000000" pitchFamily="2" charset="0"/>
              </a:rPr>
              <a:t>: Topic 4 Fluently Add Within 100</a:t>
            </a:r>
            <a:endParaRPr sz="1100" dirty="0">
              <a:solidFill>
                <a:schemeClr val="dk1"/>
              </a:solidFill>
              <a:latin typeface="HelloHappy" panose="02000603000000000000" pitchFamily="2" charset="0"/>
              <a:ea typeface="HelloHappy" panose="02000603000000000000" pitchFamily="2" charset="0"/>
              <a:cs typeface="Comic Sans MS"/>
              <a:sym typeface="Comic Sans MS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410917" y="8550591"/>
            <a:ext cx="6745800" cy="109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stephanie.rowell@acboe.net</a:t>
            </a:r>
            <a:b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</a:b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Parent Square– Ms. Rowell’s Class 2025-2026   </a:t>
            </a: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Parent Square Hours 3:15 – 4:00   </a:t>
            </a: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Please do not message me throughout the school day. Messages that need to get to me throughout the school day must go through the front office. </a:t>
            </a: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Please only message me with the most urgent concerns. </a:t>
            </a: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Thank you!</a:t>
            </a:r>
            <a:endParaRPr sz="900" dirty="0">
              <a:latin typeface="HelloHappy" panose="02000603000000000000" pitchFamily="2" charset="0"/>
              <a:ea typeface="HelloHappy" panose="02000603000000000000" pitchFamily="2" charset="0"/>
              <a:cs typeface="Quicksand"/>
              <a:sym typeface="Quicksand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72239" y="7895578"/>
            <a:ext cx="4490400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cap="none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CONTACT INFORMATION</a:t>
            </a:r>
            <a:r>
              <a:rPr lang="en-US" sz="2300" b="1" cap="none" dirty="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:</a:t>
            </a:r>
            <a:endParaRPr sz="1300" dirty="0"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410917" y="2420066"/>
            <a:ext cx="401811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Nirmala UI Semilight" panose="020B0402040204020203" pitchFamily="34" charset="0"/>
                <a:sym typeface="Quicksand"/>
              </a:rPr>
              <a:t>Special Dates</a:t>
            </a:r>
            <a:endParaRPr dirty="0">
              <a:latin typeface="HelloHappy" panose="02000603000000000000" pitchFamily="2" charset="0"/>
              <a:ea typeface="HelloHappy" panose="02000603000000000000" pitchFamily="2" charset="0"/>
              <a:cs typeface="Nirmala UI Semilight" panose="020B0402040204020203" pitchFamily="34" charset="0"/>
              <a:sym typeface="Quicksand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429031" y="2420066"/>
            <a:ext cx="2783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Comic Sans MS"/>
                <a:sym typeface="Comic Sans MS"/>
              </a:rPr>
              <a:t>What We’re Learning</a:t>
            </a:r>
            <a:endParaRPr dirty="0">
              <a:latin typeface="HelloHappy" panose="02000603000000000000" pitchFamily="2" charset="0"/>
              <a:ea typeface="HelloHappy" panose="02000603000000000000" pitchFamily="2" charset="0"/>
              <a:cs typeface="Comic Sans MS"/>
              <a:sym typeface="Comic Sans M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89293" y="-25354"/>
            <a:ext cx="4856291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 b="1" dirty="0">
                <a:solidFill>
                  <a:schemeClr val="dk1"/>
                </a:solidFill>
                <a:latin typeface="HelloParis" panose="02000603000000000000" pitchFamily="2" charset="0"/>
                <a:ea typeface="HelloParis" panose="02000603000000000000" pitchFamily="2" charset="0"/>
                <a:cs typeface="Quicksand"/>
                <a:sym typeface="Quicksand"/>
              </a:rPr>
              <a:t>Class News</a:t>
            </a:r>
            <a:endParaRPr sz="8000" b="1" dirty="0">
              <a:latin typeface="HelloParis" panose="02000603000000000000" pitchFamily="2" charset="0"/>
              <a:ea typeface="HelloParis" panose="02000603000000000000" pitchFamily="2" charset="0"/>
              <a:cs typeface="Quicksand"/>
              <a:sym typeface="Quicksand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10917" y="5705061"/>
            <a:ext cx="3763518" cy="400110"/>
          </a:xfrm>
          <a:prstGeom prst="rect">
            <a:avLst/>
          </a:prstGeom>
          <a:solidFill>
            <a:srgbClr val="B6E6E0"/>
          </a:solidFill>
          <a:ln w="317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Assessments</a:t>
            </a:r>
            <a:endParaRPr dirty="0">
              <a:latin typeface="HelloHappy" panose="02000603000000000000" pitchFamily="2" charset="0"/>
              <a:ea typeface="HelloHappy" panose="02000603000000000000" pitchFamily="2" charset="0"/>
              <a:cs typeface="Quicksand"/>
              <a:sym typeface="Quicksand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472239" y="6105171"/>
            <a:ext cx="3702300" cy="153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Friday, October 24</a:t>
            </a:r>
            <a:r>
              <a:rPr lang="en-US" sz="1300" b="1" baseline="300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th</a:t>
            </a: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   </a:t>
            </a: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- ELA Assessments</a:t>
            </a:r>
            <a:b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</a:b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Friday, October 24</a:t>
            </a:r>
            <a:r>
              <a:rPr lang="en-US" sz="1300" b="1" baseline="300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th</a:t>
            </a:r>
            <a:r>
              <a:rPr lang="en-US" sz="1300" b="1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 </a:t>
            </a:r>
            <a:r>
              <a:rPr lang="en-US" sz="13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  <a:t>– Topic 4 Assessment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sz="1600" dirty="0">
                <a:solidFill>
                  <a:schemeClr val="dk1"/>
                </a:solidFill>
                <a:latin typeface="HelloHappy" panose="02000603000000000000" pitchFamily="2" charset="0"/>
                <a:ea typeface="HelloHappy" panose="02000603000000000000" pitchFamily="2" charset="0"/>
                <a:cs typeface="Cordia New"/>
                <a:sym typeface="Cordia New"/>
              </a:rPr>
            </a:br>
            <a:r>
              <a:rPr lang="en-US" sz="1600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  <a:t>                                   </a:t>
            </a:r>
            <a:br>
              <a:rPr lang="en-US" sz="16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</a:br>
            <a:br>
              <a:rPr lang="en-US" sz="18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</a:br>
            <a:r>
              <a:rPr lang="en-US" sz="1800" b="1" dirty="0">
                <a:solidFill>
                  <a:schemeClr val="dk1"/>
                </a:solidFill>
                <a:latin typeface="Cordia New"/>
                <a:ea typeface="Cordia New"/>
                <a:cs typeface="Cordia New"/>
                <a:sym typeface="Cordia New"/>
              </a:rPr>
              <a:t>                                </a:t>
            </a:r>
            <a:endParaRPr sz="1800" dirty="0">
              <a:solidFill>
                <a:schemeClr val="dk1"/>
              </a:solidFill>
              <a:latin typeface="Cordia New"/>
              <a:ea typeface="Cordia New"/>
              <a:cs typeface="Cordia New"/>
              <a:sym typeface="Cordia New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472251" y="3133725"/>
            <a:ext cx="3763500" cy="2539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fontAlgn="base"/>
            <a:r>
              <a:rPr lang="en-US" sz="1200" b="1" dirty="0">
                <a:latin typeface="HelloHappy" panose="02000603000000000000" pitchFamily="2" charset="0"/>
                <a:ea typeface="HelloHappy" panose="02000603000000000000" pitchFamily="2" charset="0"/>
              </a:rPr>
              <a:t>Monday, October 27- </a:t>
            </a: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“There is nothing magical about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   drugs.” Dress Disney themed.</a:t>
            </a:r>
          </a:p>
          <a:p>
            <a:pPr fontAlgn="base"/>
            <a:r>
              <a:rPr lang="en-US" sz="1200" b="1" dirty="0">
                <a:latin typeface="HelloHappy" panose="02000603000000000000" pitchFamily="2" charset="0"/>
                <a:ea typeface="HelloHappy" panose="02000603000000000000" pitchFamily="2" charset="0"/>
              </a:rPr>
              <a:t>Tuesday, October 28- </a:t>
            </a: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“A drug free lifestyle is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    timeless!” Dress up from a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    different decade or era.</a:t>
            </a:r>
          </a:p>
          <a:p>
            <a:pPr fontAlgn="base"/>
            <a:r>
              <a:rPr lang="en-US" sz="1200" b="1" dirty="0">
                <a:latin typeface="HelloHappy" panose="02000603000000000000" pitchFamily="2" charset="0"/>
                <a:ea typeface="HelloHappy" panose="02000603000000000000" pitchFamily="2" charset="0"/>
              </a:rPr>
              <a:t>Wednesday, October 29- </a:t>
            </a: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“Be Brave, Be Bold, Be You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       &amp; Wear Red!” Wear Red.</a:t>
            </a:r>
          </a:p>
          <a:p>
            <a:pPr fontAlgn="base"/>
            <a:r>
              <a:rPr lang="en-US" sz="1200" b="1" dirty="0">
                <a:latin typeface="HelloHappy" panose="02000603000000000000" pitchFamily="2" charset="0"/>
                <a:ea typeface="HelloHappy" panose="02000603000000000000" pitchFamily="2" charset="0"/>
              </a:rPr>
              <a:t>Thursday, October 30 - </a:t>
            </a: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“Crazy about being drug free!”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      Wear crazy hair. </a:t>
            </a:r>
          </a:p>
          <a:p>
            <a:pPr fontAlgn="base"/>
            <a:r>
              <a:rPr lang="en-US" sz="1200" b="1" dirty="0">
                <a:latin typeface="HelloHappy" panose="02000603000000000000" pitchFamily="2" charset="0"/>
                <a:ea typeface="HelloHappy" panose="02000603000000000000" pitchFamily="2" charset="0"/>
              </a:rPr>
              <a:t>Friday, October 31- </a:t>
            </a: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“Say BOO to Drugs!” Wear your </a:t>
            </a:r>
            <a:b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200" dirty="0">
                <a:latin typeface="HelloHappy" panose="02000603000000000000" pitchFamily="2" charset="0"/>
                <a:ea typeface="HelloHappy" panose="02000603000000000000" pitchFamily="2" charset="0"/>
              </a:rPr>
              <a:t>                             costumes for fall fun day.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HelloAntsClose" panose="02000603000000000000" pitchFamily="2" charset="0"/>
              <a:ea typeface="HelloAntsClose" panose="02000603000000000000" pitchFamily="2" charset="0"/>
              <a:cs typeface="Comic Sans MS"/>
              <a:sym typeface="Comic Sans MS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ctrTitle"/>
          </p:nvPr>
        </p:nvSpPr>
        <p:spPr>
          <a:xfrm>
            <a:off x="235255" y="627191"/>
            <a:ext cx="6606600" cy="24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l">
              <a:buSzPct val="100000"/>
            </a:pPr>
            <a:b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</a:br>
            <a:b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  <a:cs typeface="Quicksand"/>
                <a:sym typeface="Quicksand"/>
              </a:rPr>
            </a:b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Vocabulary    </a:t>
            </a:r>
            <a:r>
              <a:rPr lang="en-US" sz="1600" b="1" i="1" dirty="0">
                <a:latin typeface="HelloHappy" panose="02000603000000000000" pitchFamily="2" charset="0"/>
                <a:ea typeface="HelloHappy" panose="02000603000000000000" pitchFamily="2" charset="0"/>
              </a:rPr>
              <a:t>What Makes the Earth Shake?</a:t>
            </a:r>
            <a:br>
              <a:rPr lang="en-US" sz="1600" b="1" i="1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1.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spied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to catch sight of; spot</a:t>
            </a: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2.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restless 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not able to rest</a:t>
            </a: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3.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settled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to come to rest, sink, or make calm</a:t>
            </a: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4.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secured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to hold still</a:t>
            </a: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5.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aloft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far above the ground; high up</a:t>
            </a: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b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</a:b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6. </a:t>
            </a:r>
            <a:r>
              <a:rPr lang="en-US" sz="1600" b="1" dirty="0">
                <a:latin typeface="HelloHappy" panose="02000603000000000000" pitchFamily="2" charset="0"/>
                <a:ea typeface="HelloHappy" panose="02000603000000000000" pitchFamily="2" charset="0"/>
              </a:rPr>
              <a:t>shivers</a:t>
            </a:r>
            <a:r>
              <a:rPr lang="en-US" sz="1600" dirty="0">
                <a:latin typeface="HelloHappy" panose="02000603000000000000" pitchFamily="2" charset="0"/>
                <a:ea typeface="HelloHappy" panose="02000603000000000000" pitchFamily="2" charset="0"/>
              </a:rPr>
              <a:t>: to shake or tremble</a:t>
            </a:r>
            <a:endParaRPr sz="1600" i="1" dirty="0">
              <a:latin typeface="HelloHappy" panose="02000603000000000000" pitchFamily="2" charset="0"/>
              <a:ea typeface="HelloHappy" panose="02000603000000000000" pitchFamily="2" charset="0"/>
              <a:cs typeface="Quicksand"/>
              <a:sym typeface="Quicksa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442</Words>
  <Application>Microsoft Office PowerPoint</Application>
  <PresentationFormat>Custom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HelloParis</vt:lpstr>
      <vt:lpstr>Comic Sans MS</vt:lpstr>
      <vt:lpstr>HelloHappy</vt:lpstr>
      <vt:lpstr>Quicksand</vt:lpstr>
      <vt:lpstr>Calibri</vt:lpstr>
      <vt:lpstr>HelloAntsClose</vt:lpstr>
      <vt:lpstr>Cordia New</vt:lpstr>
      <vt:lpstr>Arial</vt:lpstr>
      <vt:lpstr>Office Theme</vt:lpstr>
      <vt:lpstr>PowerPoint Presentation</vt:lpstr>
      <vt:lpstr>  Vocabulary    What Makes the Earth Shake?  1. spied: to catch sight of; spot  2. restless : not able to rest  3. settled: to come to rest, sink, or make calm  4. secured: to hold still  5. aloft: far above the ground; high up  6. shivers: to shake or tremble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Briana Barnett</dc:creator>
  <cp:lastModifiedBy>Stephanie Rowell</cp:lastModifiedBy>
  <cp:revision>2</cp:revision>
  <dcterms:created xsi:type="dcterms:W3CDTF">2020-07-20T18:54:56Z</dcterms:created>
  <dcterms:modified xsi:type="dcterms:W3CDTF">2025-10-15T23:38:27Z</dcterms:modified>
</cp:coreProperties>
</file>