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8" r:id="rId2"/>
    <p:sldId id="274" r:id="rId3"/>
    <p:sldId id="273" r:id="rId4"/>
    <p:sldId id="269" r:id="rId5"/>
    <p:sldId id="294" r:id="rId6"/>
    <p:sldId id="293" r:id="rId7"/>
    <p:sldId id="278" r:id="rId8"/>
    <p:sldId id="283" r:id="rId9"/>
    <p:sldId id="289" r:id="rId10"/>
    <p:sldId id="284" r:id="rId11"/>
    <p:sldId id="288" r:id="rId12"/>
    <p:sldId id="285" r:id="rId13"/>
    <p:sldId id="286" r:id="rId14"/>
    <p:sldId id="287" r:id="rId15"/>
    <p:sldId id="291" r:id="rId16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3333FF"/>
    <a:srgbClr val="66006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2" autoAdjust="0"/>
    <p:restoredTop sz="94660"/>
  </p:normalViewPr>
  <p:slideViewPr>
    <p:cSldViewPr>
      <p:cViewPr varScale="1">
        <p:scale>
          <a:sx n="85" d="100"/>
          <a:sy n="85" d="100"/>
        </p:scale>
        <p:origin x="154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3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3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368586-2115-41C8-AC27-5965609CCDCC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9"/>
            <a:ext cx="3037840" cy="463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379"/>
            <a:ext cx="3037840" cy="463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05CCA-897E-419E-B130-3E34B5697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83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F47AA1-6743-4A5B-B583-7C45425531C9}" type="datetimeFigureOut">
              <a:rPr lang="en-US" smtClean="0"/>
              <a:t>6/7/2016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ED821C-09DD-4D37-80B1-C670476DA9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248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D821C-09DD-4D37-80B1-C670476DA9D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275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1F8B-6BBD-4710-A36F-810E072EF0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824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1F8B-6BBD-4710-A36F-810E072EF0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221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1F8B-6BBD-4710-A36F-810E072EF0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813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1F8B-6BBD-4710-A36F-810E072EF0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826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1F8B-6BBD-4710-A36F-810E072EF0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007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1F8B-6BBD-4710-A36F-810E072EF0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452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1F8B-6BBD-4710-A36F-810E072EF0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350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1F8B-6BBD-4710-A36F-810E072EF0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035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1F8B-6BBD-4710-A36F-810E072EF0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623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1F8B-6BBD-4710-A36F-810E072EF0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315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1F8B-6BBD-4710-A36F-810E072EF0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358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A1F8B-6BBD-4710-A36F-810E072EF0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48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4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emf"/><Relationship Id="rId4" Type="http://schemas.openxmlformats.org/officeDocument/2006/relationships/oleObject" Target="../embeddings/Microsoft_Excel_97-2003_Worksheet5.xls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971800"/>
            <a:ext cx="8610600" cy="2667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rgbClr val="3333FF"/>
                </a:solidFill>
              </a:rPr>
              <a:t>2015/2016 Projected Year End </a:t>
            </a:r>
            <a:br>
              <a:rPr lang="en-US" b="1" dirty="0" smtClean="0">
                <a:solidFill>
                  <a:srgbClr val="3333FF"/>
                </a:solidFill>
              </a:rPr>
            </a:br>
            <a:r>
              <a:rPr lang="en-US" b="1" dirty="0" smtClean="0">
                <a:solidFill>
                  <a:srgbClr val="3333FF"/>
                </a:solidFill>
              </a:rPr>
              <a:t>and 2016/2017 Proposed Budget with Multi-Year Projections</a:t>
            </a:r>
            <a:br>
              <a:rPr lang="en-US" b="1" dirty="0" smtClean="0">
                <a:solidFill>
                  <a:srgbClr val="3333FF"/>
                </a:solidFill>
              </a:rPr>
            </a:br>
            <a:r>
              <a:rPr lang="en-US" b="1" dirty="0" smtClean="0">
                <a:solidFill>
                  <a:srgbClr val="3333FF"/>
                </a:solidFill>
              </a:rPr>
              <a:t>June 7, 2016</a:t>
            </a:r>
            <a:br>
              <a:rPr lang="en-US" b="1" dirty="0" smtClean="0">
                <a:solidFill>
                  <a:srgbClr val="3333FF"/>
                </a:solidFill>
              </a:rPr>
            </a:br>
            <a:endParaRPr lang="en-US" b="1" dirty="0">
              <a:solidFill>
                <a:srgbClr val="3333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7A438-DA9B-4F0B-B958-95E5A3AF1882}" type="slidenum">
              <a:rPr lang="en-US" smtClean="0"/>
              <a:t>1</a:t>
            </a:fld>
            <a:endParaRPr lang="en-US" dirty="0"/>
          </a:p>
        </p:txBody>
      </p:sp>
      <p:pic>
        <p:nvPicPr>
          <p:cNvPr id="6150" name="Picture 6" descr="https://lh4.googleusercontent.com/-JMSVvRoonVU/UIrYYwL-sWI/AAAAAAAAAAY/BvZY2fB8lsc/s1600/letterhe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00" y="1447800"/>
            <a:ext cx="57150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8123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1F8B-6BBD-4710-A36F-810E072EF0E1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228600"/>
            <a:ext cx="9144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sz="2800" b="1" u="sng" dirty="0" smtClean="0">
                <a:solidFill>
                  <a:srgbClr val="3333FF"/>
                </a:solidFill>
              </a:rPr>
              <a:t>UNRESTRICTED &amp; RESTRICTED FUND BALANCE</a:t>
            </a:r>
            <a:endParaRPr lang="en-US" sz="2800" b="1" u="sng" dirty="0">
              <a:solidFill>
                <a:srgbClr val="3333FF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242931"/>
              </p:ext>
            </p:extLst>
          </p:nvPr>
        </p:nvGraphicFramePr>
        <p:xfrm>
          <a:off x="652462" y="578046"/>
          <a:ext cx="7839075" cy="589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name="Worksheet" r:id="rId3" imgW="7839143" imgH="5895885" progId="Excel.Sheet.8">
                  <p:embed/>
                </p:oleObj>
              </mc:Choice>
              <mc:Fallback>
                <p:oleObj name="Worksheet" r:id="rId3" imgW="7839143" imgH="58958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2462" y="578046"/>
                        <a:ext cx="7839075" cy="5895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7204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49927" y="212725"/>
            <a:ext cx="6844145" cy="1006475"/>
          </a:xfrm>
        </p:spPr>
        <p:txBody>
          <a:bodyPr>
            <a:normAutofit/>
          </a:bodyPr>
          <a:lstStyle/>
          <a:p>
            <a:r>
              <a:rPr lang="en-US" sz="2800" u="sng" dirty="0" smtClean="0">
                <a:solidFill>
                  <a:srgbClr val="3333FF"/>
                </a:solidFill>
              </a:rPr>
              <a:t>UNRESTRICTED &amp; RESTRICTED CHANGES SINCE 2015/16 BUDGET ADOPTION</a:t>
            </a:r>
            <a:endParaRPr lang="en-US" sz="2800" u="sng" dirty="0">
              <a:solidFill>
                <a:srgbClr val="3333FF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199" y="1447800"/>
            <a:ext cx="7467600" cy="490855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600" b="1" i="1" u="sng" dirty="0" smtClean="0"/>
              <a:t>REVENUE CHANGES</a:t>
            </a:r>
          </a:p>
          <a:p>
            <a:pPr algn="ctr"/>
            <a:r>
              <a:rPr lang="en-US" sz="2400" dirty="0" smtClean="0"/>
              <a:t>Educator Effectiveness Training	$  16,660</a:t>
            </a:r>
          </a:p>
          <a:p>
            <a:pPr algn="ctr"/>
            <a:r>
              <a:rPr lang="en-US" sz="2400" dirty="0" smtClean="0"/>
              <a:t>Mandated Costs – One Time Funds	$  48,844</a:t>
            </a:r>
          </a:p>
          <a:p>
            <a:pPr algn="ctr"/>
            <a:r>
              <a:rPr lang="en-US" sz="2400" dirty="0" err="1" smtClean="0"/>
              <a:t>Taylion</a:t>
            </a:r>
            <a:r>
              <a:rPr lang="en-US" sz="2400" dirty="0" smtClean="0"/>
              <a:t> Charter School Rental Income	$  11,235</a:t>
            </a:r>
          </a:p>
          <a:p>
            <a:pPr algn="ctr"/>
            <a:r>
              <a:rPr lang="en-US" sz="2400" dirty="0" smtClean="0"/>
              <a:t>Decrease in the Unduplicated Count of 15 Students</a:t>
            </a:r>
          </a:p>
          <a:p>
            <a:pPr algn="ctr"/>
            <a:r>
              <a:rPr lang="en-US" sz="2400" dirty="0" smtClean="0"/>
              <a:t>Decrease of 17.21 in </a:t>
            </a:r>
            <a:r>
              <a:rPr lang="en-US" sz="2400" dirty="0" err="1" smtClean="0"/>
              <a:t>Taylion</a:t>
            </a:r>
            <a:r>
              <a:rPr lang="en-US" sz="2400" dirty="0" smtClean="0"/>
              <a:t> ADA (affects VSD Oversite Fee)</a:t>
            </a:r>
          </a:p>
          <a:p>
            <a:pPr marL="0" indent="0">
              <a:buNone/>
            </a:pPr>
            <a:endParaRPr lang="en-US" sz="2600" b="1" u="sng" dirty="0" smtClean="0"/>
          </a:p>
          <a:p>
            <a:pPr marL="0" indent="0" algn="ctr">
              <a:buNone/>
            </a:pPr>
            <a:r>
              <a:rPr lang="en-US" sz="2600" b="1" i="1" u="sng" dirty="0" smtClean="0"/>
              <a:t>EXPENDITURE CHANGES</a:t>
            </a:r>
            <a:endParaRPr lang="en-US" sz="2600" b="1" i="1" u="sng" dirty="0"/>
          </a:p>
          <a:p>
            <a:pPr algn="ctr"/>
            <a:r>
              <a:rPr lang="en-US" sz="2400" dirty="0" smtClean="0"/>
              <a:t>Restricted Ending Balance Carryover	$161,181</a:t>
            </a:r>
          </a:p>
          <a:p>
            <a:pPr algn="ctr"/>
            <a:r>
              <a:rPr lang="en-US" sz="2400" dirty="0" smtClean="0"/>
              <a:t>New Teacher				$  43,361</a:t>
            </a:r>
          </a:p>
          <a:p>
            <a:pPr algn="ctr"/>
            <a:r>
              <a:rPr lang="en-US" sz="2400" dirty="0" smtClean="0"/>
              <a:t>Substitute Teacher			$   19,984</a:t>
            </a:r>
          </a:p>
          <a:p>
            <a:pPr algn="ctr"/>
            <a:r>
              <a:rPr lang="en-US" sz="2400" dirty="0" smtClean="0"/>
              <a:t>Settlement Agreement		$  68,295</a:t>
            </a:r>
          </a:p>
          <a:p>
            <a:pPr algn="ctr"/>
            <a:r>
              <a:rPr lang="en-US" sz="2400" dirty="0" smtClean="0"/>
              <a:t>Language Arts Adoption</a:t>
            </a:r>
            <a:r>
              <a:rPr lang="en-US" sz="2400" dirty="0"/>
              <a:t>		$  </a:t>
            </a:r>
            <a:r>
              <a:rPr lang="en-US" sz="2400" dirty="0" smtClean="0"/>
              <a:t>19,590</a:t>
            </a:r>
          </a:p>
          <a:p>
            <a:pPr algn="ctr"/>
            <a:r>
              <a:rPr lang="en-US" sz="2400" dirty="0" smtClean="0"/>
              <a:t>Sped Ed – Non-Public Schools	$ 130,575</a:t>
            </a:r>
          </a:p>
          <a:p>
            <a:pPr algn="ctr"/>
            <a:endParaRPr lang="en-US" sz="2400" dirty="0" smtClean="0"/>
          </a:p>
          <a:p>
            <a:endParaRPr lang="en-US" sz="2400" dirty="0" smtClean="0"/>
          </a:p>
          <a:p>
            <a:pPr marL="914400" lvl="2" indent="0"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1F8B-6BBD-4710-A36F-810E072EF0E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311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1F8B-6BBD-4710-A36F-810E072EF0E1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228600"/>
            <a:ext cx="9144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sz="2800" b="1" u="sng" dirty="0" smtClean="0">
                <a:solidFill>
                  <a:srgbClr val="3333FF"/>
                </a:solidFill>
              </a:rPr>
              <a:t>UNRESTRICTED &amp; RESTRICTED MULTI-YEAR PROJECTIONS</a:t>
            </a:r>
            <a:endParaRPr lang="en-US" sz="2800" b="1" u="sng" dirty="0">
              <a:solidFill>
                <a:srgbClr val="3333FF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8692366"/>
              </p:ext>
            </p:extLst>
          </p:nvPr>
        </p:nvGraphicFramePr>
        <p:xfrm>
          <a:off x="1933575" y="577850"/>
          <a:ext cx="5276850" cy="614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Worksheet" r:id="rId4" imgW="5276985" imgH="6372225" progId="Excel.Sheet.8">
                  <p:embed/>
                </p:oleObj>
              </mc:Choice>
              <mc:Fallback>
                <p:oleObj name="Worksheet" r:id="rId4" imgW="5276985" imgH="637222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33575" y="577850"/>
                        <a:ext cx="5276850" cy="6143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4059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1F8B-6BBD-4710-A36F-810E072EF0E1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228600"/>
            <a:ext cx="9144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sz="2800" b="1" u="sng" dirty="0" smtClean="0">
                <a:solidFill>
                  <a:srgbClr val="3333FF"/>
                </a:solidFill>
              </a:rPr>
              <a:t>UNRESTRICTED &amp; RESTRICTED MULTI-YEAR PROJECTIONS</a:t>
            </a:r>
            <a:endParaRPr lang="en-US" sz="2800" b="1" u="sng" dirty="0">
              <a:solidFill>
                <a:srgbClr val="3333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554" y="571619"/>
            <a:ext cx="7372891" cy="6105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501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1F8B-6BBD-4710-A36F-810E072EF0E1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228600"/>
            <a:ext cx="9144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sz="2800" b="1" u="sng" dirty="0" smtClean="0">
                <a:solidFill>
                  <a:srgbClr val="3333FF"/>
                </a:solidFill>
              </a:rPr>
              <a:t>UNRESTRICTED &amp; RESTRICTED MULTI-YEAR PROJECTIONS</a:t>
            </a:r>
            <a:endParaRPr lang="en-US" sz="2800" b="1" u="sng" dirty="0">
              <a:solidFill>
                <a:srgbClr val="3333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174" y="687711"/>
            <a:ext cx="7423651" cy="5851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787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1F8B-6BBD-4710-A36F-810E072EF0E1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2159833"/>
              </p:ext>
            </p:extLst>
          </p:nvPr>
        </p:nvGraphicFramePr>
        <p:xfrm>
          <a:off x="814388" y="390525"/>
          <a:ext cx="7515225" cy="607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Worksheet" r:id="rId3" imgW="7515157" imgH="6077040" progId="Excel.Sheet.12">
                  <p:embed/>
                </p:oleObj>
              </mc:Choice>
              <mc:Fallback>
                <p:oleObj name="Worksheet" r:id="rId3" imgW="7515157" imgH="60770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14388" y="390525"/>
                        <a:ext cx="7515225" cy="6076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8473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1F8B-6BBD-4710-A36F-810E072EF0E1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69467" y="-2146"/>
            <a:ext cx="39947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200" b="1" u="sng" dirty="0" smtClean="0">
                <a:solidFill>
                  <a:srgbClr val="3333FF"/>
                </a:solidFill>
              </a:rPr>
              <a:t>PRESCHOOL SERVICES</a:t>
            </a:r>
            <a:endParaRPr lang="en-US" sz="3200" b="1" u="sng" dirty="0">
              <a:solidFill>
                <a:srgbClr val="3333F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999" y="582630"/>
            <a:ext cx="7620001" cy="6128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953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1F8B-6BBD-4710-A36F-810E072EF0E1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10857" y="228600"/>
            <a:ext cx="33856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200" b="1" u="sng" dirty="0" smtClean="0">
                <a:solidFill>
                  <a:srgbClr val="3333FF"/>
                </a:solidFill>
              </a:rPr>
              <a:t>CAPITAL FACILITIES</a:t>
            </a:r>
            <a:endParaRPr lang="en-US" sz="3200" b="1" u="sng" dirty="0">
              <a:solidFill>
                <a:srgbClr val="3333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989" y="1005839"/>
            <a:ext cx="8350022" cy="4846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804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8964" y="0"/>
            <a:ext cx="42342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3200" b="1" u="sng" dirty="0" smtClean="0">
                <a:solidFill>
                  <a:srgbClr val="3333FF"/>
                </a:solidFill>
              </a:rPr>
              <a:t>BUDGET ASSUMPTIONS</a:t>
            </a:r>
            <a:endParaRPr lang="en-US" sz="3200" b="1" u="sng" dirty="0">
              <a:solidFill>
                <a:srgbClr val="3333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7A438-DA9B-4F0B-B958-95E5A3AF1882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00411"/>
              </p:ext>
            </p:extLst>
          </p:nvPr>
        </p:nvGraphicFramePr>
        <p:xfrm>
          <a:off x="1200150" y="823913"/>
          <a:ext cx="6743700" cy="521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8" name="Worksheet" r:id="rId3" imgW="6743700" imgH="5210085" progId="Excel.Sheet.8">
                  <p:embed/>
                </p:oleObj>
              </mc:Choice>
              <mc:Fallback>
                <p:oleObj name="Worksheet" r:id="rId3" imgW="6743700" imgH="52100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00150" y="823913"/>
                        <a:ext cx="6743700" cy="5210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1945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1F8B-6BBD-4710-A36F-810E072EF0E1}" type="slidenum">
              <a:rPr lang="en-US" smtClean="0"/>
              <a:t>5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34300" y="152400"/>
            <a:ext cx="47948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200" b="1" u="sng" dirty="0" smtClean="0">
                <a:solidFill>
                  <a:srgbClr val="3333FF"/>
                </a:solidFill>
              </a:rPr>
              <a:t>CHANGES IN FRINGE RATES</a:t>
            </a:r>
            <a:endParaRPr lang="en-US" sz="3200" b="1" u="sng" dirty="0">
              <a:solidFill>
                <a:srgbClr val="3333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369" y="1794479"/>
            <a:ext cx="8299262" cy="3269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306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1F8B-6BBD-4710-A36F-810E072EF0E1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32550" y="457200"/>
            <a:ext cx="57773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200" b="1" u="sng" dirty="0" smtClean="0">
                <a:solidFill>
                  <a:srgbClr val="3333FF"/>
                </a:solidFill>
              </a:rPr>
              <a:t>MULTI-YEAR ADA COMPARISON</a:t>
            </a:r>
            <a:endParaRPr lang="en-US" sz="3200" b="1" u="sng" dirty="0">
              <a:solidFill>
                <a:srgbClr val="3333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0884" y="1320210"/>
            <a:ext cx="4720681" cy="331992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8600" y="4904255"/>
            <a:ext cx="8534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b="1" dirty="0" smtClean="0"/>
              <a:t>Districts are funded on the current year P-2 ADA </a:t>
            </a:r>
            <a:r>
              <a:rPr lang="en-US" sz="3200" b="1" dirty="0" smtClean="0">
                <a:solidFill>
                  <a:srgbClr val="009900"/>
                </a:solidFill>
              </a:rPr>
              <a:t>OR</a:t>
            </a:r>
            <a:r>
              <a:rPr lang="en-US" sz="3200" b="1" dirty="0" smtClean="0"/>
              <a:t> the prior year P-2 ADA, whichever is higher.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452285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1F8B-6BBD-4710-A36F-810E072EF0E1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228600"/>
            <a:ext cx="9144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sz="2800" b="1" u="sng" dirty="0" smtClean="0">
                <a:solidFill>
                  <a:srgbClr val="3333FF"/>
                </a:solidFill>
              </a:rPr>
              <a:t>UNRESTRICTED FUND BALANCE</a:t>
            </a:r>
            <a:endParaRPr lang="en-US" sz="2800" b="1" u="sng" dirty="0">
              <a:solidFill>
                <a:srgbClr val="3333FF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789214"/>
              </p:ext>
            </p:extLst>
          </p:nvPr>
        </p:nvGraphicFramePr>
        <p:xfrm>
          <a:off x="652463" y="481013"/>
          <a:ext cx="7839075" cy="589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Worksheet" r:id="rId3" imgW="7839143" imgH="5895885" progId="Excel.Sheet.8">
                  <p:embed/>
                </p:oleObj>
              </mc:Choice>
              <mc:Fallback>
                <p:oleObj name="Worksheet" r:id="rId3" imgW="7839143" imgH="58958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2463" y="481013"/>
                        <a:ext cx="7839075" cy="5895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2951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1F8B-6BBD-4710-A36F-810E072EF0E1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228600"/>
            <a:ext cx="9144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sz="2800" b="1" u="sng" dirty="0" smtClean="0">
                <a:solidFill>
                  <a:srgbClr val="3333FF"/>
                </a:solidFill>
              </a:rPr>
              <a:t>RESTRICTED FUND BALANCE</a:t>
            </a:r>
            <a:endParaRPr lang="en-US" sz="2800" b="1" u="sng" dirty="0">
              <a:solidFill>
                <a:srgbClr val="3333FF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4580114"/>
              </p:ext>
            </p:extLst>
          </p:nvPr>
        </p:nvGraphicFramePr>
        <p:xfrm>
          <a:off x="652463" y="581025"/>
          <a:ext cx="7839075" cy="569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Worksheet" r:id="rId3" imgW="7839143" imgH="5695860" progId="Excel.Sheet.8">
                  <p:embed/>
                </p:oleObj>
              </mc:Choice>
              <mc:Fallback>
                <p:oleObj name="Worksheet" r:id="rId3" imgW="7839143" imgH="569586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2463" y="581025"/>
                        <a:ext cx="7839075" cy="569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8632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90600" y="609600"/>
            <a:ext cx="6934200" cy="1524000"/>
          </a:xfrm>
        </p:spPr>
        <p:txBody>
          <a:bodyPr>
            <a:normAutofit/>
          </a:bodyPr>
          <a:lstStyle/>
          <a:p>
            <a:r>
              <a:rPr lang="en-US" sz="3200" u="sng" dirty="0" smtClean="0">
                <a:solidFill>
                  <a:srgbClr val="3333FF"/>
                </a:solidFill>
              </a:rPr>
              <a:t>2014/2015 RESTRICTED ENDING BALANCE CARRYOVER</a:t>
            </a:r>
            <a:endParaRPr lang="en-US" sz="3200" u="sng" dirty="0">
              <a:solidFill>
                <a:srgbClr val="3333FF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2514600"/>
            <a:ext cx="7467600" cy="2438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California Clean Energy Jobs		$ 52,693</a:t>
            </a:r>
          </a:p>
          <a:p>
            <a:r>
              <a:rPr lang="en-US" sz="2800" dirty="0" smtClean="0"/>
              <a:t>Special Education			$ 82,864</a:t>
            </a:r>
          </a:p>
          <a:p>
            <a:r>
              <a:rPr lang="en-US" sz="2800" dirty="0" smtClean="0"/>
              <a:t>ASES (before &amp; after school)		</a:t>
            </a:r>
            <a:r>
              <a:rPr lang="en-US" sz="2800" u="sng" dirty="0" smtClean="0"/>
              <a:t>$ 50,624</a:t>
            </a:r>
          </a:p>
          <a:p>
            <a:pPr lvl="1"/>
            <a:r>
              <a:rPr lang="en-US" b="1" dirty="0" smtClean="0"/>
              <a:t>TOTAL CARRYOVER			$186,181</a:t>
            </a:r>
          </a:p>
          <a:p>
            <a:pPr marL="914400" lvl="2" indent="0">
              <a:buNone/>
            </a:pPr>
            <a:endParaRPr lang="en-US" sz="2000" dirty="0" smtClean="0"/>
          </a:p>
          <a:p>
            <a:pPr marL="914400" lvl="2" indent="0">
              <a:buNone/>
            </a:pPr>
            <a:endParaRPr 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1F8B-6BBD-4710-A36F-810E072EF0E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006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</TotalTime>
  <Words>97</Words>
  <Application>Microsoft Office PowerPoint</Application>
  <PresentationFormat>On-screen Show (4:3)</PresentationFormat>
  <Paragraphs>56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Office Theme</vt:lpstr>
      <vt:lpstr>Worksheet</vt:lpstr>
      <vt:lpstr> 2015/2016 Projected Year End  and 2016/2017 Proposed Budget with Multi-Year Projections June 7, 2016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2014/2015 RESTRICTED ENDING BALANCE CARRYOVER</vt:lpstr>
      <vt:lpstr>PowerPoint Presentation</vt:lpstr>
      <vt:lpstr>UNRESTRICTED &amp; RESTRICTED CHANGES SINCE 2015/16 BUDGET ADOPTION</vt:lpstr>
      <vt:lpstr>PowerPoint Presentation</vt:lpstr>
      <vt:lpstr>PowerPoint Presentation</vt:lpstr>
      <vt:lpstr>PowerPoint Presentation</vt:lpstr>
      <vt:lpstr>PowerPoint Presentation</vt:lpstr>
    </vt:vector>
  </TitlesOfParts>
  <Company>Guajome Park Academy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Guajome Park Academy Budget/Finance</dc:title>
  <dc:creator>Royer, Suzi</dc:creator>
  <cp:lastModifiedBy>Cathy Murphy</cp:lastModifiedBy>
  <cp:revision>199</cp:revision>
  <cp:lastPrinted>2014-12-09T18:46:13Z</cp:lastPrinted>
  <dcterms:created xsi:type="dcterms:W3CDTF">2013-03-05T19:13:31Z</dcterms:created>
  <dcterms:modified xsi:type="dcterms:W3CDTF">2016-06-07T23:30:00Z</dcterms:modified>
</cp:coreProperties>
</file>