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October 14 - October 18,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780125"/>
            <a:ext cx="3798150" cy="412420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  Long u: u, </a:t>
            </a:r>
            <a:r>
              <a:rPr lang="en-US" sz="1000" dirty="0" err="1">
                <a:ea typeface="+mn-lt"/>
                <a:cs typeface="+mn-lt"/>
              </a:rPr>
              <a:t>ew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ue</a:t>
            </a:r>
            <a:r>
              <a:rPr lang="en-US" sz="1000" dirty="0">
                <a:ea typeface="+mn-lt"/>
                <a:cs typeface="+mn-lt"/>
              </a:rPr>
              <a:t>, u_e</a:t>
            </a:r>
            <a:endParaRPr lang="en-US" sz="100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cube, cue, cute, few, huge, January, menu, music, rescue, use</a:t>
            </a:r>
            <a:endParaRPr lang="en-US" sz="1000" dirty="0">
              <a:latin typeface="Calibri"/>
              <a:cs typeface="Calibri"/>
            </a:endParaRP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Verb Tenses ~</a:t>
            </a:r>
            <a:r>
              <a:rPr lang="en-US" sz="1000" dirty="0">
                <a:ea typeface="+mn-lt"/>
                <a:cs typeface="+mn-lt"/>
              </a:rPr>
              <a:t> past, present, irregular</a:t>
            </a:r>
          </a:p>
          <a:p>
            <a:pPr marL="628650" lvl="1" indent="-171450">
              <a:buFont typeface="Courier New" panose="020B0604020202020204" pitchFamily="34" charset="0"/>
              <a:buChar char="o"/>
            </a:pPr>
            <a:r>
              <a:rPr lang="en-US" sz="1000" dirty="0">
                <a:ea typeface="+mn-lt"/>
                <a:cs typeface="+mn-lt"/>
              </a:rPr>
              <a:t>EX: eat, ate, eaten; go, went, gone</a:t>
            </a:r>
            <a:endParaRPr lang="en-US" sz="1000" dirty="0" err="1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Main idea/ Details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Describe a connection between a series of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Demonstrate understanding of different points of view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Math: Review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Use arrays to find totals</a:t>
            </a:r>
            <a:endParaRPr lang="en-US" sz="1000" dirty="0">
              <a:cs typeface="Calibri"/>
            </a:endParaRP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Write an opinion essay </a:t>
            </a:r>
            <a:r>
              <a:rPr lang="en-US" sz="1000" dirty="0">
                <a:ea typeface="+mn-lt"/>
                <a:cs typeface="+mn-lt"/>
              </a:rPr>
              <a:t>on a book character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Code.org; American flag, and Statue of Liberty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94187" y="2506466"/>
            <a:ext cx="3666477" cy="1732847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17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Report cards go </a:t>
            </a:r>
            <a:r>
              <a:rPr lang="en-US" sz="900">
                <a:latin typeface="Calibri"/>
                <a:ea typeface="+mn-lt"/>
                <a:cs typeface="+mn-lt"/>
              </a:rPr>
              <a:t>home</a:t>
            </a:r>
            <a:r>
              <a:rPr lang="en-US" sz="900" dirty="0">
                <a:latin typeface="Calibri"/>
                <a:ea typeface="+mn-lt"/>
                <a:cs typeface="+mn-lt"/>
              </a:rPr>
              <a:t> and Thanksgiving lunch forms are due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21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st</a:t>
            </a:r>
            <a:r>
              <a:rPr lang="en-US" sz="900" dirty="0">
                <a:latin typeface="Calibri"/>
                <a:ea typeface="+mn-lt"/>
                <a:cs typeface="+mn-lt"/>
              </a:rPr>
              <a:t> ~ Be a champ reading logs are due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25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Glow Run Fundraiser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</a:t>
            </a:r>
            <a:r>
              <a:rPr lang="en-US" sz="6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Happy Birthday Roderick!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 ~ Red Ribbon Week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31st ~ Candy Grab! Send a bucket with your child.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4488" y="8310064"/>
            <a:ext cx="366647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highlight>
                  <a:srgbClr val="00FF00"/>
                </a:highlight>
                <a:latin typeface="Ckgood"/>
                <a:ea typeface="Ckgood" panose="02000603000000000000" pitchFamily="2" charset="0"/>
              </a:rPr>
              <a:t>PTO Membership $10/Family </a:t>
            </a:r>
          </a:p>
          <a:p>
            <a:r>
              <a:rPr lang="en-US" sz="1600" b="1" dirty="0">
                <a:highlight>
                  <a:srgbClr val="00FF00"/>
                </a:highlight>
                <a:latin typeface="Ckgood"/>
                <a:ea typeface="Ckgood" panose="02000603000000000000" pitchFamily="2" charset="0"/>
              </a:rPr>
              <a:t>Class with most participation wins a party!</a:t>
            </a:r>
          </a:p>
          <a:p>
            <a:endParaRPr lang="en-US" sz="1600" b="1" dirty="0">
              <a:latin typeface="Calibri"/>
              <a:ea typeface="Calibri"/>
              <a:cs typeface="Calibri"/>
            </a:endParaRPr>
          </a:p>
          <a:p>
            <a:pPr>
              <a:buFont typeface="Arial" panose="020B0604020202020204" pitchFamily="34" charset="0"/>
            </a:pPr>
            <a:r>
              <a:rPr lang="en-US" sz="1600" b="1" dirty="0">
                <a:latin typeface="Calibri"/>
                <a:ea typeface="Calibri"/>
                <a:cs typeface="Calibri"/>
              </a:rPr>
              <a:t>Attendance Matters! Be Present, Be Powerful!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11907" y="4816611"/>
            <a:ext cx="3437439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Math ~ Topic 2 Test on Arrays Friday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400" b="1" dirty="0">
                <a:latin typeface="Calibri"/>
                <a:ea typeface="Calibri"/>
                <a:cs typeface="Calibri"/>
              </a:rPr>
              <a:t>Please send in bags of candy for the candy grab!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0A5166-4909-4850-8C3A-971FB771F8D3}">
  <ds:schemaRefs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760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485</cp:revision>
  <cp:lastPrinted>2024-08-11T15:57:16Z</cp:lastPrinted>
  <dcterms:created xsi:type="dcterms:W3CDTF">2016-03-19T16:39:44Z</dcterms:created>
  <dcterms:modified xsi:type="dcterms:W3CDTF">2024-10-13T18:04:07Z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