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9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700"/>
  </p:normalViewPr>
  <p:slideViewPr>
    <p:cSldViewPr snapToGrid="0" snapToObjects="1">
      <p:cViewPr varScale="1">
        <p:scale>
          <a:sx n="78" d="100"/>
          <a:sy n="78" d="100"/>
        </p:scale>
        <p:origin x="27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5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0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3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25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6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9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2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2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4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CFD4-9096-4B43-B910-E368DA4C548D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5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2CFD4-9096-4B43-B910-E368DA4C548D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956E-3189-CF42-944E-0D705FF5C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2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Rounded Rectangle 209">
            <a:extLst>
              <a:ext uri="{FF2B5EF4-FFF2-40B4-BE49-F238E27FC236}">
                <a16:creationId xmlns:a16="http://schemas.microsoft.com/office/drawing/2014/main" id="{E8C4FB79-5470-CE42-8953-A1C0FCA9800A}"/>
              </a:ext>
            </a:extLst>
          </p:cNvPr>
          <p:cNvSpPr/>
          <p:nvPr/>
        </p:nvSpPr>
        <p:spPr>
          <a:xfrm>
            <a:off x="2983187" y="3967118"/>
            <a:ext cx="2924451" cy="3379363"/>
          </a:xfrm>
          <a:prstGeom prst="roundRect">
            <a:avLst>
              <a:gd name="adj" fmla="val 285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02">
            <a:extLst>
              <a:ext uri="{FF2B5EF4-FFF2-40B4-BE49-F238E27FC236}">
                <a16:creationId xmlns:a16="http://schemas.microsoft.com/office/drawing/2014/main" id="{380DB799-539E-B941-B411-5BF7F33192C0}"/>
              </a:ext>
            </a:extLst>
          </p:cNvPr>
          <p:cNvSpPr/>
          <p:nvPr/>
        </p:nvSpPr>
        <p:spPr>
          <a:xfrm>
            <a:off x="5977597" y="3967117"/>
            <a:ext cx="1528104" cy="2258071"/>
          </a:xfrm>
          <a:prstGeom prst="roundRect">
            <a:avLst>
              <a:gd name="adj" fmla="val 8326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23765A-3D50-AE42-859E-5D4C861B5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651" y="5994093"/>
            <a:ext cx="7480749" cy="3733800"/>
          </a:xfrm>
          <a:prstGeom prst="rect">
            <a:avLst/>
          </a:prstGeom>
        </p:spPr>
      </p:pic>
      <p:sp>
        <p:nvSpPr>
          <p:cNvPr id="155" name="Rounded Rectangle 154">
            <a:extLst>
              <a:ext uri="{FF2B5EF4-FFF2-40B4-BE49-F238E27FC236}">
                <a16:creationId xmlns:a16="http://schemas.microsoft.com/office/drawing/2014/main" id="{E57C5BCF-963C-454A-BC0F-E97A520299A9}"/>
              </a:ext>
            </a:extLst>
          </p:cNvPr>
          <p:cNvSpPr/>
          <p:nvPr/>
        </p:nvSpPr>
        <p:spPr>
          <a:xfrm>
            <a:off x="190499" y="8039101"/>
            <a:ext cx="5283554" cy="456450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6" name="Rounded Rectangle 155">
            <a:extLst>
              <a:ext uri="{FF2B5EF4-FFF2-40B4-BE49-F238E27FC236}">
                <a16:creationId xmlns:a16="http://schemas.microsoft.com/office/drawing/2014/main" id="{19488027-5ED7-C64A-B670-38F77F166313}"/>
              </a:ext>
            </a:extLst>
          </p:cNvPr>
          <p:cNvSpPr/>
          <p:nvPr/>
        </p:nvSpPr>
        <p:spPr>
          <a:xfrm>
            <a:off x="2983188" y="2594889"/>
            <a:ext cx="4522513" cy="392672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57" name="Rounded Rectangle 156">
            <a:extLst>
              <a:ext uri="{FF2B5EF4-FFF2-40B4-BE49-F238E27FC236}">
                <a16:creationId xmlns:a16="http://schemas.microsoft.com/office/drawing/2014/main" id="{BA925795-F4F1-DC44-AAF4-57DAA0A096EE}"/>
              </a:ext>
            </a:extLst>
          </p:cNvPr>
          <p:cNvSpPr/>
          <p:nvPr/>
        </p:nvSpPr>
        <p:spPr>
          <a:xfrm>
            <a:off x="69751" y="2601870"/>
            <a:ext cx="2813776" cy="403697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DE291639-8E6D-E043-812C-C252D6AFB030}"/>
              </a:ext>
            </a:extLst>
          </p:cNvPr>
          <p:cNvSpPr txBox="1"/>
          <p:nvPr/>
        </p:nvSpPr>
        <p:spPr>
          <a:xfrm>
            <a:off x="151941" y="2161812"/>
            <a:ext cx="28161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August 30</a:t>
            </a:r>
            <a:r>
              <a:rPr lang="en-US" sz="1600" baseline="30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th</a:t>
            </a:r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PBSoyLatte Medium" panose="02000603000000000000" pitchFamily="2" charset="0"/>
              </a:rPr>
              <a:t>-September 3rd                   </a:t>
            </a:r>
          </a:p>
        </p:txBody>
      </p:sp>
      <p:sp>
        <p:nvSpPr>
          <p:cNvPr id="208" name="Rounded Rectangle 207">
            <a:extLst>
              <a:ext uri="{FF2B5EF4-FFF2-40B4-BE49-F238E27FC236}">
                <a16:creationId xmlns:a16="http://schemas.microsoft.com/office/drawing/2014/main" id="{0E63D746-EECD-C94C-A361-E3E6AE1AFBF8}"/>
              </a:ext>
            </a:extLst>
          </p:cNvPr>
          <p:cNvSpPr/>
          <p:nvPr/>
        </p:nvSpPr>
        <p:spPr>
          <a:xfrm>
            <a:off x="2988788" y="2585392"/>
            <a:ext cx="4516913" cy="1297497"/>
          </a:xfrm>
          <a:prstGeom prst="roundRect">
            <a:avLst>
              <a:gd name="adj" fmla="val 8911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ounded Rectangle 208">
            <a:extLst>
              <a:ext uri="{FF2B5EF4-FFF2-40B4-BE49-F238E27FC236}">
                <a16:creationId xmlns:a16="http://schemas.microsoft.com/office/drawing/2014/main" id="{57C2ACF1-492C-5D43-9AFC-B8156075F7A9}"/>
              </a:ext>
            </a:extLst>
          </p:cNvPr>
          <p:cNvSpPr/>
          <p:nvPr/>
        </p:nvSpPr>
        <p:spPr>
          <a:xfrm>
            <a:off x="151941" y="2590381"/>
            <a:ext cx="2731585" cy="2994947"/>
          </a:xfrm>
          <a:prstGeom prst="roundRect">
            <a:avLst>
              <a:gd name="adj" fmla="val 333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ounded Rectangle 210">
            <a:extLst>
              <a:ext uri="{FF2B5EF4-FFF2-40B4-BE49-F238E27FC236}">
                <a16:creationId xmlns:a16="http://schemas.microsoft.com/office/drawing/2014/main" id="{BD5C1C83-29AC-BF4E-81EB-9E997FD8F5B0}"/>
              </a:ext>
            </a:extLst>
          </p:cNvPr>
          <p:cNvSpPr/>
          <p:nvPr/>
        </p:nvSpPr>
        <p:spPr>
          <a:xfrm>
            <a:off x="190498" y="8048846"/>
            <a:ext cx="5283555" cy="1498103"/>
          </a:xfrm>
          <a:prstGeom prst="roundRect">
            <a:avLst>
              <a:gd name="adj" fmla="val 691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ounded Rectangle 211">
            <a:extLst>
              <a:ext uri="{FF2B5EF4-FFF2-40B4-BE49-F238E27FC236}">
                <a16:creationId xmlns:a16="http://schemas.microsoft.com/office/drawing/2014/main" id="{51F40435-12B7-9747-B63E-39E91F3A3B1A}"/>
              </a:ext>
            </a:extLst>
          </p:cNvPr>
          <p:cNvSpPr/>
          <p:nvPr/>
        </p:nvSpPr>
        <p:spPr>
          <a:xfrm>
            <a:off x="151941" y="5669556"/>
            <a:ext cx="2733796" cy="2295061"/>
          </a:xfrm>
          <a:prstGeom prst="roundRect">
            <a:avLst>
              <a:gd name="adj" fmla="val 6042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Rounded Rectangle 216">
            <a:extLst>
              <a:ext uri="{FF2B5EF4-FFF2-40B4-BE49-F238E27FC236}">
                <a16:creationId xmlns:a16="http://schemas.microsoft.com/office/drawing/2014/main" id="{234DB290-FD3D-C748-99FB-B36815BD4818}"/>
              </a:ext>
            </a:extLst>
          </p:cNvPr>
          <p:cNvSpPr/>
          <p:nvPr/>
        </p:nvSpPr>
        <p:spPr>
          <a:xfrm>
            <a:off x="69751" y="5688847"/>
            <a:ext cx="2813776" cy="403697"/>
          </a:xfrm>
          <a:prstGeom prst="roundRect">
            <a:avLst>
              <a:gd name="adj" fmla="val 26887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20" name="Rounded Rectangle 219">
            <a:extLst>
              <a:ext uri="{FF2B5EF4-FFF2-40B4-BE49-F238E27FC236}">
                <a16:creationId xmlns:a16="http://schemas.microsoft.com/office/drawing/2014/main" id="{5A1F397A-D23C-514E-A05F-3DD0FC3AA5E4}"/>
              </a:ext>
            </a:extLst>
          </p:cNvPr>
          <p:cNvSpPr/>
          <p:nvPr/>
        </p:nvSpPr>
        <p:spPr>
          <a:xfrm>
            <a:off x="2991282" y="3961712"/>
            <a:ext cx="2916355" cy="403697"/>
          </a:xfrm>
          <a:prstGeom prst="roundRect">
            <a:avLst>
              <a:gd name="adj" fmla="val 20624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B4FB16-BD56-0544-9F54-3C923ACF3F7A}"/>
              </a:ext>
            </a:extLst>
          </p:cNvPr>
          <p:cNvSpPr txBox="1"/>
          <p:nvPr/>
        </p:nvSpPr>
        <p:spPr>
          <a:xfrm>
            <a:off x="215643" y="3076693"/>
            <a:ext cx="275007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entury Gothic" panose="020B0502020202020204" pitchFamily="34" charset="0"/>
              </a:rPr>
              <a:t>Reading- asking and answering questions/ sequence of events</a:t>
            </a:r>
          </a:p>
          <a:p>
            <a:endParaRPr lang="en-US" sz="1400" b="1" dirty="0">
              <a:latin typeface="Century Gothic" panose="020B0502020202020204" pitchFamily="34" charset="0"/>
            </a:endParaRPr>
          </a:p>
          <a:p>
            <a:r>
              <a:rPr lang="en-US" sz="1400" b="1" dirty="0">
                <a:latin typeface="Century Gothic" panose="020B0502020202020204" pitchFamily="34" charset="0"/>
              </a:rPr>
              <a:t>Writing-personal narrative </a:t>
            </a:r>
          </a:p>
          <a:p>
            <a:endParaRPr lang="en-US" sz="1400" b="1" dirty="0">
              <a:latin typeface="Century Gothic" panose="020B0502020202020204" pitchFamily="34" charset="0"/>
            </a:endParaRPr>
          </a:p>
          <a:p>
            <a:r>
              <a:rPr lang="en-US" sz="1400" b="1" dirty="0">
                <a:latin typeface="Century Gothic" panose="020B0502020202020204" pitchFamily="34" charset="0"/>
              </a:rPr>
              <a:t>Math-place value/odd &amp; even</a:t>
            </a:r>
          </a:p>
          <a:p>
            <a:endParaRPr lang="en-US" sz="1400" b="1" dirty="0">
              <a:latin typeface="Century Gothic" panose="020B0502020202020204" pitchFamily="34" charset="0"/>
            </a:endParaRPr>
          </a:p>
          <a:p>
            <a:r>
              <a:rPr lang="en-US" sz="1400" b="1" dirty="0">
                <a:latin typeface="Century Gothic" panose="020B0502020202020204" pitchFamily="34" charset="0"/>
              </a:rPr>
              <a:t>Language-complete sentences</a:t>
            </a:r>
            <a:endParaRPr lang="en-US" sz="1100" b="1" dirty="0">
              <a:latin typeface="Century Gothic" panose="020B0502020202020204" pitchFamily="34" charset="0"/>
            </a:endParaRPr>
          </a:p>
        </p:txBody>
      </p:sp>
      <p:pic>
        <p:nvPicPr>
          <p:cNvPr id="225" name="Graphic 224" descr="OpenEnvelope">
            <a:extLst>
              <a:ext uri="{FF2B5EF4-FFF2-40B4-BE49-F238E27FC236}">
                <a16:creationId xmlns:a16="http://schemas.microsoft.com/office/drawing/2014/main" id="{98B888AE-CA0C-0C46-8FDD-114092C2EA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56344" y="3051418"/>
            <a:ext cx="349381" cy="349381"/>
          </a:xfrm>
          <a:prstGeom prst="rect">
            <a:avLst/>
          </a:prstGeom>
        </p:spPr>
      </p:pic>
      <p:pic>
        <p:nvPicPr>
          <p:cNvPr id="229" name="Graphic 228" descr="Receiver">
            <a:extLst>
              <a:ext uri="{FF2B5EF4-FFF2-40B4-BE49-F238E27FC236}">
                <a16:creationId xmlns:a16="http://schemas.microsoft.com/office/drawing/2014/main" id="{540873EA-0149-3E4D-AA69-4169A60F9C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83952" y="3049912"/>
            <a:ext cx="365086" cy="365086"/>
          </a:xfrm>
          <a:prstGeom prst="rect">
            <a:avLst/>
          </a:prstGeom>
        </p:spPr>
      </p:pic>
      <p:sp>
        <p:nvSpPr>
          <p:cNvPr id="230" name="TextBox 229">
            <a:extLst>
              <a:ext uri="{FF2B5EF4-FFF2-40B4-BE49-F238E27FC236}">
                <a16:creationId xmlns:a16="http://schemas.microsoft.com/office/drawing/2014/main" id="{C26E74D6-050D-4D47-B04D-CB34EF5548A5}"/>
              </a:ext>
            </a:extLst>
          </p:cNvPr>
          <p:cNvSpPr txBox="1"/>
          <p:nvPr/>
        </p:nvSpPr>
        <p:spPr>
          <a:xfrm>
            <a:off x="56739" y="6247908"/>
            <a:ext cx="2723488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am	belt      brand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bust	clog     clam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fond	crept    crop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crust	draft     drop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loft	flip        swift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grin	hint       list</a:t>
            </a:r>
          </a:p>
          <a:p>
            <a:pPr lvl="1"/>
            <a:r>
              <a:rPr lang="en-US" sz="1150" b="1" dirty="0">
                <a:latin typeface="Century Gothic" panose="020B0502020202020204" pitchFamily="34" charset="0"/>
              </a:rPr>
              <a:t>mist	swim 				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C4E048B0-FD4A-7D47-A79F-F71A93C016DE}"/>
              </a:ext>
            </a:extLst>
          </p:cNvPr>
          <p:cNvSpPr txBox="1"/>
          <p:nvPr/>
        </p:nvSpPr>
        <p:spPr>
          <a:xfrm>
            <a:off x="157150" y="8664142"/>
            <a:ext cx="52835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>
                <a:latin typeface="Century Gothic" panose="020B0502020202020204" pitchFamily="34" charset="0"/>
              </a:rPr>
              <a:t>September 6</a:t>
            </a:r>
            <a:r>
              <a:rPr lang="en-US" sz="1300" b="1" baseline="30000" dirty="0">
                <a:latin typeface="Century Gothic" panose="020B0502020202020204" pitchFamily="34" charset="0"/>
              </a:rPr>
              <a:t>th</a:t>
            </a:r>
            <a:r>
              <a:rPr lang="en-US" sz="1300" b="1" dirty="0">
                <a:latin typeface="Century Gothic" panose="020B0502020202020204" pitchFamily="34" charset="0"/>
              </a:rPr>
              <a:t>-Labor Day Holiday</a:t>
            </a:r>
          </a:p>
          <a:p>
            <a:pPr algn="ctr"/>
            <a:endParaRPr lang="en-US" sz="1300" b="1" dirty="0">
              <a:latin typeface="Century Gothic" panose="020B0502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32ED43C-F0A9-4343-A1AE-8F710F9EA0BC}"/>
              </a:ext>
            </a:extLst>
          </p:cNvPr>
          <p:cNvSpPr txBox="1"/>
          <p:nvPr/>
        </p:nvSpPr>
        <p:spPr>
          <a:xfrm>
            <a:off x="3222628" y="3101071"/>
            <a:ext cx="1958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</a:rPr>
              <a:t>662-429-9117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78CA3989-952A-EB44-973C-5883494F725E}"/>
              </a:ext>
            </a:extLst>
          </p:cNvPr>
          <p:cNvSpPr txBox="1"/>
          <p:nvPr/>
        </p:nvSpPr>
        <p:spPr>
          <a:xfrm>
            <a:off x="5507600" y="3101070"/>
            <a:ext cx="19582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entury Gothic" panose="020B0502020202020204" pitchFamily="34" charset="0"/>
                <a:ea typeface="BabblingElizabeth Medium" panose="02000603000000000000" pitchFamily="2" charset="0"/>
              </a:rPr>
              <a:t>mariann.word@dcsms.org</a:t>
            </a:r>
          </a:p>
        </p:txBody>
      </p:sp>
      <p:sp>
        <p:nvSpPr>
          <p:cNvPr id="102" name="Rounded Rectangle 101">
            <a:extLst>
              <a:ext uri="{FF2B5EF4-FFF2-40B4-BE49-F238E27FC236}">
                <a16:creationId xmlns:a16="http://schemas.microsoft.com/office/drawing/2014/main" id="{77726184-C178-3048-B560-AB08C8E1D9C3}"/>
              </a:ext>
            </a:extLst>
          </p:cNvPr>
          <p:cNvSpPr/>
          <p:nvPr/>
        </p:nvSpPr>
        <p:spPr>
          <a:xfrm>
            <a:off x="5983217" y="3924678"/>
            <a:ext cx="1522484" cy="423221"/>
          </a:xfrm>
          <a:prstGeom prst="roundRect">
            <a:avLst>
              <a:gd name="adj" fmla="val 23258"/>
            </a:avLst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73CCEE27-2483-2349-88C2-08B5498EF95C}"/>
              </a:ext>
            </a:extLst>
          </p:cNvPr>
          <p:cNvSpPr txBox="1"/>
          <p:nvPr/>
        </p:nvSpPr>
        <p:spPr>
          <a:xfrm>
            <a:off x="5911395" y="4564050"/>
            <a:ext cx="159430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entury Gothic" panose="020B0502020202020204" pitchFamily="34" charset="0"/>
              </a:rPr>
              <a:t>Spelling, vocabulary, language, and math test this week. 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00646AAE-A410-354D-BAE2-881A63BA4A80}"/>
              </a:ext>
            </a:extLst>
          </p:cNvPr>
          <p:cNvSpPr txBox="1"/>
          <p:nvPr/>
        </p:nvSpPr>
        <p:spPr>
          <a:xfrm>
            <a:off x="-173547" y="2560217"/>
            <a:ext cx="3184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Skills for the Week</a:t>
            </a:r>
            <a:endParaRPr lang="en-US" sz="18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  <a:ea typeface="AGphiloSLOTHical Medium" panose="02000603000000000000" pitchFamily="2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3C5A413-15B7-324F-8A64-84C2046F30D3}"/>
              </a:ext>
            </a:extLst>
          </p:cNvPr>
          <p:cNvSpPr txBox="1"/>
          <p:nvPr/>
        </p:nvSpPr>
        <p:spPr>
          <a:xfrm>
            <a:off x="3787454" y="2537207"/>
            <a:ext cx="280253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Contact Me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C6A1DDCE-2810-FE49-8F06-A64D94345CD0}"/>
              </a:ext>
            </a:extLst>
          </p:cNvPr>
          <p:cNvSpPr txBox="1"/>
          <p:nvPr/>
        </p:nvSpPr>
        <p:spPr>
          <a:xfrm>
            <a:off x="1163387" y="7977638"/>
            <a:ext cx="32820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Upcoming Events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8D10B9F-D0BB-344A-97D8-7523CB7FF8E5}"/>
              </a:ext>
            </a:extLst>
          </p:cNvPr>
          <p:cNvSpPr txBox="1"/>
          <p:nvPr/>
        </p:nvSpPr>
        <p:spPr>
          <a:xfrm>
            <a:off x="151941" y="5626037"/>
            <a:ext cx="2723489" cy="494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Spelling Words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BB5574C-681B-454E-9A10-9C1EADE38A3C}"/>
              </a:ext>
            </a:extLst>
          </p:cNvPr>
          <p:cNvSpPr txBox="1"/>
          <p:nvPr/>
        </p:nvSpPr>
        <p:spPr>
          <a:xfrm>
            <a:off x="2814082" y="3937862"/>
            <a:ext cx="32820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Vocabulary Words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2FB41F9-F556-D54C-9A98-AB4265A7EAA9}"/>
              </a:ext>
            </a:extLst>
          </p:cNvPr>
          <p:cNvSpPr txBox="1"/>
          <p:nvPr/>
        </p:nvSpPr>
        <p:spPr>
          <a:xfrm>
            <a:off x="5986038" y="3985454"/>
            <a:ext cx="1519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GphiloSLOTHical Medium" panose="02000603000000000000" pitchFamily="2" charset="0"/>
              </a:rPr>
              <a:t>Tests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2F9F05-A4AB-47E3-BC7E-D0B43421385D}"/>
              </a:ext>
            </a:extLst>
          </p:cNvPr>
          <p:cNvSpPr txBox="1"/>
          <p:nvPr/>
        </p:nvSpPr>
        <p:spPr>
          <a:xfrm>
            <a:off x="4764751" y="3487729"/>
            <a:ext cx="3563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Text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32C391-4105-4208-8649-E48F416CEF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57857" y="3398922"/>
            <a:ext cx="450260" cy="45026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52113CF2-3847-40A6-BDC6-AEEC8E2E9E0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739" y="-99015"/>
            <a:ext cx="7702649" cy="267605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C1F6CD-DA6A-41AB-9AFF-F1DCB95A3263}"/>
              </a:ext>
            </a:extLst>
          </p:cNvPr>
          <p:cNvSpPr txBox="1"/>
          <p:nvPr/>
        </p:nvSpPr>
        <p:spPr>
          <a:xfrm>
            <a:off x="2937725" y="4363105"/>
            <a:ext cx="28631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Vocabulary words are on the back of this newsletter. </a:t>
            </a:r>
          </a:p>
        </p:txBody>
      </p:sp>
    </p:spTree>
    <p:extLst>
      <p:ext uri="{BB962C8B-B14F-4D97-AF65-F5344CB8AC3E}">
        <p14:creationId xmlns:p14="http://schemas.microsoft.com/office/powerpoint/2010/main" val="1067215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1765</TotalTime>
  <Words>101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Kristine Nannini</dc:creator>
  <cp:lastModifiedBy>Mariann Word</cp:lastModifiedBy>
  <cp:revision>87</cp:revision>
  <cp:lastPrinted>2021-08-13T13:00:06Z</cp:lastPrinted>
  <dcterms:created xsi:type="dcterms:W3CDTF">2019-05-20T18:34:58Z</dcterms:created>
  <dcterms:modified xsi:type="dcterms:W3CDTF">2021-08-27T12:58:10Z</dcterms:modified>
</cp:coreProperties>
</file>